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Lst>
  <p:notesMasterIdLst>
    <p:notesMasterId r:id="rId71"/>
  </p:notesMasterIdLst>
  <p:sldIdLst>
    <p:sldId id="454" r:id="rId2"/>
    <p:sldId id="852" r:id="rId3"/>
    <p:sldId id="791" r:id="rId4"/>
    <p:sldId id="261" r:id="rId5"/>
    <p:sldId id="795" r:id="rId6"/>
    <p:sldId id="796" r:id="rId7"/>
    <p:sldId id="797" r:id="rId8"/>
    <p:sldId id="798" r:id="rId9"/>
    <p:sldId id="799" r:id="rId10"/>
    <p:sldId id="800" r:id="rId11"/>
    <p:sldId id="802" r:id="rId12"/>
    <p:sldId id="801" r:id="rId13"/>
    <p:sldId id="803" r:id="rId14"/>
    <p:sldId id="804" r:id="rId15"/>
    <p:sldId id="805" r:id="rId16"/>
    <p:sldId id="806" r:id="rId17"/>
    <p:sldId id="807" r:id="rId18"/>
    <p:sldId id="808" r:id="rId19"/>
    <p:sldId id="809" r:id="rId20"/>
    <p:sldId id="810" r:id="rId21"/>
    <p:sldId id="811" r:id="rId22"/>
    <p:sldId id="812" r:id="rId23"/>
    <p:sldId id="813" r:id="rId24"/>
    <p:sldId id="814" r:id="rId25"/>
    <p:sldId id="815" r:id="rId26"/>
    <p:sldId id="816" r:id="rId27"/>
    <p:sldId id="817" r:id="rId28"/>
    <p:sldId id="819" r:id="rId29"/>
    <p:sldId id="818" r:id="rId30"/>
    <p:sldId id="820" r:id="rId31"/>
    <p:sldId id="821" r:id="rId32"/>
    <p:sldId id="822" r:id="rId33"/>
    <p:sldId id="823" r:id="rId34"/>
    <p:sldId id="824" r:id="rId35"/>
    <p:sldId id="825" r:id="rId36"/>
    <p:sldId id="826" r:id="rId37"/>
    <p:sldId id="827" r:id="rId38"/>
    <p:sldId id="828" r:id="rId39"/>
    <p:sldId id="829" r:id="rId40"/>
    <p:sldId id="830" r:id="rId41"/>
    <p:sldId id="831" r:id="rId42"/>
    <p:sldId id="832" r:id="rId43"/>
    <p:sldId id="833" r:id="rId44"/>
    <p:sldId id="834" r:id="rId45"/>
    <p:sldId id="835" r:id="rId46"/>
    <p:sldId id="836" r:id="rId47"/>
    <p:sldId id="837" r:id="rId48"/>
    <p:sldId id="859" r:id="rId49"/>
    <p:sldId id="838" r:id="rId50"/>
    <p:sldId id="839" r:id="rId51"/>
    <p:sldId id="860" r:id="rId52"/>
    <p:sldId id="840" r:id="rId53"/>
    <p:sldId id="841" r:id="rId54"/>
    <p:sldId id="842" r:id="rId55"/>
    <p:sldId id="843" r:id="rId56"/>
    <p:sldId id="844" r:id="rId57"/>
    <p:sldId id="845" r:id="rId58"/>
    <p:sldId id="846" r:id="rId59"/>
    <p:sldId id="847" r:id="rId60"/>
    <p:sldId id="848" r:id="rId61"/>
    <p:sldId id="849" r:id="rId62"/>
    <p:sldId id="850" r:id="rId63"/>
    <p:sldId id="851" r:id="rId64"/>
    <p:sldId id="853" r:id="rId65"/>
    <p:sldId id="854" r:id="rId66"/>
    <p:sldId id="856" r:id="rId67"/>
    <p:sldId id="855" r:id="rId68"/>
    <p:sldId id="857" r:id="rId69"/>
    <p:sldId id="858" r:id="rId70"/>
  </p:sldIdLst>
  <p:sldSz cx="9144000" cy="5143500" type="screen16x9"/>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CCFF"/>
    <a:srgbClr val="FFFF00"/>
    <a:srgbClr val="0066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0295" autoAdjust="0"/>
  </p:normalViewPr>
  <p:slideViewPr>
    <p:cSldViewPr showGuides="1">
      <p:cViewPr varScale="1">
        <p:scale>
          <a:sx n="119" d="100"/>
          <a:sy n="119" d="100"/>
        </p:scale>
        <p:origin x="750" y="30"/>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37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4097"/>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p>
        </p:txBody>
      </p:sp>
      <p:sp>
        <p:nvSpPr>
          <p:cNvPr id="4099" name="日期占位符 4098"/>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p>
        </p:txBody>
      </p:sp>
      <p:sp>
        <p:nvSpPr>
          <p:cNvPr id="3076" name="幻灯片图像占位符 4099"/>
          <p:cNvSpPr>
            <a:spLocks noGrp="1" noRot="1" noChangeAspect="1" noTextEdit="1"/>
          </p:cNvSpPr>
          <p:nvPr>
            <p:ph type="sldImg"/>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3077" name="文本占位符 4100"/>
          <p:cNvSpPr>
            <a:spLocks noGrp="1"/>
          </p:cNvSpPr>
          <p:nvPr>
            <p:ph type="body" sz="quarter"/>
          </p:nvPr>
        </p:nvSpPr>
        <p:spPr>
          <a:xfrm>
            <a:off x="685800" y="4343400"/>
            <a:ext cx="5486400" cy="4114800"/>
          </a:xfrm>
          <a:prstGeom prst="rect">
            <a:avLst/>
          </a:prstGeom>
          <a:noFill/>
          <a:ln w="9525">
            <a:noFill/>
          </a:ln>
        </p:spPr>
        <p:txBody>
          <a:bodyPr anchor="t"/>
          <a:lstStyle/>
          <a:p>
            <a:pPr lvl="0"/>
            <a:r>
              <a:rPr lang="zh-CN" altLang="en-US" dirty="0"/>
              <a:t>单击此处编辑母版文本样式</a:t>
            </a:r>
          </a:p>
          <a:p>
            <a:pPr lvl="1" indent="0"/>
            <a:r>
              <a:rPr lang="zh-CN" altLang="en-US" dirty="0"/>
              <a:t>第二级</a:t>
            </a:r>
          </a:p>
          <a:p>
            <a:pPr lvl="2" indent="0"/>
            <a:r>
              <a:rPr lang="zh-CN" altLang="en-US" dirty="0"/>
              <a:t>第三级</a:t>
            </a:r>
          </a:p>
          <a:p>
            <a:pPr lvl="3" indent="0"/>
            <a:r>
              <a:rPr lang="zh-CN" altLang="en-US" dirty="0"/>
              <a:t>第四级</a:t>
            </a:r>
          </a:p>
          <a:p>
            <a:pPr lvl="4" indent="0"/>
            <a:r>
              <a:rPr lang="zh-CN" altLang="en-US" dirty="0"/>
              <a:t>第五级</a:t>
            </a:r>
          </a:p>
        </p:txBody>
      </p:sp>
      <p:sp>
        <p:nvSpPr>
          <p:cNvPr id="4102" name="页脚占位符 4101"/>
          <p:cNvSpPr>
            <a:spLocks noGrp="1"/>
          </p:cNvSpPr>
          <p:nvPr>
            <p:ph type="ftr" sz="quarter" idx="4"/>
          </p:nvPr>
        </p:nvSpPr>
        <p:spPr>
          <a:xfrm>
            <a:off x="0" y="8685213"/>
            <a:ext cx="2971800" cy="457200"/>
          </a:xfrm>
          <a:prstGeom prst="rect">
            <a:avLst/>
          </a:prstGeom>
          <a:noFill/>
          <a:ln w="9525">
            <a:noFill/>
          </a:ln>
        </p:spPr>
        <p:txBody>
          <a:bodyPr anchor="b"/>
          <a:lstStyle/>
          <a:p>
            <a:pPr lvl="0" fontAlgn="base"/>
            <a:endParaRPr lang="zh-CN" altLang="en-US" sz="1200" strike="noStrike" noProof="1"/>
          </a:p>
        </p:txBody>
      </p:sp>
      <p:sp>
        <p:nvSpPr>
          <p:cNvPr id="4103" name="灯片编号占位符 4102"/>
          <p:cNvSpPr>
            <a:spLocks noGrp="1"/>
          </p:cNvSpPr>
          <p:nvPr>
            <p:ph type="sldNum" sz="quarter" idx="5"/>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extLst>
      <p:ext uri="{BB962C8B-B14F-4D97-AF65-F5344CB8AC3E}">
        <p14:creationId xmlns:p14="http://schemas.microsoft.com/office/powerpoint/2010/main" val="2987088432"/>
      </p:ext>
    </p:extLst>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Arial" panose="020B0604020202020204" pitchFamily="34" charset="0"/>
                <a:ea typeface="宋体" panose="02010600030101010101" pitchFamily="2" charset="-122"/>
              </a:rPr>
              <a:t>2</a:t>
            </a:fld>
            <a:endParaRPr lang="zh-CN" altLang="en-US" sz="1200" dirty="0">
              <a:latin typeface="Arial" panose="020B0604020202020204" pitchFamily="34" charset="0"/>
              <a:ea typeface="宋体" panose="02010600030101010101" pitchFamily="2" charset="-122"/>
            </a:endParaRPr>
          </a:p>
        </p:txBody>
      </p:sp>
      <p:sp>
        <p:nvSpPr>
          <p:cNvPr id="5122" name="幻灯片图像占位符 22529"/>
          <p:cNvSpPr>
            <a:spLocks noGrp="1" noRot="1" noChangeAspect="1" noTextEdit="1"/>
          </p:cNvSpPr>
          <p:nvPr>
            <p:ph type="sldImg"/>
          </p:nvPr>
        </p:nvSpPr>
        <p:spPr>
          <a:xfrm>
            <a:off x="381000" y="685800"/>
            <a:ext cx="6096000" cy="3429000"/>
          </a:xfrm>
          <a:ln/>
        </p:spPr>
      </p:sp>
      <p:sp>
        <p:nvSpPr>
          <p:cNvPr id="5123" name="文本占位符 22530"/>
          <p:cNvSpPr>
            <a:spLocks noGrp="1"/>
          </p:cNvSpPr>
          <p:nvPr>
            <p:ph type="body"/>
          </p:nvPr>
        </p:nvSpPr>
        <p:spPr>
          <a:ln/>
        </p:spPr>
        <p:txBody>
          <a:bodyPr anchor="t"/>
          <a:lstStyle/>
          <a:p>
            <a:pPr lvl="0"/>
            <a:endParaRPr lang="zh-CN" dirty="0"/>
          </a:p>
        </p:txBody>
      </p:sp>
    </p:spTree>
    <p:extLst>
      <p:ext uri="{BB962C8B-B14F-4D97-AF65-F5344CB8AC3E}">
        <p14:creationId xmlns:p14="http://schemas.microsoft.com/office/powerpoint/2010/main" val="1248004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8588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3526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节封面">
    <p:spTree>
      <p:nvGrpSpPr>
        <p:cNvPr id="1" name=""/>
        <p:cNvGrpSpPr/>
        <p:nvPr/>
      </p:nvGrpSpPr>
      <p:grpSpPr>
        <a:xfrm>
          <a:off x="0" y="0"/>
          <a:ext cx="0" cy="0"/>
          <a:chOff x="0" y="0"/>
          <a:chExt cx="0" cy="0"/>
        </a:xfrm>
      </p:grpSpPr>
      <p:sp>
        <p:nvSpPr>
          <p:cNvPr id="6" name="任意多边形 5"/>
          <p:cNvSpPr/>
          <p:nvPr/>
        </p:nvSpPr>
        <p:spPr>
          <a:xfrm>
            <a:off x="-17624" y="-16191"/>
            <a:ext cx="5304950" cy="4332443"/>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blipFill rotWithShape="1">
            <a:blip r:embed="rId2"/>
            <a:stretch>
              <a:fillRect l="-3000" t="-7000" r="-3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7" name="任意多边形 6"/>
          <p:cNvSpPr/>
          <p:nvPr/>
        </p:nvSpPr>
        <p:spPr>
          <a:xfrm>
            <a:off x="-25973" y="-14287"/>
            <a:ext cx="5305425" cy="4332685"/>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gradFill rotWithShape="1">
            <a:gsLst>
              <a:gs pos="12000">
                <a:srgbClr val="C02DC6">
                  <a:alpha val="50000"/>
                </a:srgbClr>
              </a:gs>
              <a:gs pos="81000">
                <a:srgbClr val="3D82AD">
                  <a:alpha val="89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9" name="任意多边形 8"/>
          <p:cNvSpPr/>
          <p:nvPr/>
        </p:nvSpPr>
        <p:spPr>
          <a:xfrm rot="8160000">
            <a:off x="-454818" y="3609979"/>
            <a:ext cx="1537097" cy="1456135"/>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grpSp>
        <p:nvGrpSpPr>
          <p:cNvPr id="10" name="组合 9"/>
          <p:cNvGrpSpPr/>
          <p:nvPr/>
        </p:nvGrpSpPr>
        <p:grpSpPr>
          <a:xfrm>
            <a:off x="7874794" y="4098131"/>
            <a:ext cx="1515666" cy="991791"/>
            <a:chOff x="16535" y="8605"/>
            <a:chExt cx="3182" cy="2083"/>
          </a:xfrm>
        </p:grpSpPr>
        <p:sp>
          <p:nvSpPr>
            <p:cNvPr id="11" name="任意多边形 10"/>
            <p:cNvSpPr/>
            <p:nvPr/>
          </p:nvSpPr>
          <p:spPr>
            <a:xfrm rot="8160000">
              <a:off x="16535" y="8605"/>
              <a:ext cx="1065" cy="100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12" name="任意多边形 11"/>
            <p:cNvSpPr/>
            <p:nvPr/>
          </p:nvSpPr>
          <p:spPr>
            <a:xfrm rot="13440000" flipH="1">
              <a:off x="17925" y="8990"/>
              <a:ext cx="1792" cy="169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grpSp>
      <p:grpSp>
        <p:nvGrpSpPr>
          <p:cNvPr id="14" name="组合 13"/>
          <p:cNvGrpSpPr/>
          <p:nvPr/>
        </p:nvGrpSpPr>
        <p:grpSpPr>
          <a:xfrm>
            <a:off x="-372665" y="460772"/>
            <a:ext cx="6619875" cy="1922859"/>
            <a:chOff x="-783" y="968"/>
            <a:chExt cx="13900" cy="4038"/>
          </a:xfrm>
        </p:grpSpPr>
        <p:sp>
          <p:nvSpPr>
            <p:cNvPr id="15" name="矩形 14"/>
            <p:cNvSpPr/>
            <p:nvPr/>
          </p:nvSpPr>
          <p:spPr>
            <a:xfrm rot="18960000" flipV="1">
              <a:off x="4987"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 name="矩形 15"/>
            <p:cNvSpPr/>
            <p:nvPr/>
          </p:nvSpPr>
          <p:spPr>
            <a:xfrm rot="2640000" flipH="1" flipV="1">
              <a:off x="-783"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任意多边形 16"/>
            <p:cNvSpPr/>
            <p:nvPr/>
          </p:nvSpPr>
          <p:spPr>
            <a:xfrm rot="18960000" flipH="1">
              <a:off x="-119" y="967"/>
              <a:ext cx="3212" cy="213"/>
            </a:xfrm>
            <a:custGeom>
              <a:avLst/>
              <a:gdLst>
                <a:gd name="connsiteX0" fmla="*/ 129 w 3212"/>
                <a:gd name="connsiteY0" fmla="*/ 0 h 213"/>
                <a:gd name="connsiteX1" fmla="*/ 3212 w 3212"/>
                <a:gd name="connsiteY1" fmla="*/ 77 h 213"/>
                <a:gd name="connsiteX2" fmla="*/ 3212 w 3212"/>
                <a:gd name="connsiteY2" fmla="*/ 213 h 213"/>
                <a:gd name="connsiteX3" fmla="*/ 0 w 3212"/>
                <a:gd name="connsiteY3" fmla="*/ 125 h 213"/>
                <a:gd name="connsiteX4" fmla="*/ 129 w 3212"/>
                <a:gd name="connsiteY4" fmla="*/ 0 h 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2" h="213">
                  <a:moveTo>
                    <a:pt x="129" y="0"/>
                  </a:moveTo>
                  <a:lnTo>
                    <a:pt x="3212" y="77"/>
                  </a:lnTo>
                  <a:lnTo>
                    <a:pt x="3212" y="213"/>
                  </a:lnTo>
                  <a:lnTo>
                    <a:pt x="0" y="125"/>
                  </a:lnTo>
                  <a:lnTo>
                    <a:pt x="129"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 name="任意多边形 17"/>
            <p:cNvSpPr/>
            <p:nvPr/>
          </p:nvSpPr>
          <p:spPr>
            <a:xfrm rot="2640000">
              <a:off x="9297" y="981"/>
              <a:ext cx="3140" cy="205"/>
            </a:xfrm>
            <a:custGeom>
              <a:avLst/>
              <a:gdLst>
                <a:gd name="connsiteX0" fmla="*/ 118 w 3140"/>
                <a:gd name="connsiteY0" fmla="*/ 0 h 205"/>
                <a:gd name="connsiteX1" fmla="*/ 3140 w 3140"/>
                <a:gd name="connsiteY1" fmla="*/ 69 h 205"/>
                <a:gd name="connsiteX2" fmla="*/ 3140 w 3140"/>
                <a:gd name="connsiteY2" fmla="*/ 205 h 205"/>
                <a:gd name="connsiteX3" fmla="*/ 0 w 3140"/>
                <a:gd name="connsiteY3" fmla="*/ 114 h 205"/>
                <a:gd name="connsiteX4" fmla="*/ 118 w 3140"/>
                <a:gd name="connsiteY4" fmla="*/ 0 h 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 h="205">
                  <a:moveTo>
                    <a:pt x="118" y="0"/>
                  </a:moveTo>
                  <a:lnTo>
                    <a:pt x="3140" y="69"/>
                  </a:lnTo>
                  <a:lnTo>
                    <a:pt x="3140" y="205"/>
                  </a:lnTo>
                  <a:lnTo>
                    <a:pt x="0" y="114"/>
                  </a:lnTo>
                  <a:lnTo>
                    <a:pt x="118"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24" name="文本占位符 23"/>
          <p:cNvSpPr>
            <a:spLocks noGrp="1"/>
          </p:cNvSpPr>
          <p:nvPr>
            <p:ph type="body" sz="quarter" idx="12"/>
          </p:nvPr>
        </p:nvSpPr>
        <p:spPr>
          <a:xfrm>
            <a:off x="4889500" y="2543870"/>
            <a:ext cx="3238500" cy="887413"/>
          </a:xfrm>
        </p:spPr>
        <p:txBody>
          <a:bodyPr/>
          <a:lstStyle>
            <a:lvl1pPr algn="dist">
              <a:defRPr lang="zh-CN" altLang="en-US" sz="3600" b="1" kern="1200" smtClean="0">
                <a:solidFill>
                  <a:schemeClr val="tx1"/>
                </a:solidFill>
                <a:latin typeface="黑体" panose="02010609060101010101" charset="-122"/>
                <a:ea typeface="黑体" panose="02010609060101010101" charset="-122"/>
                <a:cs typeface="+mn-cs"/>
              </a:defRPr>
            </a:lvl1pPr>
          </a:lstStyle>
          <a:p>
            <a:pPr marL="0" lvl="0" indent="0" algn="ctr" defTabSz="685800" rtl="0" eaLnBrk="1" fontAlgn="base" latinLnBrk="0" hangingPunct="1">
              <a:lnSpc>
                <a:spcPct val="100000"/>
              </a:lnSpc>
              <a:spcBef>
                <a:spcPct val="0"/>
              </a:spcBef>
              <a:spcAft>
                <a:spcPct val="0"/>
              </a:spcAft>
              <a:buFontTx/>
              <a:buNone/>
            </a:pPr>
            <a:r>
              <a:rPr lang="zh-CN" altLang="en-US"/>
              <a:t>单击此处编辑母版文本样式</a:t>
            </a:r>
          </a:p>
        </p:txBody>
      </p:sp>
      <p:sp>
        <p:nvSpPr>
          <p:cNvPr id="26" name="文本占位符 25"/>
          <p:cNvSpPr>
            <a:spLocks noGrp="1"/>
          </p:cNvSpPr>
          <p:nvPr>
            <p:ph type="body" sz="quarter" idx="13"/>
          </p:nvPr>
        </p:nvSpPr>
        <p:spPr>
          <a:xfrm>
            <a:off x="3074990" y="436582"/>
            <a:ext cx="1601787" cy="1163637"/>
          </a:xfrm>
        </p:spPr>
        <p:txBody>
          <a:bodyPr/>
          <a:lstStyle>
            <a:lvl1pPr marL="0" indent="0" algn="l" defTabSz="685800" rtl="0" eaLnBrk="1" fontAlgn="base" latinLnBrk="0" hangingPunct="1">
              <a:lnSpc>
                <a:spcPct val="100000"/>
              </a:lnSpc>
              <a:spcBef>
                <a:spcPct val="0"/>
              </a:spcBef>
              <a:spcAft>
                <a:spcPct val="0"/>
              </a:spcAft>
              <a:buFontTx/>
              <a:buNone/>
              <a:defRPr lang="zh-CN" altLang="en-US" sz="8600" kern="1200" smtClean="0">
                <a:solidFill>
                  <a:schemeClr val="bg1"/>
                </a:soli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21148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7" presetClass="entr" presetSubtype="8" fill="hold" grpId="0" nodeType="withEffect">
                                  <p:stCondLst>
                                    <p:cond delay="0"/>
                                  </p:stCondLst>
                                  <p:childTnLst>
                                    <p:set>
                                      <p:cBhvr>
                                        <p:cTn id="9" dur="500"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7" presetClass="entr" presetSubtype="2" fill="hold" nodeType="withEffect">
                                  <p:stCondLst>
                                    <p:cond delay="0"/>
                                  </p:stCondLst>
                                  <p:childTnLst>
                                    <p:set>
                                      <p:cBhvr>
                                        <p:cTn id="13" dur="500"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382962A9-209C-4D81-809B-3302D00CAF5B}" type="datetime1">
              <a:rPr lang="zh-CN" altLang="en-US" strike="noStrike" noProof="1" smtClean="0">
                <a:latin typeface="+mn-lt"/>
                <a:ea typeface="+mn-ea"/>
                <a:cs typeface="+mn-cs"/>
              </a:rPr>
              <a:t>2022/9/27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46291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0ED7A07A-BC74-4815-9AAD-1EEFA22F4A70}" type="datetime1">
              <a:rPr lang="zh-CN" altLang="en-US" strike="noStrike" noProof="1" smtClean="0">
                <a:latin typeface="+mn-lt"/>
                <a:ea typeface="+mn-ea"/>
                <a:cs typeface="+mn-cs"/>
              </a:rPr>
              <a:t>2022/9/27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7"/>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5"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890085" y="1999034"/>
            <a:ext cx="3655181"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338B9B29-E8F5-4738-B35C-EAEC33CEC292}" type="datetime1">
              <a:rPr lang="zh-CN" altLang="en-US" strike="noStrike" noProof="1" smtClean="0">
                <a:latin typeface="+mn-lt"/>
                <a:ea typeface="+mn-ea"/>
                <a:cs typeface="+mn-cs"/>
              </a:rPr>
              <a:t>2022/9/27</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transition>
    <p:cover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cover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transition>
    <p:cover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课件内容">
    <p:spTree>
      <p:nvGrpSpPr>
        <p:cNvPr id="1" name=""/>
        <p:cNvGrpSpPr/>
        <p:nvPr/>
      </p:nvGrpSpPr>
      <p:grpSpPr>
        <a:xfrm>
          <a:off x="0" y="0"/>
          <a:ext cx="0" cy="0"/>
          <a:chOff x="0" y="0"/>
          <a:chExt cx="0" cy="0"/>
        </a:xfrm>
      </p:grpSpPr>
      <p:sp>
        <p:nvSpPr>
          <p:cNvPr id="13" name="文本占位符 12"/>
          <p:cNvSpPr>
            <a:spLocks noGrp="1"/>
          </p:cNvSpPr>
          <p:nvPr>
            <p:ph type="body" sz="quarter" idx="10" hasCustomPrompt="1"/>
          </p:nvPr>
        </p:nvSpPr>
        <p:spPr>
          <a:xfrm>
            <a:off x="1151467" y="217337"/>
            <a:ext cx="6246153" cy="500137"/>
          </a:xfrm>
          <a:noFill/>
          <a:ln w="9525">
            <a:noFill/>
          </a:ln>
          <a:effectLst>
            <a:outerShdw blurRad="50800" dist="38100" dir="2700000" algn="tl" rotWithShape="0">
              <a:prstClr val="black">
                <a:alpha val="40000"/>
              </a:prstClr>
            </a:outerShdw>
          </a:effectLst>
        </p:spPr>
        <p:txBody>
          <a:bodyPr wrap="square" anchor="t">
            <a:spAutoFit/>
          </a:bodyPr>
          <a:lstStyle>
            <a:lvl1pPr marL="171450" indent="-171450" algn="l">
              <a:buNone/>
              <a:defRPr lang="zh-CN" altLang="en-US" sz="2800" b="1" smtClean="0">
                <a:gradFill>
                  <a:gsLst>
                    <a:gs pos="0">
                      <a:srgbClr val="751D74"/>
                    </a:gs>
                    <a:gs pos="50000">
                      <a:srgbClr val="791D79"/>
                    </a:gs>
                    <a:gs pos="100000">
                      <a:srgbClr val="CC66FF"/>
                    </a:gs>
                  </a:gsLst>
                  <a:lin ang="5400000" scaled="0"/>
                </a:gradFill>
                <a:latin typeface="黑体" panose="02010609060101010101" charset="-122"/>
                <a:ea typeface="黑体" panose="02010609060101010101" charset="-122"/>
              </a:defRPr>
            </a:lvl1pPr>
          </a:lstStyle>
          <a:p>
            <a:pPr marL="0" lvl="0" indent="0" fontAlgn="base">
              <a:lnSpc>
                <a:spcPct val="100000"/>
              </a:lnSpc>
              <a:spcBef>
                <a:spcPct val="0"/>
              </a:spcBef>
              <a:spcAft>
                <a:spcPct val="0"/>
              </a:spcAft>
            </a:pPr>
            <a:r>
              <a:rPr lang="zh-CN" altLang="en-US"/>
              <a:t>单击此处编辑三级标题</a:t>
            </a:r>
          </a:p>
        </p:txBody>
      </p:sp>
      <p:sp>
        <p:nvSpPr>
          <p:cNvPr id="5" name="任意多边形 4"/>
          <p:cNvSpPr/>
          <p:nvPr/>
        </p:nvSpPr>
        <p:spPr>
          <a:xfrm rot="8160000">
            <a:off x="-3434" y="54973"/>
            <a:ext cx="862025" cy="824864"/>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sp>
        <p:nvSpPr>
          <p:cNvPr id="8" name="任意多边形 7"/>
          <p:cNvSpPr/>
          <p:nvPr/>
        </p:nvSpPr>
        <p:spPr>
          <a:xfrm rot="8160000">
            <a:off x="7874793" y="4098131"/>
            <a:ext cx="507286" cy="479469"/>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9" name="任意多边形 8"/>
          <p:cNvSpPr/>
          <p:nvPr/>
        </p:nvSpPr>
        <p:spPr>
          <a:xfrm rot="13440000" flipH="1">
            <a:off x="8638287" y="4282510"/>
            <a:ext cx="853574" cy="808003"/>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3" name="内容占位符 2"/>
          <p:cNvSpPr>
            <a:spLocks noGrp="1"/>
          </p:cNvSpPr>
          <p:nvPr>
            <p:ph sz="quarter" idx="11"/>
          </p:nvPr>
        </p:nvSpPr>
        <p:spPr>
          <a:xfrm>
            <a:off x="854145" y="1064124"/>
            <a:ext cx="7137400" cy="3507876"/>
          </a:xfrm>
        </p:spPr>
        <p:txBody>
          <a:bodyPr/>
          <a:lstStyle>
            <a:lvl1pPr>
              <a:lnSpc>
                <a:spcPct val="150000"/>
              </a:lnSpc>
              <a:defRPr sz="2400" b="0">
                <a:effectLst/>
                <a:latin typeface="黑体" pitchFamily="49" charset="-122"/>
                <a:ea typeface="黑体" pitchFamily="49" charset="-122"/>
              </a:defRPr>
            </a:lvl1pPr>
            <a:lvl2pPr>
              <a:lnSpc>
                <a:spcPct val="150000"/>
              </a:lnSpc>
              <a:defRPr sz="2000" b="0">
                <a:effectLst/>
                <a:latin typeface="黑体" pitchFamily="49" charset="-122"/>
                <a:ea typeface="黑体" pitchFamily="49" charset="-122"/>
              </a:defRPr>
            </a:lvl2pPr>
            <a:lvl3pPr>
              <a:lnSpc>
                <a:spcPct val="150000"/>
              </a:lnSpc>
              <a:defRPr sz="1600" b="0">
                <a:effectLst/>
                <a:latin typeface="黑体" pitchFamily="49" charset="-122"/>
                <a:ea typeface="黑体" pitchFamily="49" charset="-122"/>
              </a:defRPr>
            </a:lvl3pPr>
            <a:lvl4pPr>
              <a:lnSpc>
                <a:spcPct val="150000"/>
              </a:lnSpc>
              <a:defRPr sz="1600" b="0">
                <a:effectLst/>
                <a:latin typeface="黑体" pitchFamily="49" charset="-122"/>
                <a:ea typeface="黑体" pitchFamily="49" charset="-122"/>
              </a:defRPr>
            </a:lvl4pPr>
            <a:lvl5pPr>
              <a:lnSpc>
                <a:spcPct val="150000"/>
              </a:lnSpc>
              <a:defRPr sz="1600" b="0">
                <a:effectLst/>
                <a:latin typeface="黑体" pitchFamily="49" charset="-122"/>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71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0" nodeType="withEffect">
                                  <p:stCondLst>
                                    <p:cond delay="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7"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500"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5" grpId="0" animBg="1"/>
      <p:bldP spid="8" grpId="0" animBg="1"/>
      <p:bldP spid="9" grpId="0" animBg="1"/>
    </p:bld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13" name="流程图: 合并 12"/>
          <p:cNvSpPr/>
          <p:nvPr/>
        </p:nvSpPr>
        <p:spPr>
          <a:xfrm>
            <a:off x="1838756" y="2311104"/>
            <a:ext cx="529379" cy="333912"/>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ndParaRPr>
          </a:p>
        </p:txBody>
      </p:sp>
      <p:cxnSp>
        <p:nvCxnSpPr>
          <p:cNvPr id="11" name="直接连接符 10"/>
          <p:cNvCxnSpPr/>
          <p:nvPr/>
        </p:nvCxnSpPr>
        <p:spPr>
          <a:xfrm flipV="1">
            <a:off x="2368133" y="1661832"/>
            <a:ext cx="783688" cy="983185"/>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31"/>
          <p:cNvSpPr>
            <a:spLocks noGrp="1"/>
          </p:cNvSpPr>
          <p:nvPr>
            <p:ph type="body" sz="quarter" idx="10" hasCustomPrompt="1"/>
          </p:nvPr>
        </p:nvSpPr>
        <p:spPr>
          <a:xfrm>
            <a:off x="3261152" y="1794391"/>
            <a:ext cx="3457701" cy="800930"/>
          </a:xfrm>
        </p:spPr>
        <p:txBody>
          <a:bodyPr/>
          <a:lstStyle>
            <a:lvl1pPr marL="0" indent="0" algn="ctr" defTabSz="685800" rtl="0" eaLnBrk="1" fontAlgn="base" latinLnBrk="0" hangingPunct="1">
              <a:lnSpc>
                <a:spcPct val="100000"/>
              </a:lnSpc>
              <a:spcBef>
                <a:spcPct val="0"/>
              </a:spcBef>
              <a:spcAft>
                <a:spcPct val="0"/>
              </a:spcAft>
              <a:buFontTx/>
              <a:buNone/>
              <a:defRPr lang="zh-CN" altLang="en-US" sz="3600" b="1" kern="1200" spc="300">
                <a:gradFill>
                  <a:gsLst>
                    <a:gs pos="0">
                      <a:srgbClr val="CC66FF"/>
                    </a:gs>
                    <a:gs pos="14000">
                      <a:srgbClr val="9628A0">
                        <a:shade val="67500"/>
                        <a:satMod val="115000"/>
                      </a:srgbClr>
                    </a:gs>
                    <a:gs pos="69000">
                      <a:srgbClr val="751D74"/>
                    </a:gs>
                    <a:gs pos="100000">
                      <a:srgbClr val="CC66FF"/>
                    </a:gs>
                  </a:gsLst>
                  <a:path path="circle">
                    <a:fillToRect t="100000" r="100000"/>
                  </a:path>
                </a:gradFill>
                <a:effectLst>
                  <a:outerShdw blurRad="50800" dist="38100" algn="l"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编辑二级标题</a:t>
            </a:r>
          </a:p>
        </p:txBody>
      </p:sp>
      <p:pic>
        <p:nvPicPr>
          <p:cNvPr id="15" name="图片 3" descr="1010-04"/>
          <p:cNvPicPr>
            <a:picLocks noChangeAspect="1"/>
          </p:cNvPicPr>
          <p:nvPr/>
        </p:nvPicPr>
        <p:blipFill rotWithShape="1">
          <a:blip r:embed="rId2" cstate="email"/>
          <a:srcRect/>
          <a:stretch>
            <a:fillRect/>
          </a:stretch>
        </p:blipFill>
        <p:spPr>
          <a:xfrm>
            <a:off x="320280" y="7419"/>
            <a:ext cx="1974056" cy="715618"/>
          </a:xfrm>
          <a:prstGeom prst="rect">
            <a:avLst/>
          </a:prstGeom>
          <a:noFill/>
          <a:ln w="9525">
            <a:noFill/>
          </a:ln>
        </p:spPr>
      </p:pic>
      <p:pic>
        <p:nvPicPr>
          <p:cNvPr id="16" name="图片 4" descr="1010-04"/>
          <p:cNvPicPr>
            <a:picLocks noChangeAspect="1"/>
          </p:cNvPicPr>
          <p:nvPr/>
        </p:nvPicPr>
        <p:blipFill rotWithShape="1">
          <a:blip r:embed="rId3" cstate="email"/>
          <a:srcRect/>
          <a:stretch>
            <a:fillRect/>
          </a:stretch>
        </p:blipFill>
        <p:spPr>
          <a:xfrm rot="10800000">
            <a:off x="6881814" y="4419204"/>
            <a:ext cx="2022872" cy="730526"/>
          </a:xfrm>
          <a:prstGeom prst="rect">
            <a:avLst/>
          </a:prstGeom>
          <a:noFill/>
          <a:ln w="9525">
            <a:noFill/>
          </a:ln>
        </p:spPr>
      </p:pic>
      <p:pic>
        <p:nvPicPr>
          <p:cNvPr id="17" name="图片 16" descr="标准-02"/>
          <p:cNvPicPr>
            <a:picLocks noChangeAspect="1"/>
          </p:cNvPicPr>
          <p:nvPr/>
        </p:nvPicPr>
        <p:blipFill>
          <a:blip r:embed="rId4" cstate="email"/>
          <a:stretch>
            <a:fillRect/>
          </a:stretch>
        </p:blipFill>
        <p:spPr>
          <a:xfrm>
            <a:off x="142858" y="4309955"/>
            <a:ext cx="3130153" cy="826294"/>
          </a:xfrm>
          <a:prstGeom prst="rect">
            <a:avLst/>
          </a:prstGeom>
          <a:noFill/>
          <a:ln w="9525">
            <a:noFill/>
          </a:ln>
        </p:spPr>
      </p:pic>
      <p:sp>
        <p:nvSpPr>
          <p:cNvPr id="20" name="文本占位符 19"/>
          <p:cNvSpPr>
            <a:spLocks noGrp="1"/>
          </p:cNvSpPr>
          <p:nvPr>
            <p:ph type="body" sz="quarter" idx="11"/>
          </p:nvPr>
        </p:nvSpPr>
        <p:spPr>
          <a:xfrm>
            <a:off x="1794475" y="1677648"/>
            <a:ext cx="863600" cy="769937"/>
          </a:xfrm>
        </p:spPr>
        <p:txBody>
          <a:bodyPr/>
          <a:lstStyle>
            <a:lvl1pPr marL="0" indent="0" algn="l" defTabSz="685800" rtl="0" eaLnBrk="1" fontAlgn="base" latinLnBrk="0" hangingPunct="1">
              <a:lnSpc>
                <a:spcPct val="100000"/>
              </a:lnSpc>
              <a:spcBef>
                <a:spcPct val="0"/>
              </a:spcBef>
              <a:spcAft>
                <a:spcPct val="0"/>
              </a:spcAft>
              <a:buFontTx/>
              <a:buNone/>
              <a:defRPr lang="zh-CN" altLang="en-US" sz="3600" b="1" kern="1200" smtClean="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4136531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目录1">
    <p:spTree>
      <p:nvGrpSpPr>
        <p:cNvPr id="1" name=""/>
        <p:cNvGrpSpPr/>
        <p:nvPr/>
      </p:nvGrpSpPr>
      <p:grpSpPr>
        <a:xfrm>
          <a:off x="0" y="0"/>
          <a:ext cx="0" cy="0"/>
          <a:chOff x="0" y="0"/>
          <a:chExt cx="0" cy="0"/>
        </a:xfrm>
      </p:grpSpPr>
      <p:grpSp>
        <p:nvGrpSpPr>
          <p:cNvPr id="6" name="组合 5"/>
          <p:cNvGrpSpPr/>
          <p:nvPr/>
        </p:nvGrpSpPr>
        <p:grpSpPr>
          <a:xfrm>
            <a:off x="4366189" y="1547276"/>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2302179"/>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3118948"/>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651766"/>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47173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324697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章节目录1">
    <p:spTree>
      <p:nvGrpSpPr>
        <p:cNvPr id="1" name=""/>
        <p:cNvGrpSpPr/>
        <p:nvPr/>
      </p:nvGrpSpPr>
      <p:grpSpPr>
        <a:xfrm>
          <a:off x="0" y="0"/>
          <a:ext cx="0" cy="0"/>
          <a:chOff x="0" y="0"/>
          <a:chExt cx="0" cy="0"/>
        </a:xfrm>
      </p:grpSpPr>
      <p:grpSp>
        <p:nvGrpSpPr>
          <p:cNvPr id="6" name="组合 5"/>
          <p:cNvGrpSpPr/>
          <p:nvPr/>
        </p:nvGrpSpPr>
        <p:grpSpPr>
          <a:xfrm>
            <a:off x="4366189" y="1131590"/>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1886493"/>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2703262"/>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236080"/>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05604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283128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22" name="组合 21">
            <a:extLst>
              <a:ext uri="{FF2B5EF4-FFF2-40B4-BE49-F238E27FC236}">
                <a16:creationId xmlns:a16="http://schemas.microsoft.com/office/drawing/2014/main" xmlns="" id="{5DA632AF-FE91-4930-A44D-6FEC32FE2A48}"/>
              </a:ext>
            </a:extLst>
          </p:cNvPr>
          <p:cNvGrpSpPr/>
          <p:nvPr userDrawn="1"/>
        </p:nvGrpSpPr>
        <p:grpSpPr>
          <a:xfrm>
            <a:off x="4355976" y="3478988"/>
            <a:ext cx="704394" cy="532922"/>
            <a:chOff x="9827" y="5489"/>
            <a:chExt cx="1478" cy="1119"/>
          </a:xfrm>
        </p:grpSpPr>
        <p:sp>
          <p:nvSpPr>
            <p:cNvPr id="23" name="文本框 22">
              <a:extLst>
                <a:ext uri="{FF2B5EF4-FFF2-40B4-BE49-F238E27FC236}">
                  <a16:creationId xmlns:a16="http://schemas.microsoft.com/office/drawing/2014/main" xmlns="" id="{77E6B527-9D14-41F1-A900-2DCA89DC2265}"/>
                </a:ext>
              </a:extLst>
            </p:cNvPr>
            <p:cNvSpPr txBox="1"/>
            <p:nvPr/>
          </p:nvSpPr>
          <p:spPr>
            <a:xfrm>
              <a:off x="9827"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04</a:t>
              </a:r>
            </a:p>
          </p:txBody>
        </p:sp>
        <p:sp>
          <p:nvSpPr>
            <p:cNvPr id="24" name="流程图: 合并 23">
              <a:extLst>
                <a:ext uri="{FF2B5EF4-FFF2-40B4-BE49-F238E27FC236}">
                  <a16:creationId xmlns:a16="http://schemas.microsoft.com/office/drawing/2014/main" xmlns="" id="{0FA8AACC-20C1-4EDE-A9B1-8C029806702C}"/>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5" name="直接连接符 24">
              <a:extLst>
                <a:ext uri="{FF2B5EF4-FFF2-40B4-BE49-F238E27FC236}">
                  <a16:creationId xmlns:a16="http://schemas.microsoft.com/office/drawing/2014/main" xmlns="" id="{09895A68-15B4-4078-9C5D-8816B98B0187}"/>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26" name="文本占位符 31">
            <a:extLst>
              <a:ext uri="{FF2B5EF4-FFF2-40B4-BE49-F238E27FC236}">
                <a16:creationId xmlns:a16="http://schemas.microsoft.com/office/drawing/2014/main" xmlns="" id="{FDE4AA09-0E54-4CF6-B571-CE70554A5927}"/>
              </a:ext>
            </a:extLst>
          </p:cNvPr>
          <p:cNvSpPr>
            <a:spLocks noGrp="1"/>
          </p:cNvSpPr>
          <p:nvPr>
            <p:ph type="body" sz="quarter" idx="13"/>
          </p:nvPr>
        </p:nvSpPr>
        <p:spPr>
          <a:xfrm>
            <a:off x="5107726" y="360701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69209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heckerboard(across)">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章节目录1">
    <p:spTree>
      <p:nvGrpSpPr>
        <p:cNvPr id="1" name=""/>
        <p:cNvGrpSpPr/>
        <p:nvPr/>
      </p:nvGrpSpPr>
      <p:grpSpPr>
        <a:xfrm>
          <a:off x="0" y="0"/>
          <a:ext cx="0" cy="0"/>
          <a:chOff x="0" y="0"/>
          <a:chExt cx="0" cy="0"/>
        </a:xfrm>
      </p:grpSpPr>
      <p:grpSp>
        <p:nvGrpSpPr>
          <p:cNvPr id="6" name="组合 5"/>
          <p:cNvGrpSpPr/>
          <p:nvPr/>
        </p:nvGrpSpPr>
        <p:grpSpPr>
          <a:xfrm>
            <a:off x="4448423" y="633196"/>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374273"/>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21910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2594" y="723860"/>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529258"/>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62594" y="233465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301446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817426"/>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2594" y="31400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62594" y="39454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5" name="矩形 44"/>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章节目录1">
    <p:spTree>
      <p:nvGrpSpPr>
        <p:cNvPr id="1" name=""/>
        <p:cNvGrpSpPr/>
        <p:nvPr/>
      </p:nvGrpSpPr>
      <p:grpSpPr>
        <a:xfrm>
          <a:off x="0" y="0"/>
          <a:ext cx="0" cy="0"/>
          <a:chOff x="0" y="0"/>
          <a:chExt cx="0" cy="0"/>
        </a:xfrm>
      </p:grpSpPr>
      <p:grpSp>
        <p:nvGrpSpPr>
          <p:cNvPr id="6" name="组合 5"/>
          <p:cNvGrpSpPr/>
          <p:nvPr/>
        </p:nvGrpSpPr>
        <p:grpSpPr>
          <a:xfrm>
            <a:off x="4448423" y="67414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21049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8498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76480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38005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97786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46854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12137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62429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24940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75145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77077" y="387948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章节目录1">
    <p:spTree>
      <p:nvGrpSpPr>
        <p:cNvPr id="1" name=""/>
        <p:cNvGrpSpPr/>
        <p:nvPr/>
      </p:nvGrpSpPr>
      <p:grpSpPr>
        <a:xfrm>
          <a:off x="0" y="0"/>
          <a:ext cx="0" cy="0"/>
          <a:chOff x="0" y="0"/>
          <a:chExt cx="0" cy="0"/>
        </a:xfrm>
      </p:grpSpPr>
      <p:grpSp>
        <p:nvGrpSpPr>
          <p:cNvPr id="6" name="组合 5"/>
          <p:cNvGrpSpPr/>
          <p:nvPr/>
        </p:nvGrpSpPr>
        <p:grpSpPr>
          <a:xfrm>
            <a:off x="4448423" y="42925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96560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60495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51991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13516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73297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22365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287648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37940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00451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50656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59919" y="363459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dirty="0"/>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grpSp>
        <p:nvGrpSpPr>
          <p:cNvPr id="50" name="组合 49">
            <a:extLst>
              <a:ext uri="{FF2B5EF4-FFF2-40B4-BE49-F238E27FC236}">
                <a16:creationId xmlns:a16="http://schemas.microsoft.com/office/drawing/2014/main" xmlns="" id="{5D1B618F-8F37-4E0E-9141-5B1074F1BBB7}"/>
              </a:ext>
            </a:extLst>
          </p:cNvPr>
          <p:cNvGrpSpPr/>
          <p:nvPr userDrawn="1"/>
        </p:nvGrpSpPr>
        <p:grpSpPr>
          <a:xfrm>
            <a:off x="4480820" y="4127060"/>
            <a:ext cx="739252" cy="532922"/>
            <a:chOff x="9885" y="5489"/>
            <a:chExt cx="1420" cy="1119"/>
          </a:xfrm>
        </p:grpSpPr>
        <p:sp>
          <p:nvSpPr>
            <p:cNvPr id="51" name="文本框 22">
              <a:extLst>
                <a:ext uri="{FF2B5EF4-FFF2-40B4-BE49-F238E27FC236}">
                  <a16:creationId xmlns:a16="http://schemas.microsoft.com/office/drawing/2014/main" xmlns="" id="{F2399587-2D41-4FAB-B1C5-2383C468F8C9}"/>
                </a:ext>
              </a:extLst>
            </p:cNvPr>
            <p:cNvSpPr txBox="1"/>
            <p:nvPr/>
          </p:nvSpPr>
          <p:spPr>
            <a:xfrm>
              <a:off x="9885"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07</a:t>
              </a:r>
            </a:p>
          </p:txBody>
        </p:sp>
        <p:sp>
          <p:nvSpPr>
            <p:cNvPr id="52" name="流程图: 合并 51">
              <a:extLst>
                <a:ext uri="{FF2B5EF4-FFF2-40B4-BE49-F238E27FC236}">
                  <a16:creationId xmlns:a16="http://schemas.microsoft.com/office/drawing/2014/main" xmlns="" id="{E1106402-AEAD-4854-B5AB-3AA11568AE1B}"/>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53" name="直接连接符 52">
              <a:extLst>
                <a:ext uri="{FF2B5EF4-FFF2-40B4-BE49-F238E27FC236}">
                  <a16:creationId xmlns:a16="http://schemas.microsoft.com/office/drawing/2014/main" xmlns="" id="{EFE25AEF-DBA0-4550-BC87-ADAB4BA20C0D}"/>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54" name="文本占位符 31">
            <a:extLst>
              <a:ext uri="{FF2B5EF4-FFF2-40B4-BE49-F238E27FC236}">
                <a16:creationId xmlns:a16="http://schemas.microsoft.com/office/drawing/2014/main" xmlns="" id="{E770855D-D9D6-49F3-8F21-B7E7FB892A98}"/>
              </a:ext>
            </a:extLst>
          </p:cNvPr>
          <p:cNvSpPr>
            <a:spLocks noGrp="1"/>
          </p:cNvSpPr>
          <p:nvPr>
            <p:ph type="body" sz="quarter" idx="16"/>
          </p:nvPr>
        </p:nvSpPr>
        <p:spPr>
          <a:xfrm>
            <a:off x="5159919" y="4255087"/>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49737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par>
                          <p:cTn id="46" fill="hold">
                            <p:stCondLst>
                              <p:cond delay="3000"/>
                            </p:stCondLst>
                            <p:childTnLst>
                              <p:par>
                                <p:cTn id="47" presetID="5" presetClass="entr" presetSubtype="1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checkerboard(across)">
                                      <p:cBhvr>
                                        <p:cTn id="49" dur="500"/>
                                        <p:tgtEl>
                                          <p:spTgt spid="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xEl>
                                              <p:pRg st="0" end="0"/>
                                            </p:txEl>
                                          </p:spTgt>
                                        </p:tgtEl>
                                        <p:attrNameLst>
                                          <p:attrName>style.visibility</p:attrName>
                                        </p:attrNameLst>
                                      </p:cBhvr>
                                      <p:to>
                                        <p:strVal val="visible"/>
                                      </p:to>
                                    </p:set>
                                    <p:animEffect transition="in" filter="fade">
                                      <p:cBhvr>
                                        <p:cTn id="52"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291A9C13-BFE5-4471-AD46-BEED093512AB}" type="datetime1">
              <a:rPr lang="zh-CN" altLang="en-US" strike="noStrike" noProof="1" smtClean="0">
                <a:latin typeface="+mn-lt"/>
                <a:ea typeface="+mn-ea"/>
                <a:cs typeface="+mn-cs"/>
              </a:rPr>
              <a:t>2022/9/27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hf sldNum="0"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273847"/>
            <a:ext cx="7886700" cy="994172"/>
          </a:xfrm>
          <a:prstGeom prst="rect">
            <a:avLst/>
          </a:prstGeom>
          <a:noFill/>
          <a:ln w="9525">
            <a:noFill/>
          </a:ln>
        </p:spPr>
        <p:txBody>
          <a:bodyPr vert="horz" lIns="68580" tIns="34290" rIns="68580" bIns="34290" anchor="ctr"/>
          <a:lstStyle/>
          <a:p>
            <a:pPr lvl="0"/>
            <a:r>
              <a:rPr lang="zh-CN" altLang="en-US"/>
              <a:t>单击此处编辑母版标题样式</a:t>
            </a:r>
          </a:p>
        </p:txBody>
      </p:sp>
      <p:sp>
        <p:nvSpPr>
          <p:cNvPr id="1027" name="文本占位符 2"/>
          <p:cNvSpPr>
            <a:spLocks noGrp="1"/>
          </p:cNvSpPr>
          <p:nvPr>
            <p:ph type="body"/>
          </p:nvPr>
        </p:nvSpPr>
        <p:spPr>
          <a:xfrm>
            <a:off x="628650" y="1369219"/>
            <a:ext cx="7886700" cy="3263504"/>
          </a:xfrm>
          <a:prstGeom prst="rect">
            <a:avLst/>
          </a:prstGeom>
          <a:noFill/>
          <a:ln w="9525">
            <a:noFill/>
          </a:ln>
        </p:spPr>
        <p:txBody>
          <a:bodyPr vert="horz" lIns="68580" tIns="34290" rIns="68580" bIns="34290" anchor="t"/>
          <a:lstStyle/>
          <a:p>
            <a:pPr lvl="0" indent="-171450"/>
            <a:r>
              <a:rPr lang="zh-CN" altLang="en-US"/>
              <a:t>单击此处编辑母版文本样式</a:t>
            </a:r>
          </a:p>
          <a:p>
            <a:pPr lvl="1" indent="-17145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4" name="日期占位符 3"/>
          <p:cNvSpPr>
            <a:spLocks noGrp="1"/>
          </p:cNvSpPr>
          <p:nvPr>
            <p:ph type="dt" sz="half" idx="2"/>
          </p:nvPr>
        </p:nvSpPr>
        <p:spPr>
          <a:xfrm>
            <a:off x="628650" y="4767266"/>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fontAlgn="auto"/>
            <a:fld id="{0C112D2C-E02A-4D7A-B047-EE038A30D4CA}" type="datetime1">
              <a:rPr lang="zh-CN" altLang="en-US" strike="noStrike" noProof="1" smtClean="0">
                <a:latin typeface="+mn-lt"/>
                <a:ea typeface="+mn-ea"/>
                <a:cs typeface="+mn-cs"/>
              </a:rPr>
              <a:t>2022/9/27</a:t>
            </a:fld>
            <a:endParaRPr lang="zh-CN" altLang="en-US" strike="noStrike" noProof="1"/>
          </a:p>
        </p:txBody>
      </p:sp>
      <p:sp>
        <p:nvSpPr>
          <p:cNvPr id="5" name="页脚占位符 4"/>
          <p:cNvSpPr>
            <a:spLocks noGrp="1"/>
          </p:cNvSpPr>
          <p:nvPr>
            <p:ph type="ftr" sz="quarter" idx="3"/>
          </p:nvPr>
        </p:nvSpPr>
        <p:spPr>
          <a:xfrm>
            <a:off x="3028950" y="4767266"/>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6457950" y="4767266"/>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9" r:id="rId5"/>
    <p:sldLayoutId id="2147483668" r:id="rId6"/>
    <p:sldLayoutId id="2147483669" r:id="rId7"/>
    <p:sldLayoutId id="2147483680" r:id="rId8"/>
    <p:sldLayoutId id="2147483670" r:id="rId9"/>
    <p:sldLayoutId id="2147483671" r:id="rId10"/>
    <p:sldLayoutId id="2147483672" r:id="rId11"/>
    <p:sldLayoutId id="2147483673" r:id="rId12"/>
    <p:sldLayoutId id="2147483674" r:id="rId13"/>
    <p:sldLayoutId id="2147483675" r:id="rId14"/>
    <p:sldLayoutId id="2147483676" r:id="rId15"/>
  </p:sldLayoutIdLst>
  <p:transition>
    <p:cover dir="r"/>
  </p:transition>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png"/><Relationship Id="rId5" Type="http://schemas.openxmlformats.org/officeDocument/2006/relationships/image" Target="../media/image31.e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2.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3.emf"/></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5.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6.emf"/><Relationship Id="rId4" Type="http://schemas.openxmlformats.org/officeDocument/2006/relationships/oleObject" Target="../embeddings/oleObject7.bin"/></Relationships>
</file>

<file path=ppt/slides/_rels/slide69.xml.rels><?xml version="1.0" encoding="UTF-8" standalone="yes"?>
<Relationships xmlns="http://schemas.openxmlformats.org/package/2006/relationships"><Relationship Id="rId2" Type="http://schemas.openxmlformats.org/officeDocument/2006/relationships/hyperlink" Target="&#22810;&#39033;&#24335;&#21152;&#27861;.tx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p:txBody>
          <a:bodyPr/>
          <a:lstStyle/>
          <a:p>
            <a:pPr marL="0" indent="0" algn="ctr">
              <a:buNone/>
            </a:pPr>
            <a:r>
              <a:rPr lang="zh-CN" altLang="en-US" dirty="0"/>
              <a:t>线性表</a:t>
            </a:r>
          </a:p>
        </p:txBody>
      </p:sp>
      <p:sp>
        <p:nvSpPr>
          <p:cNvPr id="5" name="文本占位符 4"/>
          <p:cNvSpPr>
            <a:spLocks noGrp="1"/>
          </p:cNvSpPr>
          <p:nvPr>
            <p:ph type="body" sz="quarter" idx="13"/>
          </p:nvPr>
        </p:nvSpPr>
        <p:spPr/>
        <p:txBody>
          <a:bodyPr/>
          <a:lstStyle/>
          <a:p>
            <a:r>
              <a:rPr lang="en-US" altLang="zh-CN" dirty="0"/>
              <a:t>2</a:t>
            </a:r>
            <a:endParaRPr lang="zh-CN" altLang="en-US" dirty="0"/>
          </a:p>
        </p:txBody>
      </p:sp>
    </p:spTree>
    <p:extLst>
      <p:ext uri="{BB962C8B-B14F-4D97-AF65-F5344CB8AC3E}">
        <p14:creationId xmlns:p14="http://schemas.microsoft.com/office/powerpoint/2010/main" val="77995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sp>
        <p:nvSpPr>
          <p:cNvPr id="3" name="内容占位符 2"/>
          <p:cNvSpPr>
            <a:spLocks noGrp="1"/>
          </p:cNvSpPr>
          <p:nvPr>
            <p:ph sz="quarter" idx="11"/>
          </p:nvPr>
        </p:nvSpPr>
        <p:spPr>
          <a:xfrm>
            <a:off x="107504" y="915566"/>
            <a:ext cx="4824536" cy="3507876"/>
          </a:xfrm>
        </p:spPr>
        <p:txBody>
          <a:bodyPr/>
          <a:lstStyle/>
          <a:p>
            <a:pPr>
              <a:lnSpc>
                <a:spcPct val="1000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void </a:t>
            </a:r>
            <a:r>
              <a:rPr lang="en-US" altLang="zh-CN" sz="1600" dirty="0" err="1">
                <a:solidFill>
                  <a:srgbClr val="0066FF"/>
                </a:solidFill>
                <a:latin typeface="Times New Roman" panose="02020603050405020304" pitchFamily="18" charset="0"/>
                <a:cs typeface="Times New Roman" panose="02020603050405020304" pitchFamily="18" charset="0"/>
              </a:rPr>
              <a:t>MergeList</a:t>
            </a:r>
            <a:r>
              <a:rPr lang="en-US" altLang="zh-CN" sz="1600" dirty="0">
                <a:solidFill>
                  <a:srgbClr val="0066FF"/>
                </a:solidFill>
                <a:latin typeface="Times New Roman" panose="02020603050405020304" pitchFamily="18" charset="0"/>
                <a:cs typeface="Times New Roman" panose="02020603050405020304" pitchFamily="18" charset="0"/>
              </a:rPr>
              <a:t>(List </a:t>
            </a:r>
            <a:r>
              <a:rPr lang="en-US" altLang="zh-CN" sz="1600" dirty="0" err="1">
                <a:solidFill>
                  <a:srgbClr val="0066FF"/>
                </a:solidFill>
                <a:latin typeface="Times New Roman" panose="02020603050405020304" pitchFamily="18" charset="0"/>
                <a:cs typeface="Times New Roman" panose="02020603050405020304" pitchFamily="18" charset="0"/>
              </a:rPr>
              <a:t>LA,List</a:t>
            </a: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LB,List</a:t>
            </a:r>
            <a:r>
              <a:rPr lang="en-US" altLang="zh-CN" sz="1600" dirty="0">
                <a:solidFill>
                  <a:srgbClr val="0066FF"/>
                </a:solidFill>
                <a:latin typeface="Times New Roman" panose="02020603050405020304" pitchFamily="18" charset="0"/>
                <a:cs typeface="Times New Roman" panose="02020603050405020304" pitchFamily="18" charset="0"/>
              </a:rPr>
              <a:t> &amp;LC){</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int</a:t>
            </a: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i</a:t>
            </a:r>
            <a:r>
              <a:rPr lang="en-US" altLang="zh-CN" sz="1600" dirty="0">
                <a:solidFill>
                  <a:srgbClr val="0066FF"/>
                </a:solidFill>
                <a:latin typeface="Times New Roman" panose="02020603050405020304" pitchFamily="18" charset="0"/>
                <a:cs typeface="Times New Roman" panose="02020603050405020304" pitchFamily="18" charset="0"/>
              </a:rPr>
              <a:t>=1,j=1,ea,eb,lenc=0;</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InitList</a:t>
            </a:r>
            <a:r>
              <a:rPr lang="en-US" altLang="zh-CN" sz="1600" dirty="0">
                <a:solidFill>
                  <a:srgbClr val="0066FF"/>
                </a:solidFill>
                <a:latin typeface="Times New Roman" panose="02020603050405020304" pitchFamily="18" charset="0"/>
                <a:cs typeface="Times New Roman" panose="02020603050405020304" pitchFamily="18" charset="0"/>
              </a:rPr>
              <a:t>(LC);</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while(</a:t>
            </a:r>
            <a:r>
              <a:rPr lang="en-US" altLang="zh-CN" sz="1600" dirty="0" err="1">
                <a:solidFill>
                  <a:srgbClr val="0066FF"/>
                </a:solidFill>
                <a:latin typeface="Times New Roman" panose="02020603050405020304" pitchFamily="18" charset="0"/>
                <a:cs typeface="Times New Roman" panose="02020603050405020304" pitchFamily="18" charset="0"/>
              </a:rPr>
              <a:t>i</a:t>
            </a:r>
            <a:r>
              <a:rPr lang="en-US" altLang="zh-CN" sz="1600" dirty="0">
                <a:solidFill>
                  <a:srgbClr val="0066FF"/>
                </a:solidFill>
                <a:latin typeface="Times New Roman" panose="02020603050405020304" pitchFamily="18" charset="0"/>
                <a:cs typeface="Times New Roman" panose="02020603050405020304" pitchFamily="18" charset="0"/>
              </a:rPr>
              <a:t>&lt;=</a:t>
            </a:r>
            <a:r>
              <a:rPr lang="en-US" altLang="zh-CN" sz="1600" dirty="0" err="1">
                <a:solidFill>
                  <a:srgbClr val="0066FF"/>
                </a:solidFill>
                <a:latin typeface="Times New Roman" panose="02020603050405020304" pitchFamily="18" charset="0"/>
                <a:cs typeface="Times New Roman" panose="02020603050405020304" pitchFamily="18" charset="0"/>
              </a:rPr>
              <a:t>ListLength</a:t>
            </a:r>
            <a:r>
              <a:rPr lang="en-US" altLang="zh-CN" sz="1600" dirty="0">
                <a:solidFill>
                  <a:srgbClr val="0066FF"/>
                </a:solidFill>
                <a:latin typeface="Times New Roman" panose="02020603050405020304" pitchFamily="18" charset="0"/>
                <a:cs typeface="Times New Roman" panose="02020603050405020304" pitchFamily="18" charset="0"/>
              </a:rPr>
              <a:t>(LA)&amp;&amp;j&lt;=</a:t>
            </a:r>
            <a:r>
              <a:rPr lang="en-US" altLang="zh-CN" sz="1600" dirty="0" err="1">
                <a:solidFill>
                  <a:srgbClr val="0066FF"/>
                </a:solidFill>
                <a:latin typeface="Times New Roman" panose="02020603050405020304" pitchFamily="18" charset="0"/>
                <a:cs typeface="Times New Roman" panose="02020603050405020304" pitchFamily="18" charset="0"/>
              </a:rPr>
              <a:t>ListLength</a:t>
            </a:r>
            <a:r>
              <a:rPr lang="en-US" altLang="zh-CN" sz="1600" dirty="0">
                <a:solidFill>
                  <a:srgbClr val="0066FF"/>
                </a:solidFill>
                <a:latin typeface="Times New Roman" panose="02020603050405020304" pitchFamily="18" charset="0"/>
                <a:cs typeface="Times New Roman" panose="02020603050405020304" pitchFamily="18" charset="0"/>
              </a:rPr>
              <a:t>(LB)){</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GetElem</a:t>
            </a:r>
            <a:r>
              <a:rPr lang="en-US" altLang="zh-CN" sz="1600" dirty="0">
                <a:solidFill>
                  <a:srgbClr val="0066FF"/>
                </a:solidFill>
                <a:latin typeface="Times New Roman" panose="02020603050405020304" pitchFamily="18" charset="0"/>
                <a:cs typeface="Times New Roman" panose="02020603050405020304" pitchFamily="18" charset="0"/>
              </a:rPr>
              <a:t>(</a:t>
            </a:r>
            <a:r>
              <a:rPr lang="en-US" altLang="zh-CN" sz="1600" dirty="0" err="1">
                <a:solidFill>
                  <a:srgbClr val="0066FF"/>
                </a:solidFill>
                <a:latin typeface="Times New Roman" panose="02020603050405020304" pitchFamily="18" charset="0"/>
                <a:cs typeface="Times New Roman" panose="02020603050405020304" pitchFamily="18" charset="0"/>
              </a:rPr>
              <a:t>LA,i,ea</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GetElem</a:t>
            </a:r>
            <a:r>
              <a:rPr lang="en-US" altLang="zh-CN" sz="1600" dirty="0">
                <a:solidFill>
                  <a:srgbClr val="0066FF"/>
                </a:solidFill>
                <a:latin typeface="Times New Roman" panose="02020603050405020304" pitchFamily="18" charset="0"/>
                <a:cs typeface="Times New Roman" panose="02020603050405020304" pitchFamily="18" charset="0"/>
              </a:rPr>
              <a:t>(</a:t>
            </a:r>
            <a:r>
              <a:rPr lang="en-US" altLang="zh-CN" sz="1600" dirty="0" err="1">
                <a:solidFill>
                  <a:srgbClr val="0066FF"/>
                </a:solidFill>
                <a:latin typeface="Times New Roman" panose="02020603050405020304" pitchFamily="18" charset="0"/>
                <a:cs typeface="Times New Roman" panose="02020603050405020304" pitchFamily="18" charset="0"/>
              </a:rPr>
              <a:t>LB,j,eb</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if(</a:t>
            </a:r>
            <a:r>
              <a:rPr lang="en-US" altLang="zh-CN" sz="1600" dirty="0" err="1">
                <a:solidFill>
                  <a:srgbClr val="0066FF"/>
                </a:solidFill>
                <a:latin typeface="Times New Roman" panose="02020603050405020304" pitchFamily="18" charset="0"/>
                <a:cs typeface="Times New Roman" panose="02020603050405020304" pitchFamily="18" charset="0"/>
              </a:rPr>
              <a:t>ea</a:t>
            </a:r>
            <a:r>
              <a:rPr lang="en-US" altLang="zh-CN" sz="1600" dirty="0">
                <a:solidFill>
                  <a:srgbClr val="0066FF"/>
                </a:solidFill>
                <a:latin typeface="Times New Roman" panose="02020603050405020304" pitchFamily="18" charset="0"/>
                <a:cs typeface="Times New Roman" panose="02020603050405020304" pitchFamily="18" charset="0"/>
              </a:rPr>
              <a:t>==</a:t>
            </a:r>
            <a:r>
              <a:rPr lang="en-US" altLang="zh-CN" sz="1600" dirty="0" err="1">
                <a:solidFill>
                  <a:srgbClr val="0066FF"/>
                </a:solidFill>
                <a:latin typeface="Times New Roman" panose="02020603050405020304" pitchFamily="18" charset="0"/>
                <a:cs typeface="Times New Roman" panose="02020603050405020304" pitchFamily="18" charset="0"/>
              </a:rPr>
              <a:t>eb</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ListInsert</a:t>
            </a:r>
            <a:r>
              <a:rPr lang="en-US" altLang="zh-CN" sz="1600" dirty="0">
                <a:solidFill>
                  <a:srgbClr val="0066FF"/>
                </a:solidFill>
                <a:latin typeface="Times New Roman" panose="02020603050405020304" pitchFamily="18" charset="0"/>
                <a:cs typeface="Times New Roman" panose="02020603050405020304" pitchFamily="18" charset="0"/>
              </a:rPr>
              <a:t>(LC,++</a:t>
            </a:r>
            <a:r>
              <a:rPr lang="en-US" altLang="zh-CN" sz="1600" dirty="0" err="1">
                <a:solidFill>
                  <a:srgbClr val="0066FF"/>
                </a:solidFill>
                <a:latin typeface="Times New Roman" panose="02020603050405020304" pitchFamily="18" charset="0"/>
                <a:cs typeface="Times New Roman" panose="02020603050405020304" pitchFamily="18" charset="0"/>
              </a:rPr>
              <a:t>lenc,ea</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i</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j++</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a:t>
            </a:r>
          </a:p>
          <a:p>
            <a:pPr>
              <a:lnSpc>
                <a:spcPts val="23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else if(</a:t>
            </a:r>
            <a:r>
              <a:rPr lang="en-US" altLang="zh-CN" sz="1600" dirty="0" err="1">
                <a:solidFill>
                  <a:srgbClr val="0066FF"/>
                </a:solidFill>
                <a:latin typeface="Times New Roman" panose="02020603050405020304" pitchFamily="18" charset="0"/>
                <a:cs typeface="Times New Roman" panose="02020603050405020304" pitchFamily="18" charset="0"/>
              </a:rPr>
              <a:t>ea</a:t>
            </a:r>
            <a:r>
              <a:rPr lang="en-US" altLang="zh-CN" sz="1600" dirty="0">
                <a:solidFill>
                  <a:srgbClr val="0066FF"/>
                </a:solidFill>
                <a:latin typeface="Times New Roman" panose="02020603050405020304" pitchFamily="18" charset="0"/>
                <a:cs typeface="Times New Roman" panose="02020603050405020304" pitchFamily="18" charset="0"/>
              </a:rPr>
              <a:t>&lt;</a:t>
            </a:r>
            <a:r>
              <a:rPr lang="en-US" altLang="zh-CN" sz="1600" dirty="0" err="1">
                <a:solidFill>
                  <a:srgbClr val="0066FF"/>
                </a:solidFill>
                <a:latin typeface="Times New Roman" panose="02020603050405020304" pitchFamily="18" charset="0"/>
                <a:cs typeface="Times New Roman" panose="02020603050405020304" pitchFamily="18" charset="0"/>
              </a:rPr>
              <a:t>eb</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ts val="23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ListInsert</a:t>
            </a:r>
            <a:r>
              <a:rPr lang="en-US" altLang="zh-CN" sz="1600" dirty="0">
                <a:solidFill>
                  <a:srgbClr val="0066FF"/>
                </a:solidFill>
                <a:latin typeface="Times New Roman" panose="02020603050405020304" pitchFamily="18" charset="0"/>
                <a:cs typeface="Times New Roman" panose="02020603050405020304" pitchFamily="18" charset="0"/>
              </a:rPr>
              <a:t>(LC,++</a:t>
            </a:r>
            <a:r>
              <a:rPr lang="en-US" altLang="zh-CN" sz="1600" dirty="0" err="1">
                <a:solidFill>
                  <a:srgbClr val="0066FF"/>
                </a:solidFill>
                <a:latin typeface="Times New Roman" panose="02020603050405020304" pitchFamily="18" charset="0"/>
                <a:cs typeface="Times New Roman" panose="02020603050405020304" pitchFamily="18" charset="0"/>
              </a:rPr>
              <a:t>lenc,ea</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ts val="23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a:t>
            </a:r>
            <a:r>
              <a:rPr lang="en-US" altLang="zh-CN" sz="1600" dirty="0" err="1">
                <a:solidFill>
                  <a:srgbClr val="0066FF"/>
                </a:solidFill>
                <a:latin typeface="Times New Roman" panose="02020603050405020304" pitchFamily="18" charset="0"/>
                <a:cs typeface="Times New Roman" panose="02020603050405020304" pitchFamily="18" charset="0"/>
              </a:rPr>
              <a:t>i</a:t>
            </a:r>
            <a:r>
              <a:rPr lang="en-US" altLang="zh-CN" sz="1600" dirty="0">
                <a:solidFill>
                  <a:srgbClr val="0066FF"/>
                </a:solidFill>
                <a:latin typeface="Times New Roman" panose="02020603050405020304" pitchFamily="18" charset="0"/>
                <a:cs typeface="Times New Roman" panose="02020603050405020304" pitchFamily="18" charset="0"/>
              </a:rPr>
              <a:t>++;</a:t>
            </a:r>
            <a:endParaRPr lang="zh-CN" altLang="zh-CN" sz="1600" dirty="0">
              <a:solidFill>
                <a:srgbClr val="0066FF"/>
              </a:solidFill>
              <a:latin typeface="Times New Roman" panose="02020603050405020304" pitchFamily="18" charset="0"/>
              <a:cs typeface="Times New Roman" panose="02020603050405020304" pitchFamily="18" charset="0"/>
            </a:endParaRPr>
          </a:p>
          <a:p>
            <a:pPr>
              <a:lnSpc>
                <a:spcPts val="2300"/>
              </a:lnSpc>
              <a:spcBef>
                <a:spcPts val="0"/>
              </a:spcBef>
            </a:pPr>
            <a:r>
              <a:rPr lang="en-US" altLang="zh-CN" sz="1600" dirty="0">
                <a:solidFill>
                  <a:srgbClr val="0066FF"/>
                </a:solidFill>
                <a:latin typeface="Times New Roman" panose="02020603050405020304" pitchFamily="18" charset="0"/>
                <a:cs typeface="Times New Roman" panose="02020603050405020304" pitchFamily="18" charset="0"/>
              </a:rPr>
              <a:t>                }         </a:t>
            </a:r>
            <a:endParaRPr lang="zh-CN" altLang="zh-CN" sz="1600" dirty="0">
              <a:solidFill>
                <a:srgbClr val="0066FF"/>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4936250" y="217337"/>
            <a:ext cx="3888432" cy="4891083"/>
          </a:xfrm>
          <a:prstGeom prst="rect">
            <a:avLst/>
          </a:prstGeom>
          <a:solidFill>
            <a:schemeClr val="accent2">
              <a:lumMod val="20000"/>
              <a:lumOff val="80000"/>
            </a:schemeClr>
          </a:solidFill>
        </p:spPr>
        <p:txBody>
          <a:bodyPr wrap="square" rtlCol="0">
            <a:spAutoFit/>
          </a:bodyPr>
          <a:lstStyle/>
          <a:p>
            <a:r>
              <a:rPr lang="en-US" altLang="zh-CN" dirty="0">
                <a:solidFill>
                  <a:srgbClr val="0066FF"/>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else{</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ListInsert</a:t>
            </a:r>
            <a:r>
              <a:rPr lang="en-US" altLang="zh-CN" dirty="0">
                <a:latin typeface="Times New Roman" panose="02020603050405020304" pitchFamily="18" charset="0"/>
                <a:cs typeface="Times New Roman" panose="02020603050405020304" pitchFamily="18" charset="0"/>
              </a:rPr>
              <a:t>(LC,++</a:t>
            </a:r>
            <a:r>
              <a:rPr lang="en-US" altLang="zh-CN" dirty="0" err="1">
                <a:latin typeface="Times New Roman" panose="02020603050405020304" pitchFamily="18" charset="0"/>
                <a:cs typeface="Times New Roman" panose="02020603050405020304" pitchFamily="18" charset="0"/>
              </a:rPr>
              <a:t>lenc,eb</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j++</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while(</a:t>
            </a:r>
            <a:r>
              <a:rPr lang="en-US" altLang="zh-CN" dirty="0" err="1">
                <a:solidFill>
                  <a:srgbClr val="FF0000"/>
                </a:solidFill>
                <a:latin typeface="Times New Roman" panose="02020603050405020304" pitchFamily="18" charset="0"/>
                <a:cs typeface="Times New Roman" panose="02020603050405020304" pitchFamily="18" charset="0"/>
              </a:rPr>
              <a:t>i</a:t>
            </a:r>
            <a:r>
              <a:rPr lang="en-US" altLang="zh-CN" dirty="0">
                <a:solidFill>
                  <a:srgbClr val="FF0000"/>
                </a:solidFill>
                <a:latin typeface="Times New Roman" panose="02020603050405020304" pitchFamily="18" charset="0"/>
                <a:cs typeface="Times New Roman" panose="02020603050405020304" pitchFamily="18" charset="0"/>
              </a:rPr>
              <a:t>&lt;=</a:t>
            </a:r>
            <a:r>
              <a:rPr lang="en-US" altLang="zh-CN" dirty="0" err="1">
                <a:solidFill>
                  <a:srgbClr val="FF0000"/>
                </a:solidFill>
                <a:latin typeface="Times New Roman" panose="02020603050405020304" pitchFamily="18" charset="0"/>
                <a:cs typeface="Times New Roman" panose="02020603050405020304" pitchFamily="18" charset="0"/>
              </a:rPr>
              <a:t>ListLength</a:t>
            </a:r>
            <a:r>
              <a:rPr lang="en-US" altLang="zh-CN" dirty="0">
                <a:solidFill>
                  <a:srgbClr val="FF0000"/>
                </a:solidFill>
                <a:latin typeface="Times New Roman" panose="02020603050405020304" pitchFamily="18" charset="0"/>
                <a:cs typeface="Times New Roman" panose="02020603050405020304" pitchFamily="18" charset="0"/>
              </a:rPr>
              <a:t>(LA)){</a:t>
            </a:r>
            <a:endParaRPr lang="zh-CN" altLang="zh-CN" dirty="0">
              <a:solidFill>
                <a:srgbClr val="FF0000"/>
              </a:solidFill>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err="1">
                <a:solidFill>
                  <a:srgbClr val="FF0000"/>
                </a:solidFill>
                <a:latin typeface="Times New Roman" panose="02020603050405020304" pitchFamily="18" charset="0"/>
                <a:cs typeface="Times New Roman" panose="02020603050405020304" pitchFamily="18" charset="0"/>
              </a:rPr>
              <a:t>GetElem</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dirty="0" err="1">
                <a:solidFill>
                  <a:srgbClr val="FF0000"/>
                </a:solidFill>
                <a:latin typeface="Times New Roman" panose="02020603050405020304" pitchFamily="18" charset="0"/>
                <a:cs typeface="Times New Roman" panose="02020603050405020304" pitchFamily="18" charset="0"/>
              </a:rPr>
              <a:t>LA,i,ea</a:t>
            </a:r>
            <a:r>
              <a:rPr lang="en-US" altLang="zh-CN" dirty="0">
                <a:solidFill>
                  <a:srgbClr val="FF0000"/>
                </a:solidFill>
                <a:latin typeface="Times New Roman" panose="02020603050405020304" pitchFamily="18" charset="0"/>
                <a:cs typeface="Times New Roman" panose="02020603050405020304" pitchFamily="18" charset="0"/>
              </a:rPr>
              <a:t>);</a:t>
            </a:r>
            <a:endParaRPr lang="zh-CN" altLang="zh-CN" dirty="0">
              <a:solidFill>
                <a:srgbClr val="FF0000"/>
              </a:solidFill>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err="1">
                <a:solidFill>
                  <a:srgbClr val="FF0000"/>
                </a:solidFill>
                <a:latin typeface="Times New Roman" panose="02020603050405020304" pitchFamily="18" charset="0"/>
                <a:cs typeface="Times New Roman" panose="02020603050405020304" pitchFamily="18" charset="0"/>
              </a:rPr>
              <a:t>ListInsert</a:t>
            </a:r>
            <a:r>
              <a:rPr lang="en-US" altLang="zh-CN" dirty="0">
                <a:solidFill>
                  <a:srgbClr val="FF0000"/>
                </a:solidFill>
                <a:latin typeface="Times New Roman" panose="02020603050405020304" pitchFamily="18" charset="0"/>
                <a:cs typeface="Times New Roman" panose="02020603050405020304" pitchFamily="18" charset="0"/>
              </a:rPr>
              <a:t>(LC,++</a:t>
            </a:r>
            <a:r>
              <a:rPr lang="en-US" altLang="zh-CN" dirty="0" err="1">
                <a:solidFill>
                  <a:srgbClr val="FF0000"/>
                </a:solidFill>
                <a:latin typeface="Times New Roman" panose="02020603050405020304" pitchFamily="18" charset="0"/>
                <a:cs typeface="Times New Roman" panose="02020603050405020304" pitchFamily="18" charset="0"/>
              </a:rPr>
              <a:t>lenc,ea</a:t>
            </a:r>
            <a:r>
              <a:rPr lang="en-US" altLang="zh-CN" dirty="0">
                <a:solidFill>
                  <a:srgbClr val="FF0000"/>
                </a:solidFill>
                <a:latin typeface="Times New Roman" panose="02020603050405020304" pitchFamily="18" charset="0"/>
                <a:cs typeface="Times New Roman" panose="02020603050405020304" pitchFamily="18" charset="0"/>
              </a:rPr>
              <a:t>);</a:t>
            </a:r>
            <a:endParaRPr lang="zh-CN" altLang="zh-CN" dirty="0">
              <a:solidFill>
                <a:srgbClr val="FF0000"/>
              </a:solidFill>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err="1">
                <a:solidFill>
                  <a:srgbClr val="FF0000"/>
                </a:solidFill>
                <a:latin typeface="Times New Roman" panose="02020603050405020304" pitchFamily="18" charset="0"/>
                <a:cs typeface="Times New Roman" panose="02020603050405020304" pitchFamily="18" charset="0"/>
              </a:rPr>
              <a:t>i</a:t>
            </a:r>
            <a:r>
              <a:rPr lang="en-US" altLang="zh-CN" dirty="0">
                <a:solidFill>
                  <a:srgbClr val="FF0000"/>
                </a:solidFill>
                <a:latin typeface="Times New Roman" panose="02020603050405020304" pitchFamily="18" charset="0"/>
                <a:cs typeface="Times New Roman" panose="02020603050405020304" pitchFamily="18" charset="0"/>
              </a:rPr>
              <a:t>++;</a:t>
            </a:r>
            <a:endParaRPr lang="zh-CN" altLang="zh-CN" dirty="0">
              <a:solidFill>
                <a:srgbClr val="FF0000"/>
              </a:solidFill>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    }</a:t>
            </a:r>
            <a:endParaRPr lang="zh-CN" altLang="zh-CN" dirty="0">
              <a:solidFill>
                <a:srgbClr val="FF0000"/>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rgbClr val="7030A0"/>
                </a:solidFill>
                <a:latin typeface="Times New Roman" panose="02020603050405020304" pitchFamily="18" charset="0"/>
                <a:cs typeface="Times New Roman" panose="02020603050405020304" pitchFamily="18" charset="0"/>
              </a:rPr>
              <a:t>while(j&lt;=</a:t>
            </a:r>
            <a:r>
              <a:rPr lang="en-US" altLang="zh-CN" dirty="0" err="1">
                <a:solidFill>
                  <a:srgbClr val="7030A0"/>
                </a:solidFill>
                <a:latin typeface="Times New Roman" panose="02020603050405020304" pitchFamily="18" charset="0"/>
                <a:cs typeface="Times New Roman" panose="02020603050405020304" pitchFamily="18" charset="0"/>
              </a:rPr>
              <a:t>ListLength</a:t>
            </a:r>
            <a:r>
              <a:rPr lang="en-US" altLang="zh-CN" dirty="0">
                <a:solidFill>
                  <a:srgbClr val="7030A0"/>
                </a:solidFill>
                <a:latin typeface="Times New Roman" panose="02020603050405020304" pitchFamily="18" charset="0"/>
                <a:cs typeface="Times New Roman" panose="02020603050405020304" pitchFamily="18" charset="0"/>
              </a:rPr>
              <a:t>(LB)){</a:t>
            </a:r>
            <a:endParaRPr lang="zh-CN" altLang="zh-CN" dirty="0">
              <a:solidFill>
                <a:srgbClr val="7030A0"/>
              </a:solidFill>
              <a:latin typeface="Times New Roman" panose="02020603050405020304" pitchFamily="18" charset="0"/>
              <a:cs typeface="Times New Roman" panose="02020603050405020304" pitchFamily="18" charset="0"/>
            </a:endParaRPr>
          </a:p>
          <a:p>
            <a:r>
              <a:rPr lang="en-US" altLang="zh-CN" dirty="0">
                <a:solidFill>
                  <a:srgbClr val="7030A0"/>
                </a:solidFill>
                <a:latin typeface="Times New Roman" panose="02020603050405020304" pitchFamily="18" charset="0"/>
                <a:cs typeface="Times New Roman" panose="02020603050405020304" pitchFamily="18" charset="0"/>
              </a:rPr>
              <a:t>       </a:t>
            </a:r>
            <a:r>
              <a:rPr lang="en-US" altLang="zh-CN" dirty="0" err="1">
                <a:solidFill>
                  <a:srgbClr val="7030A0"/>
                </a:solidFill>
                <a:latin typeface="Times New Roman" panose="02020603050405020304" pitchFamily="18" charset="0"/>
                <a:cs typeface="Times New Roman" panose="02020603050405020304" pitchFamily="18" charset="0"/>
              </a:rPr>
              <a:t>GetElem</a:t>
            </a:r>
            <a:r>
              <a:rPr lang="en-US" altLang="zh-CN" dirty="0">
                <a:solidFill>
                  <a:srgbClr val="7030A0"/>
                </a:solidFill>
                <a:latin typeface="Times New Roman" panose="02020603050405020304" pitchFamily="18" charset="0"/>
                <a:cs typeface="Times New Roman" panose="02020603050405020304" pitchFamily="18" charset="0"/>
              </a:rPr>
              <a:t>(</a:t>
            </a:r>
            <a:r>
              <a:rPr lang="en-US" altLang="zh-CN" dirty="0" err="1">
                <a:solidFill>
                  <a:srgbClr val="7030A0"/>
                </a:solidFill>
                <a:latin typeface="Times New Roman" panose="02020603050405020304" pitchFamily="18" charset="0"/>
                <a:cs typeface="Times New Roman" panose="02020603050405020304" pitchFamily="18" charset="0"/>
              </a:rPr>
              <a:t>LB,j,eb</a:t>
            </a:r>
            <a:r>
              <a:rPr lang="en-US" altLang="zh-CN" dirty="0">
                <a:solidFill>
                  <a:srgbClr val="7030A0"/>
                </a:solidFill>
                <a:latin typeface="Times New Roman" panose="02020603050405020304" pitchFamily="18" charset="0"/>
                <a:cs typeface="Times New Roman" panose="02020603050405020304" pitchFamily="18" charset="0"/>
              </a:rPr>
              <a:t>);</a:t>
            </a:r>
            <a:endParaRPr lang="zh-CN" altLang="zh-CN" dirty="0">
              <a:solidFill>
                <a:srgbClr val="7030A0"/>
              </a:solidFill>
              <a:latin typeface="Times New Roman" panose="02020603050405020304" pitchFamily="18" charset="0"/>
              <a:cs typeface="Times New Roman" panose="02020603050405020304" pitchFamily="18" charset="0"/>
            </a:endParaRPr>
          </a:p>
          <a:p>
            <a:r>
              <a:rPr lang="en-US" altLang="zh-CN" dirty="0">
                <a:solidFill>
                  <a:srgbClr val="7030A0"/>
                </a:solidFill>
                <a:latin typeface="Times New Roman" panose="02020603050405020304" pitchFamily="18" charset="0"/>
                <a:cs typeface="Times New Roman" panose="02020603050405020304" pitchFamily="18" charset="0"/>
              </a:rPr>
              <a:t>       </a:t>
            </a:r>
            <a:r>
              <a:rPr lang="en-US" altLang="zh-CN" dirty="0" err="1">
                <a:solidFill>
                  <a:srgbClr val="7030A0"/>
                </a:solidFill>
                <a:latin typeface="Times New Roman" panose="02020603050405020304" pitchFamily="18" charset="0"/>
                <a:cs typeface="Times New Roman" panose="02020603050405020304" pitchFamily="18" charset="0"/>
              </a:rPr>
              <a:t>ListInsert</a:t>
            </a:r>
            <a:r>
              <a:rPr lang="en-US" altLang="zh-CN" dirty="0">
                <a:solidFill>
                  <a:srgbClr val="7030A0"/>
                </a:solidFill>
                <a:latin typeface="Times New Roman" panose="02020603050405020304" pitchFamily="18" charset="0"/>
                <a:cs typeface="Times New Roman" panose="02020603050405020304" pitchFamily="18" charset="0"/>
              </a:rPr>
              <a:t>(LC,++</a:t>
            </a:r>
            <a:r>
              <a:rPr lang="en-US" altLang="zh-CN" dirty="0" err="1">
                <a:solidFill>
                  <a:srgbClr val="7030A0"/>
                </a:solidFill>
                <a:latin typeface="Times New Roman" panose="02020603050405020304" pitchFamily="18" charset="0"/>
                <a:cs typeface="Times New Roman" panose="02020603050405020304" pitchFamily="18" charset="0"/>
              </a:rPr>
              <a:t>lenc,eb</a:t>
            </a:r>
            <a:r>
              <a:rPr lang="en-US" altLang="zh-CN" dirty="0">
                <a:solidFill>
                  <a:srgbClr val="7030A0"/>
                </a:solidFill>
                <a:latin typeface="Times New Roman" panose="02020603050405020304" pitchFamily="18" charset="0"/>
                <a:cs typeface="Times New Roman" panose="02020603050405020304" pitchFamily="18" charset="0"/>
              </a:rPr>
              <a:t>);</a:t>
            </a:r>
            <a:endParaRPr lang="zh-CN" altLang="zh-CN" dirty="0">
              <a:solidFill>
                <a:srgbClr val="7030A0"/>
              </a:solidFill>
              <a:latin typeface="Times New Roman" panose="02020603050405020304" pitchFamily="18" charset="0"/>
              <a:cs typeface="Times New Roman" panose="02020603050405020304" pitchFamily="18" charset="0"/>
            </a:endParaRPr>
          </a:p>
          <a:p>
            <a:r>
              <a:rPr lang="en-US" altLang="zh-CN" dirty="0">
                <a:solidFill>
                  <a:srgbClr val="7030A0"/>
                </a:solidFill>
                <a:latin typeface="Times New Roman" panose="02020603050405020304" pitchFamily="18" charset="0"/>
                <a:cs typeface="Times New Roman" panose="02020603050405020304" pitchFamily="18" charset="0"/>
              </a:rPr>
              <a:t>       </a:t>
            </a:r>
            <a:r>
              <a:rPr lang="en-US" altLang="zh-CN" dirty="0" err="1">
                <a:solidFill>
                  <a:srgbClr val="7030A0"/>
                </a:solidFill>
                <a:latin typeface="Times New Roman" panose="02020603050405020304" pitchFamily="18" charset="0"/>
                <a:cs typeface="Times New Roman" panose="02020603050405020304" pitchFamily="18" charset="0"/>
              </a:rPr>
              <a:t>j++</a:t>
            </a:r>
            <a:r>
              <a:rPr lang="en-US" altLang="zh-CN" dirty="0">
                <a:solidFill>
                  <a:srgbClr val="7030A0"/>
                </a:solidFill>
                <a:latin typeface="Times New Roman" panose="02020603050405020304" pitchFamily="18" charset="0"/>
                <a:cs typeface="Times New Roman" panose="02020603050405020304" pitchFamily="18" charset="0"/>
              </a:rPr>
              <a:t>;</a:t>
            </a:r>
            <a:endParaRPr lang="zh-CN" altLang="zh-CN" dirty="0">
              <a:solidFill>
                <a:srgbClr val="7030A0"/>
              </a:solidFill>
              <a:latin typeface="Times New Roman" panose="02020603050405020304" pitchFamily="18" charset="0"/>
              <a:cs typeface="Times New Roman" panose="02020603050405020304" pitchFamily="18" charset="0"/>
            </a:endParaRPr>
          </a:p>
          <a:p>
            <a:r>
              <a:rPr lang="en-US" altLang="zh-CN" dirty="0">
                <a:solidFill>
                  <a:srgbClr val="7030A0"/>
                </a:solidFill>
                <a:latin typeface="Times New Roman" panose="02020603050405020304" pitchFamily="18" charset="0"/>
                <a:cs typeface="Times New Roman" panose="02020603050405020304" pitchFamily="18" charset="0"/>
              </a:rPr>
              <a:t>     }</a:t>
            </a:r>
            <a:endParaRPr lang="zh-CN" altLang="zh-CN" dirty="0">
              <a:solidFill>
                <a:srgbClr val="7030A0"/>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zh-CN" altLang="en-US" dirty="0"/>
          </a:p>
          <a:p>
            <a:endParaRPr lang="zh-CN" altLang="en-US" dirty="0"/>
          </a:p>
        </p:txBody>
      </p:sp>
    </p:spTree>
    <p:extLst>
      <p:ext uri="{BB962C8B-B14F-4D97-AF65-F5344CB8AC3E}">
        <p14:creationId xmlns:p14="http://schemas.microsoft.com/office/powerpoint/2010/main" val="107600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 calcmode="lin" valueType="num">
                                      <p:cBhvr additive="base">
                                        <p:cTn id="97" dur="500" fill="hold"/>
                                        <p:tgtEl>
                                          <p:spTgt spid="4"/>
                                        </p:tgtEl>
                                        <p:attrNameLst>
                                          <p:attrName>ppt_x</p:attrName>
                                        </p:attrNameLst>
                                      </p:cBhvr>
                                      <p:tavLst>
                                        <p:tav tm="0">
                                          <p:val>
                                            <p:strVal val="#ppt_x"/>
                                          </p:val>
                                        </p:tav>
                                        <p:tav tm="100000">
                                          <p:val>
                                            <p:strVal val="#ppt_x"/>
                                          </p:val>
                                        </p:tav>
                                      </p:tavLst>
                                    </p:anim>
                                    <p:anim calcmode="lin" valueType="num">
                                      <p:cBhvr additive="base">
                                        <p:cTn id="9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
                                            <p:txEl>
                                              <p:pRg st="0" end="0"/>
                                            </p:txEl>
                                          </p:spTgt>
                                        </p:tgtEl>
                                        <p:attrNameLst>
                                          <p:attrName>style.visibility</p:attrName>
                                        </p:attrNameLst>
                                      </p:cBhvr>
                                      <p:to>
                                        <p:strVal val="visible"/>
                                      </p:to>
                                    </p:set>
                                    <p:anim calcmode="lin" valueType="num">
                                      <p:cBhvr additive="base">
                                        <p:cTn id="10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
                                            <p:txEl>
                                              <p:pRg st="1" end="1"/>
                                            </p:txEl>
                                          </p:spTgt>
                                        </p:tgtEl>
                                        <p:attrNameLst>
                                          <p:attrName>style.visibility</p:attrName>
                                        </p:attrNameLst>
                                      </p:cBhvr>
                                      <p:to>
                                        <p:strVal val="visible"/>
                                      </p:to>
                                    </p:set>
                                    <p:anim calcmode="lin" valueType="num">
                                      <p:cBhvr additive="base">
                                        <p:cTn id="10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
                                            <p:txEl>
                                              <p:pRg st="2" end="2"/>
                                            </p:txEl>
                                          </p:spTgt>
                                        </p:tgtEl>
                                        <p:attrNameLst>
                                          <p:attrName>style.visibility</p:attrName>
                                        </p:attrNameLst>
                                      </p:cBhvr>
                                      <p:to>
                                        <p:strVal val="visible"/>
                                      </p:to>
                                    </p:set>
                                    <p:anim calcmode="lin" valueType="num">
                                      <p:cBhvr additive="base">
                                        <p:cTn id="1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
                                            <p:txEl>
                                              <p:pRg st="3" end="3"/>
                                            </p:txEl>
                                          </p:spTgt>
                                        </p:tgtEl>
                                        <p:attrNameLst>
                                          <p:attrName>style.visibility</p:attrName>
                                        </p:attrNameLst>
                                      </p:cBhvr>
                                      <p:to>
                                        <p:strVal val="visible"/>
                                      </p:to>
                                    </p:set>
                                    <p:anim calcmode="lin" valueType="num">
                                      <p:cBhvr additive="base">
                                        <p:cTn id="1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
                                            <p:txEl>
                                              <p:pRg st="4" end="4"/>
                                            </p:txEl>
                                          </p:spTgt>
                                        </p:tgtEl>
                                        <p:attrNameLst>
                                          <p:attrName>style.visibility</p:attrName>
                                        </p:attrNameLst>
                                      </p:cBhvr>
                                      <p:to>
                                        <p:strVal val="visible"/>
                                      </p:to>
                                    </p:set>
                                    <p:anim calcmode="lin" valueType="num">
                                      <p:cBhvr additive="base">
                                        <p:cTn id="12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4">
                                            <p:txEl>
                                              <p:pRg st="5" end="5"/>
                                            </p:txEl>
                                          </p:spTgt>
                                        </p:tgtEl>
                                        <p:attrNameLst>
                                          <p:attrName>style.visibility</p:attrName>
                                        </p:attrNameLst>
                                      </p:cBhvr>
                                      <p:to>
                                        <p:strVal val="visible"/>
                                      </p:to>
                                    </p:set>
                                    <p:animEffect transition="in" filter="fade">
                                      <p:cBhvr>
                                        <p:cTn id="127" dur="1000"/>
                                        <p:tgtEl>
                                          <p:spTgt spid="4">
                                            <p:txEl>
                                              <p:pRg st="5" end="5"/>
                                            </p:txEl>
                                          </p:spTgt>
                                        </p:tgtEl>
                                      </p:cBhvr>
                                    </p:animEffect>
                                    <p:anim calcmode="lin" valueType="num">
                                      <p:cBhvr>
                                        <p:cTn id="12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2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4">
                                            <p:txEl>
                                              <p:pRg st="6" end="6"/>
                                            </p:txEl>
                                          </p:spTgt>
                                        </p:tgtEl>
                                        <p:attrNameLst>
                                          <p:attrName>style.visibility</p:attrName>
                                        </p:attrNameLst>
                                      </p:cBhvr>
                                      <p:to>
                                        <p:strVal val="visible"/>
                                      </p:to>
                                    </p:set>
                                    <p:animEffect transition="in" filter="fade">
                                      <p:cBhvr>
                                        <p:cTn id="132" dur="1000"/>
                                        <p:tgtEl>
                                          <p:spTgt spid="4">
                                            <p:txEl>
                                              <p:pRg st="6" end="6"/>
                                            </p:txEl>
                                          </p:spTgt>
                                        </p:tgtEl>
                                      </p:cBhvr>
                                    </p:animEffect>
                                    <p:anim calcmode="lin" valueType="num">
                                      <p:cBhvr>
                                        <p:cTn id="13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34"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4">
                                            <p:txEl>
                                              <p:pRg st="7" end="7"/>
                                            </p:txEl>
                                          </p:spTgt>
                                        </p:tgtEl>
                                        <p:attrNameLst>
                                          <p:attrName>style.visibility</p:attrName>
                                        </p:attrNameLst>
                                      </p:cBhvr>
                                      <p:to>
                                        <p:strVal val="visible"/>
                                      </p:to>
                                    </p:set>
                                    <p:animEffect transition="in" filter="fade">
                                      <p:cBhvr>
                                        <p:cTn id="137" dur="1000"/>
                                        <p:tgtEl>
                                          <p:spTgt spid="4">
                                            <p:txEl>
                                              <p:pRg st="7" end="7"/>
                                            </p:txEl>
                                          </p:spTgt>
                                        </p:tgtEl>
                                      </p:cBhvr>
                                    </p:animEffect>
                                    <p:anim calcmode="lin" valueType="num">
                                      <p:cBhvr>
                                        <p:cTn id="13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39" dur="1000" fill="hold"/>
                                        <p:tgtEl>
                                          <p:spTgt spid="4">
                                            <p:txEl>
                                              <p:pRg st="7" end="7"/>
                                            </p:txEl>
                                          </p:spTgt>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4">
                                            <p:txEl>
                                              <p:pRg st="8" end="8"/>
                                            </p:txEl>
                                          </p:spTgt>
                                        </p:tgtEl>
                                        <p:attrNameLst>
                                          <p:attrName>style.visibility</p:attrName>
                                        </p:attrNameLst>
                                      </p:cBhvr>
                                      <p:to>
                                        <p:strVal val="visible"/>
                                      </p:to>
                                    </p:set>
                                    <p:animEffect transition="in" filter="fade">
                                      <p:cBhvr>
                                        <p:cTn id="142" dur="1000"/>
                                        <p:tgtEl>
                                          <p:spTgt spid="4">
                                            <p:txEl>
                                              <p:pRg st="8" end="8"/>
                                            </p:txEl>
                                          </p:spTgt>
                                        </p:tgtEl>
                                      </p:cBhvr>
                                    </p:animEffect>
                                    <p:anim calcmode="lin" valueType="num">
                                      <p:cBhvr>
                                        <p:cTn id="14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44" dur="1000" fill="hold"/>
                                        <p:tgtEl>
                                          <p:spTgt spid="4">
                                            <p:txEl>
                                              <p:pRg st="8" end="8"/>
                                            </p:txEl>
                                          </p:spTgt>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
                                            <p:txEl>
                                              <p:pRg st="9" end="9"/>
                                            </p:txEl>
                                          </p:spTgt>
                                        </p:tgtEl>
                                        <p:attrNameLst>
                                          <p:attrName>style.visibility</p:attrName>
                                        </p:attrNameLst>
                                      </p:cBhvr>
                                      <p:to>
                                        <p:strVal val="visible"/>
                                      </p:to>
                                    </p:set>
                                    <p:animEffect transition="in" filter="fade">
                                      <p:cBhvr>
                                        <p:cTn id="147" dur="1000"/>
                                        <p:tgtEl>
                                          <p:spTgt spid="4">
                                            <p:txEl>
                                              <p:pRg st="9" end="9"/>
                                            </p:txEl>
                                          </p:spTgt>
                                        </p:tgtEl>
                                      </p:cBhvr>
                                    </p:animEffect>
                                    <p:anim calcmode="lin" valueType="num">
                                      <p:cBhvr>
                                        <p:cTn id="148"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49"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nodeType="clickEffect">
                                  <p:stCondLst>
                                    <p:cond delay="0"/>
                                  </p:stCondLst>
                                  <p:childTnLst>
                                    <p:set>
                                      <p:cBhvr>
                                        <p:cTn id="153" dur="1" fill="hold">
                                          <p:stCondLst>
                                            <p:cond delay="0"/>
                                          </p:stCondLst>
                                        </p:cTn>
                                        <p:tgtEl>
                                          <p:spTgt spid="4">
                                            <p:txEl>
                                              <p:pRg st="10" end="10"/>
                                            </p:txEl>
                                          </p:spTgt>
                                        </p:tgtEl>
                                        <p:attrNameLst>
                                          <p:attrName>style.visibility</p:attrName>
                                        </p:attrNameLst>
                                      </p:cBhvr>
                                      <p:to>
                                        <p:strVal val="visible"/>
                                      </p:to>
                                    </p:set>
                                    <p:anim calcmode="lin" valueType="num">
                                      <p:cBhvr additive="base">
                                        <p:cTn id="154"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156" presetID="2" presetClass="entr" presetSubtype="4" fill="hold" nodeType="withEffect">
                                  <p:stCondLst>
                                    <p:cond delay="0"/>
                                  </p:stCondLst>
                                  <p:childTnLst>
                                    <p:set>
                                      <p:cBhvr>
                                        <p:cTn id="157" dur="1" fill="hold">
                                          <p:stCondLst>
                                            <p:cond delay="0"/>
                                          </p:stCondLst>
                                        </p:cTn>
                                        <p:tgtEl>
                                          <p:spTgt spid="4">
                                            <p:txEl>
                                              <p:pRg st="11" end="11"/>
                                            </p:txEl>
                                          </p:spTgt>
                                        </p:tgtEl>
                                        <p:attrNameLst>
                                          <p:attrName>style.visibility</p:attrName>
                                        </p:attrNameLst>
                                      </p:cBhvr>
                                      <p:to>
                                        <p:strVal val="visible"/>
                                      </p:to>
                                    </p:set>
                                    <p:anim calcmode="lin" valueType="num">
                                      <p:cBhvr additive="base">
                                        <p:cTn id="158"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160" presetID="2" presetClass="entr" presetSubtype="4" fill="hold" nodeType="withEffect">
                                  <p:stCondLst>
                                    <p:cond delay="0"/>
                                  </p:stCondLst>
                                  <p:childTnLst>
                                    <p:set>
                                      <p:cBhvr>
                                        <p:cTn id="161" dur="1" fill="hold">
                                          <p:stCondLst>
                                            <p:cond delay="0"/>
                                          </p:stCondLst>
                                        </p:cTn>
                                        <p:tgtEl>
                                          <p:spTgt spid="4">
                                            <p:txEl>
                                              <p:pRg st="12" end="12"/>
                                            </p:txEl>
                                          </p:spTgt>
                                        </p:tgtEl>
                                        <p:attrNameLst>
                                          <p:attrName>style.visibility</p:attrName>
                                        </p:attrNameLst>
                                      </p:cBhvr>
                                      <p:to>
                                        <p:strVal val="visible"/>
                                      </p:to>
                                    </p:set>
                                    <p:anim calcmode="lin" valueType="num">
                                      <p:cBhvr additive="base">
                                        <p:cTn id="162"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63"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164" presetID="2" presetClass="entr" presetSubtype="4" fill="hold" nodeType="withEffect">
                                  <p:stCondLst>
                                    <p:cond delay="0"/>
                                  </p:stCondLst>
                                  <p:childTnLst>
                                    <p:set>
                                      <p:cBhvr>
                                        <p:cTn id="165" dur="1" fill="hold">
                                          <p:stCondLst>
                                            <p:cond delay="0"/>
                                          </p:stCondLst>
                                        </p:cTn>
                                        <p:tgtEl>
                                          <p:spTgt spid="4">
                                            <p:txEl>
                                              <p:pRg st="13" end="13"/>
                                            </p:txEl>
                                          </p:spTgt>
                                        </p:tgtEl>
                                        <p:attrNameLst>
                                          <p:attrName>style.visibility</p:attrName>
                                        </p:attrNameLst>
                                      </p:cBhvr>
                                      <p:to>
                                        <p:strVal val="visible"/>
                                      </p:to>
                                    </p:set>
                                    <p:anim calcmode="lin" valueType="num">
                                      <p:cBhvr additive="base">
                                        <p:cTn id="166"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168" presetID="2" presetClass="entr" presetSubtype="4" fill="hold" nodeType="withEffect">
                                  <p:stCondLst>
                                    <p:cond delay="0"/>
                                  </p:stCondLst>
                                  <p:childTnLst>
                                    <p:set>
                                      <p:cBhvr>
                                        <p:cTn id="169" dur="1" fill="hold">
                                          <p:stCondLst>
                                            <p:cond delay="0"/>
                                          </p:stCondLst>
                                        </p:cTn>
                                        <p:tgtEl>
                                          <p:spTgt spid="4">
                                            <p:txEl>
                                              <p:pRg st="14" end="14"/>
                                            </p:txEl>
                                          </p:spTgt>
                                        </p:tgtEl>
                                        <p:attrNameLst>
                                          <p:attrName>style.visibility</p:attrName>
                                        </p:attrNameLst>
                                      </p:cBhvr>
                                      <p:to>
                                        <p:strVal val="visible"/>
                                      </p:to>
                                    </p:set>
                                    <p:anim calcmode="lin" valueType="num">
                                      <p:cBhvr additive="base">
                                        <p:cTn id="170"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4">
                                            <p:txEl>
                                              <p:pRg st="15" end="15"/>
                                            </p:txEl>
                                          </p:spTgt>
                                        </p:tgtEl>
                                        <p:attrNameLst>
                                          <p:attrName>style.visibility</p:attrName>
                                        </p:attrNameLst>
                                      </p:cBhvr>
                                      <p:to>
                                        <p:strVal val="visible"/>
                                      </p:to>
                                    </p:set>
                                    <p:animEffect transition="in" filter="fade">
                                      <p:cBhvr>
                                        <p:cTn id="176" dur="1000"/>
                                        <p:tgtEl>
                                          <p:spTgt spid="4">
                                            <p:txEl>
                                              <p:pRg st="15" end="15"/>
                                            </p:txEl>
                                          </p:spTgt>
                                        </p:tgtEl>
                                      </p:cBhvr>
                                    </p:animEffect>
                                    <p:anim calcmode="lin" valueType="num">
                                      <p:cBhvr>
                                        <p:cTn id="177"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178"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5199280" cy="800930"/>
          </a:xfrm>
        </p:spPr>
        <p:txBody>
          <a:bodyPr/>
          <a:lstStyle/>
          <a:p>
            <a:pPr marL="417830" indent="-417830" defTabSz="716280">
              <a:lnSpc>
                <a:spcPct val="120000"/>
              </a:lnSpc>
              <a:buSzPct val="90000"/>
            </a:pPr>
            <a:r>
              <a:rPr lang="zh-CN" altLang="en-US" dirty="0"/>
              <a:t>线性表的顺序存储结构</a:t>
            </a:r>
          </a:p>
          <a:p>
            <a:endParaRPr lang="zh-CN" altLang="en-US" dirty="0"/>
          </a:p>
        </p:txBody>
      </p:sp>
      <p:sp>
        <p:nvSpPr>
          <p:cNvPr id="5" name="文本占位符 4"/>
          <p:cNvSpPr>
            <a:spLocks noGrp="1"/>
          </p:cNvSpPr>
          <p:nvPr>
            <p:ph type="body" sz="quarter" idx="11"/>
          </p:nvPr>
        </p:nvSpPr>
        <p:spPr/>
        <p:txBody>
          <a:bodyPr/>
          <a:lstStyle/>
          <a:p>
            <a:r>
              <a:rPr lang="en-US" altLang="zh-CN" dirty="0"/>
              <a:t>02</a:t>
            </a:r>
            <a:endParaRPr lang="zh-CN" altLang="en-US" dirty="0"/>
          </a:p>
        </p:txBody>
      </p:sp>
      <p:sp>
        <p:nvSpPr>
          <p:cNvPr id="2" name="矩形 1"/>
          <p:cNvSpPr/>
          <p:nvPr/>
        </p:nvSpPr>
        <p:spPr>
          <a:xfrm>
            <a:off x="179512" y="4227934"/>
            <a:ext cx="3312368"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0642926"/>
      </p:ext>
    </p:extLst>
  </p:cSld>
  <p:clrMapOvr>
    <a:masterClrMapping/>
  </p:clrMapOvr>
  <p:transition>
    <p:cover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线性表的</a:t>
            </a:r>
            <a:r>
              <a:rPr lang="zh-CN" altLang="zh-CN" dirty="0"/>
              <a:t>顺序存储表示</a:t>
            </a:r>
          </a:p>
        </p:txBody>
      </p:sp>
      <p:sp>
        <p:nvSpPr>
          <p:cNvPr id="3" name="内容占位符 2"/>
          <p:cNvSpPr>
            <a:spLocks noGrp="1"/>
          </p:cNvSpPr>
          <p:nvPr>
            <p:ph sz="quarter" idx="11"/>
          </p:nvPr>
        </p:nvSpPr>
        <p:spPr>
          <a:xfrm>
            <a:off x="323528" y="1064124"/>
            <a:ext cx="8568952" cy="2155698"/>
          </a:xfrm>
        </p:spPr>
        <p:txBody>
          <a:bodyPr/>
          <a:lstStyle/>
          <a:p>
            <a:pPr algn="just"/>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把线性表的结点按逻辑顺序依次存放在一组地址连续的存储单元里，用这种方法存储的线性表简称顺序表。顺序表的特点是，表中逻辑上相邻的数据元素，存储时在物理位置上也一定相邻。换句话说，顺序表以数据元素在计算机内</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物理位置相邻</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来表示线性表中数据元素之间在</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逻辑关系上相邻</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。线性表到顺序表的映射关系如图所示。</a:t>
            </a:r>
          </a:p>
          <a:p>
            <a:endParaRPr lang="zh-CN" altLang="en-US" dirty="0"/>
          </a:p>
        </p:txBody>
      </p:sp>
      <p:pic>
        <p:nvPicPr>
          <p:cNvPr id="4" name="图片 3"/>
          <p:cNvPicPr>
            <a:picLocks noChangeAspect="1"/>
          </p:cNvPicPr>
          <p:nvPr/>
        </p:nvPicPr>
        <p:blipFill>
          <a:blip r:embed="rId2"/>
          <a:stretch>
            <a:fillRect/>
          </a:stretch>
        </p:blipFill>
        <p:spPr>
          <a:xfrm>
            <a:off x="1763688" y="3219822"/>
            <a:ext cx="5403601" cy="1106194"/>
          </a:xfrm>
          <a:prstGeom prst="rect">
            <a:avLst/>
          </a:prstGeom>
        </p:spPr>
      </p:pic>
    </p:spTree>
    <p:extLst>
      <p:ext uri="{BB962C8B-B14F-4D97-AF65-F5344CB8AC3E}">
        <p14:creationId xmlns:p14="http://schemas.microsoft.com/office/powerpoint/2010/main" val="114985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线性表的</a:t>
            </a:r>
            <a:r>
              <a:rPr lang="zh-CN" altLang="zh-CN" dirty="0"/>
              <a:t>顺序存储表示</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131590"/>
                <a:ext cx="5688631" cy="3507876"/>
              </a:xfrm>
            </p:spPr>
            <p:txBody>
              <a:bodyPr/>
              <a:lstStyle/>
              <a:p>
                <a:pPr algn="just">
                  <a:lnSpc>
                    <a:spcPts val="2500"/>
                  </a:lnSpc>
                  <a:spcBef>
                    <a:spcPts val="0"/>
                  </a:spcBef>
                </a:pPr>
                <a:r>
                  <a:rPr lang="en-US" altLang="zh-CN" sz="1800" dirty="0" smtClean="0">
                    <a:latin typeface="隶书" panose="02010509060101010101" pitchFamily="49" charset="-122"/>
                    <a:ea typeface="隶书" panose="02010509060101010101" pitchFamily="49" charset="-122"/>
                  </a:rPr>
                  <a:t>   </a:t>
                </a:r>
                <a:r>
                  <a:rPr lang="zh-CN" altLang="zh-CN" sz="1800" dirty="0">
                    <a:solidFill>
                      <a:srgbClr val="002060"/>
                    </a:solidFill>
                    <a:latin typeface="隶书" panose="02010509060101010101" pitchFamily="49" charset="-122"/>
                    <a:ea typeface="隶书" panose="02010509060101010101" pitchFamily="49" charset="-122"/>
                  </a:rPr>
                  <a:t>由图可知，线性表中第</a:t>
                </a:r>
                <a:r>
                  <a:rPr lang="en-US" altLang="zh-CN" sz="1800" dirty="0">
                    <a:solidFill>
                      <a:srgbClr val="002060"/>
                    </a:solidFill>
                    <a:latin typeface="隶书" panose="02010509060101010101" pitchFamily="49" charset="-122"/>
                    <a:ea typeface="隶书" panose="02010509060101010101" pitchFamily="49" charset="-122"/>
                  </a:rPr>
                  <a:t>1</a:t>
                </a:r>
                <a:r>
                  <a:rPr lang="zh-CN" altLang="zh-CN" sz="1800" dirty="0">
                    <a:solidFill>
                      <a:srgbClr val="002060"/>
                    </a:solidFill>
                    <a:latin typeface="隶书" panose="02010509060101010101" pitchFamily="49" charset="-122"/>
                    <a:ea typeface="隶书" panose="02010509060101010101" pitchFamily="49" charset="-122"/>
                  </a:rPr>
                  <a:t>个元素的存储位置就是指定内存存储位置，第</a:t>
                </a:r>
                <a14:m>
                  <m:oMath xmlns:m="http://schemas.openxmlformats.org/officeDocument/2006/math">
                    <m:r>
                      <a:rPr lang="en-US" altLang="zh-CN" sz="1800" i="1">
                        <a:solidFill>
                          <a:srgbClr val="002060"/>
                        </a:solidFill>
                        <a:latin typeface="Cambria Math" panose="02040503050406030204" pitchFamily="18" charset="0"/>
                      </a:rPr>
                      <m:t>𝑖</m:t>
                    </m:r>
                    <m:r>
                      <a:rPr lang="en-US" altLang="zh-CN" sz="1800" i="1">
                        <a:solidFill>
                          <a:srgbClr val="002060"/>
                        </a:solidFill>
                        <a:latin typeface="Cambria Math" panose="02040503050406030204" pitchFamily="18" charset="0"/>
                      </a:rPr>
                      <m:t>+1</m:t>
                    </m:r>
                  </m:oMath>
                </a14:m>
                <a:r>
                  <a:rPr lang="zh-CN" altLang="zh-CN" sz="1800" dirty="0">
                    <a:solidFill>
                      <a:srgbClr val="002060"/>
                    </a:solidFill>
                    <a:latin typeface="隶书" panose="02010509060101010101" pitchFamily="49" charset="-122"/>
                    <a:ea typeface="隶书" panose="02010509060101010101" pitchFamily="49" charset="-122"/>
                  </a:rPr>
                  <a:t>个元素存储位置紧接在第</a:t>
                </a:r>
                <a14:m>
                  <m:oMath xmlns:m="http://schemas.openxmlformats.org/officeDocument/2006/math">
                    <m:r>
                      <a:rPr lang="en-US" altLang="zh-CN" sz="1800" i="1">
                        <a:solidFill>
                          <a:srgbClr val="002060"/>
                        </a:solidFill>
                        <a:latin typeface="Cambria Math" panose="02040503050406030204" pitchFamily="18" charset="0"/>
                      </a:rPr>
                      <m:t>𝑖</m:t>
                    </m:r>
                  </m:oMath>
                </a14:m>
                <a:r>
                  <a:rPr lang="zh-CN" altLang="zh-CN" sz="1800" dirty="0">
                    <a:solidFill>
                      <a:srgbClr val="002060"/>
                    </a:solidFill>
                    <a:latin typeface="隶书" panose="02010509060101010101" pitchFamily="49" charset="-122"/>
                    <a:ea typeface="隶书" panose="02010509060101010101" pitchFamily="49" charset="-122"/>
                  </a:rPr>
                  <a:t>个元素的存储位置之后。假设线性表元素类型为</a:t>
                </a:r>
                <a:r>
                  <a:rPr lang="en-US" altLang="zh-CN" sz="1800" dirty="0" err="1">
                    <a:solidFill>
                      <a:srgbClr val="002060"/>
                    </a:solidFill>
                    <a:latin typeface="隶书" panose="02010509060101010101" pitchFamily="49" charset="-122"/>
                    <a:ea typeface="隶书" panose="02010509060101010101" pitchFamily="49" charset="-122"/>
                  </a:rPr>
                  <a:t>ElemType</a:t>
                </a:r>
                <a:r>
                  <a:rPr lang="zh-CN" altLang="zh-CN" sz="1800" dirty="0">
                    <a:solidFill>
                      <a:srgbClr val="002060"/>
                    </a:solidFill>
                    <a:latin typeface="隶书" panose="02010509060101010101" pitchFamily="49" charset="-122"/>
                    <a:ea typeface="隶书" panose="02010509060101010101" pitchFamily="49" charset="-122"/>
                  </a:rPr>
                  <a:t>，则每个元素占用存储空间大小的字节数为</a:t>
                </a:r>
                <a:r>
                  <a:rPr lang="en-US" altLang="zh-CN" sz="1800" dirty="0" err="1">
                    <a:solidFill>
                      <a:srgbClr val="002060"/>
                    </a:solidFill>
                    <a:latin typeface="隶书" panose="02010509060101010101" pitchFamily="49" charset="-122"/>
                    <a:ea typeface="隶书" panose="02010509060101010101" pitchFamily="49" charset="-122"/>
                  </a:rPr>
                  <a:t>sizeof</a:t>
                </a:r>
                <a:r>
                  <a:rPr lang="en-US" altLang="zh-CN" sz="1800" dirty="0">
                    <a:solidFill>
                      <a:srgbClr val="002060"/>
                    </a:solidFill>
                    <a:latin typeface="隶书" panose="02010509060101010101" pitchFamily="49" charset="-122"/>
                    <a:ea typeface="隶书" panose="02010509060101010101" pitchFamily="49" charset="-122"/>
                  </a:rPr>
                  <a:t>(</a:t>
                </a:r>
                <a:r>
                  <a:rPr lang="en-US" altLang="zh-CN" sz="1800" dirty="0" err="1">
                    <a:solidFill>
                      <a:srgbClr val="002060"/>
                    </a:solidFill>
                    <a:latin typeface="隶书" panose="02010509060101010101" pitchFamily="49" charset="-122"/>
                    <a:ea typeface="隶书" panose="02010509060101010101" pitchFamily="49" charset="-122"/>
                  </a:rPr>
                  <a:t>ElemType</a:t>
                </a:r>
                <a:r>
                  <a:rPr lang="en-US" altLang="zh-CN" sz="1800" dirty="0">
                    <a:solidFill>
                      <a:srgbClr val="002060"/>
                    </a:solidFill>
                    <a:latin typeface="隶书" panose="02010509060101010101" pitchFamily="49" charset="-122"/>
                    <a:ea typeface="隶书" panose="02010509060101010101" pitchFamily="49" charset="-122"/>
                  </a:rPr>
                  <a:t>)</a:t>
                </a:r>
                <a:r>
                  <a:rPr lang="zh-CN" altLang="zh-CN" sz="1800" dirty="0">
                    <a:solidFill>
                      <a:srgbClr val="002060"/>
                    </a:solidFill>
                    <a:latin typeface="隶书" panose="02010509060101010101" pitchFamily="49" charset="-122"/>
                    <a:ea typeface="隶书" panose="02010509060101010101" pitchFamily="49" charset="-122"/>
                  </a:rPr>
                  <a:t>，记为</a:t>
                </a:r>
                <a14:m>
                  <m:oMath xmlns:m="http://schemas.openxmlformats.org/officeDocument/2006/math">
                    <m:r>
                      <a:rPr lang="en-US" altLang="zh-CN" sz="1800" i="1">
                        <a:solidFill>
                          <a:srgbClr val="002060"/>
                        </a:solidFill>
                        <a:latin typeface="Cambria Math" panose="02040503050406030204" pitchFamily="18" charset="0"/>
                      </a:rPr>
                      <m:t>𝑚</m:t>
                    </m:r>
                  </m:oMath>
                </a14:m>
                <a:r>
                  <a:rPr lang="zh-CN" altLang="zh-CN" sz="1800" dirty="0">
                    <a:solidFill>
                      <a:srgbClr val="002060"/>
                    </a:solidFill>
                    <a:latin typeface="隶书" panose="02010509060101010101" pitchFamily="49" charset="-122"/>
                    <a:ea typeface="隶书" panose="02010509060101010101" pitchFamily="49" charset="-122"/>
                  </a:rPr>
                  <a:t>。由顺序表的特性可知，表中相邻元素</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𝑎</m:t>
                        </m:r>
                      </m:e>
                      <m:sub>
                        <m:r>
                          <a:rPr lang="en-US" altLang="zh-CN" sz="1800" i="1">
                            <a:solidFill>
                              <a:srgbClr val="002060"/>
                            </a:solidFill>
                            <a:latin typeface="Cambria Math" panose="02040503050406030204" pitchFamily="18" charset="0"/>
                          </a:rPr>
                          <m:t>𝑖</m:t>
                        </m:r>
                      </m:sub>
                    </m:sSub>
                  </m:oMath>
                </a14:m>
                <a:r>
                  <a:rPr lang="zh-CN" altLang="zh-CN" sz="1800" dirty="0">
                    <a:solidFill>
                      <a:srgbClr val="002060"/>
                    </a:solidFill>
                    <a:latin typeface="隶书" panose="02010509060101010101" pitchFamily="49" charset="-122"/>
                    <a:ea typeface="隶书" panose="02010509060101010101" pitchFamily="49" charset="-122"/>
                  </a:rPr>
                  <a:t>和</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𝑎</m:t>
                        </m:r>
                      </m:e>
                      <m:sub>
                        <m:r>
                          <a:rPr lang="en-US" altLang="zh-CN" sz="1800" i="1">
                            <a:solidFill>
                              <a:srgbClr val="002060"/>
                            </a:solidFill>
                            <a:latin typeface="Cambria Math" panose="02040503050406030204" pitchFamily="18" charset="0"/>
                          </a:rPr>
                          <m:t>𝑖</m:t>
                        </m:r>
                        <m:r>
                          <a:rPr lang="en-US" altLang="zh-CN" sz="1800" i="1">
                            <a:solidFill>
                              <a:srgbClr val="002060"/>
                            </a:solidFill>
                            <a:latin typeface="Cambria Math" panose="02040503050406030204" pitchFamily="18" charset="0"/>
                          </a:rPr>
                          <m:t>+1</m:t>
                        </m:r>
                      </m:sub>
                    </m:sSub>
                  </m:oMath>
                </a14:m>
                <a:r>
                  <a:rPr lang="zh-CN" altLang="zh-CN" sz="1800" dirty="0">
                    <a:solidFill>
                      <a:srgbClr val="002060"/>
                    </a:solidFill>
                    <a:latin typeface="隶书" panose="02010509060101010101" pitchFamily="49" charset="-122"/>
                    <a:ea typeface="隶书" panose="02010509060101010101" pitchFamily="49" charset="-122"/>
                  </a:rPr>
                  <a:t>的存储位置</a:t>
                </a:r>
                <a14:m>
                  <m:oMath xmlns:m="http://schemas.openxmlformats.org/officeDocument/2006/math">
                    <m:r>
                      <a:rPr lang="en-US" altLang="zh-CN" sz="1800" i="1">
                        <a:solidFill>
                          <a:srgbClr val="002060"/>
                        </a:solidFill>
                        <a:latin typeface="Cambria Math" panose="02040503050406030204" pitchFamily="18" charset="0"/>
                      </a:rPr>
                      <m:t>𝐿𝑂𝐶</m:t>
                    </m:r>
                    <m:r>
                      <a:rPr lang="en-US" altLang="zh-CN" sz="1800">
                        <a:solidFill>
                          <a:srgbClr val="002060"/>
                        </a:solidFill>
                        <a:latin typeface="Cambria Math" panose="02040503050406030204" pitchFamily="18" charset="0"/>
                      </a:rPr>
                      <m:t>(</m:t>
                    </m:r>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𝑎</m:t>
                        </m:r>
                      </m:e>
                      <m:sub>
                        <m:r>
                          <a:rPr lang="en-US" altLang="zh-CN" sz="1800" i="1">
                            <a:solidFill>
                              <a:srgbClr val="002060"/>
                            </a:solidFill>
                            <a:latin typeface="Cambria Math" panose="02040503050406030204" pitchFamily="18" charset="0"/>
                          </a:rPr>
                          <m:t>𝑖</m:t>
                        </m:r>
                      </m:sub>
                    </m:sSub>
                    <m:r>
                      <a:rPr lang="en-US" altLang="zh-CN" sz="1800" i="1">
                        <a:solidFill>
                          <a:srgbClr val="002060"/>
                        </a:solidFill>
                        <a:latin typeface="Cambria Math" panose="02040503050406030204" pitchFamily="18" charset="0"/>
                      </a:rPr>
                      <m:t>)</m:t>
                    </m:r>
                  </m:oMath>
                </a14:m>
                <a:r>
                  <a:rPr lang="zh-CN" altLang="zh-CN" sz="1800" dirty="0">
                    <a:solidFill>
                      <a:srgbClr val="002060"/>
                    </a:solidFill>
                    <a:latin typeface="隶书" panose="02010509060101010101" pitchFamily="49" charset="-122"/>
                    <a:ea typeface="隶书" panose="02010509060101010101" pitchFamily="49" charset="-122"/>
                  </a:rPr>
                  <a:t>和</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𝐿𝑂𝐶</m:t>
                        </m:r>
                        <m:r>
                          <a:rPr lang="en-US" altLang="zh-CN" sz="1800" i="1">
                            <a:solidFill>
                              <a:srgbClr val="002060"/>
                            </a:solidFill>
                            <a:latin typeface="Cambria Math" panose="02040503050406030204" pitchFamily="18" charset="0"/>
                          </a:rPr>
                          <m:t>(</m:t>
                        </m:r>
                        <m:r>
                          <a:rPr lang="en-US" altLang="zh-CN" sz="1800" i="1">
                            <a:solidFill>
                              <a:srgbClr val="002060"/>
                            </a:solidFill>
                            <a:latin typeface="Cambria Math" panose="02040503050406030204" pitchFamily="18" charset="0"/>
                          </a:rPr>
                          <m:t>𝑎</m:t>
                        </m:r>
                      </m:e>
                      <m:sub>
                        <m:r>
                          <a:rPr lang="en-US" altLang="zh-CN" sz="1800" i="1">
                            <a:solidFill>
                              <a:srgbClr val="002060"/>
                            </a:solidFill>
                            <a:latin typeface="Cambria Math" panose="02040503050406030204" pitchFamily="18" charset="0"/>
                          </a:rPr>
                          <m:t>𝑖</m:t>
                        </m:r>
                        <m:r>
                          <a:rPr lang="en-US" altLang="zh-CN" sz="1800" i="1">
                            <a:solidFill>
                              <a:srgbClr val="002060"/>
                            </a:solidFill>
                            <a:latin typeface="Cambria Math" panose="02040503050406030204" pitchFamily="18" charset="0"/>
                          </a:rPr>
                          <m:t>+1</m:t>
                        </m:r>
                      </m:sub>
                    </m:sSub>
                    <m:r>
                      <a:rPr lang="en-US" altLang="zh-CN" sz="1800">
                        <a:solidFill>
                          <a:srgbClr val="002060"/>
                        </a:solidFill>
                        <a:latin typeface="Cambria Math" panose="02040503050406030204" pitchFamily="18" charset="0"/>
                      </a:rPr>
                      <m:t>)</m:t>
                    </m:r>
                  </m:oMath>
                </a14:m>
                <a:r>
                  <a:rPr lang="zh-CN" altLang="zh-CN" sz="1800" dirty="0">
                    <a:solidFill>
                      <a:srgbClr val="002060"/>
                    </a:solidFill>
                    <a:latin typeface="隶书" panose="02010509060101010101" pitchFamily="49" charset="-122"/>
                    <a:ea typeface="隶书" panose="02010509060101010101" pitchFamily="49" charset="-122"/>
                  </a:rPr>
                  <a:t>也相邻，且满足下列关系：</a:t>
                </a:r>
                <a:endParaRPr lang="en-US" altLang="zh-CN" sz="1800" i="1" dirty="0">
                  <a:solidFill>
                    <a:srgbClr val="002060"/>
                  </a:solidFill>
                  <a:latin typeface="隶书" panose="02010509060101010101" pitchFamily="49" charset="-122"/>
                  <a:ea typeface="隶书" panose="02010509060101010101" pitchFamily="49" charset="-122"/>
                </a:endParaRPr>
              </a:p>
              <a:p>
                <a:pPr algn="just">
                  <a:lnSpc>
                    <a:spcPts val="2500"/>
                  </a:lnSpc>
                  <a:spcBef>
                    <a:spcPts val="0"/>
                  </a:spcBef>
                </a:pPr>
                <a14:m>
                  <m:oMath xmlns:m="http://schemas.openxmlformats.org/officeDocument/2006/math">
                    <m:r>
                      <a:rPr lang="en-US" altLang="zh-CN" sz="1800" i="1">
                        <a:solidFill>
                          <a:srgbClr val="002060"/>
                        </a:solidFill>
                        <a:latin typeface="Cambria Math" panose="02040503050406030204" pitchFamily="18" charset="0"/>
                      </a:rPr>
                      <m:t>𝐿𝑂𝐶</m:t>
                    </m:r>
                    <m:d>
                      <m:dPr>
                        <m:ctrlPr>
                          <a:rPr lang="zh-CN" altLang="zh-CN" sz="1800" i="1">
                            <a:solidFill>
                              <a:srgbClr val="002060"/>
                            </a:solidFill>
                            <a:latin typeface="Cambria Math" panose="02040503050406030204" pitchFamily="18" charset="0"/>
                          </a:rPr>
                        </m:ctrlPr>
                      </m:dPr>
                      <m:e>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𝑎</m:t>
                            </m:r>
                          </m:e>
                          <m:sub>
                            <m:r>
                              <a:rPr lang="en-US" altLang="zh-CN" sz="1800" i="1">
                                <a:solidFill>
                                  <a:srgbClr val="002060"/>
                                </a:solidFill>
                                <a:latin typeface="Cambria Math" panose="02040503050406030204" pitchFamily="18" charset="0"/>
                              </a:rPr>
                              <m:t>𝑖</m:t>
                            </m:r>
                            <m:r>
                              <a:rPr lang="en-US" altLang="zh-CN" sz="1800" i="1">
                                <a:solidFill>
                                  <a:srgbClr val="002060"/>
                                </a:solidFill>
                                <a:latin typeface="Cambria Math" panose="02040503050406030204" pitchFamily="18" charset="0"/>
                              </a:rPr>
                              <m:t>+1</m:t>
                            </m:r>
                          </m:sub>
                        </m:sSub>
                      </m:e>
                    </m:d>
                    <m:r>
                      <a:rPr lang="en-US" altLang="zh-CN" sz="1800" i="1">
                        <a:solidFill>
                          <a:srgbClr val="002060"/>
                        </a:solidFill>
                        <a:latin typeface="Cambria Math" panose="02040503050406030204" pitchFamily="18" charset="0"/>
                      </a:rPr>
                      <m:t>=</m:t>
                    </m:r>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𝐿𝑂𝐶</m:t>
                        </m:r>
                        <m:r>
                          <a:rPr lang="en-US" altLang="zh-CN" sz="1800" i="1">
                            <a:solidFill>
                              <a:srgbClr val="002060"/>
                            </a:solidFill>
                            <a:latin typeface="Cambria Math" panose="02040503050406030204" pitchFamily="18" charset="0"/>
                          </a:rPr>
                          <m:t>(</m:t>
                        </m:r>
                        <m:r>
                          <a:rPr lang="en-US" altLang="zh-CN" sz="1800" i="1">
                            <a:solidFill>
                              <a:srgbClr val="002060"/>
                            </a:solidFill>
                            <a:latin typeface="Cambria Math" panose="02040503050406030204" pitchFamily="18" charset="0"/>
                          </a:rPr>
                          <m:t>𝑎</m:t>
                        </m:r>
                      </m:e>
                      <m:sub>
                        <m:r>
                          <a:rPr lang="en-US" altLang="zh-CN" sz="1800" i="1">
                            <a:solidFill>
                              <a:srgbClr val="002060"/>
                            </a:solidFill>
                            <a:latin typeface="Cambria Math" panose="02040503050406030204" pitchFamily="18" charset="0"/>
                          </a:rPr>
                          <m:t>𝑖</m:t>
                        </m:r>
                      </m:sub>
                    </m:sSub>
                    <m:r>
                      <a:rPr lang="en-US" altLang="zh-CN" sz="1800">
                        <a:solidFill>
                          <a:srgbClr val="002060"/>
                        </a:solidFill>
                        <a:latin typeface="Cambria Math" panose="02040503050406030204" pitchFamily="18" charset="0"/>
                      </a:rPr>
                      <m:t>)+</m:t>
                    </m:r>
                    <m:r>
                      <a:rPr lang="en-US" altLang="zh-CN" sz="1800" i="1">
                        <a:solidFill>
                          <a:srgbClr val="002060"/>
                        </a:solidFill>
                        <a:latin typeface="Cambria Math" panose="02040503050406030204" pitchFamily="18" charset="0"/>
                      </a:rPr>
                      <m:t>𝑚</m:t>
                    </m:r>
                    <m:r>
                      <a:rPr lang="en-US" altLang="zh-CN" sz="1800" i="1">
                        <a:solidFill>
                          <a:srgbClr val="002060"/>
                        </a:solidFill>
                        <a:latin typeface="Cambria Math" panose="02040503050406030204" pitchFamily="18" charset="0"/>
                      </a:rPr>
                      <m:t>=</m:t>
                    </m:r>
                    <m:r>
                      <a:rPr lang="en-US" altLang="zh-CN" sz="1800" b="1" i="1">
                        <a:solidFill>
                          <a:srgbClr val="002060"/>
                        </a:solidFill>
                        <a:latin typeface="Cambria Math" panose="02040503050406030204" pitchFamily="18" charset="0"/>
                      </a:rPr>
                      <m:t>𝑳𝑶𝑪</m:t>
                    </m:r>
                    <m:d>
                      <m:dPr>
                        <m:ctrlPr>
                          <a:rPr lang="en-US" altLang="zh-CN" sz="1800" b="1" i="1">
                            <a:solidFill>
                              <a:srgbClr val="002060"/>
                            </a:solidFill>
                            <a:latin typeface="Cambria Math" panose="02040503050406030204" pitchFamily="18" charset="0"/>
                          </a:rPr>
                        </m:ctrlPr>
                      </m:dPr>
                      <m:e>
                        <m:r>
                          <a:rPr lang="en-US" altLang="zh-CN" sz="1800" b="1" i="1">
                            <a:solidFill>
                              <a:srgbClr val="002060"/>
                            </a:solidFill>
                            <a:latin typeface="Cambria Math" panose="02040503050406030204" pitchFamily="18" charset="0"/>
                          </a:rPr>
                          <m:t>𝑨</m:t>
                        </m:r>
                      </m:e>
                    </m:d>
                    <m:r>
                      <a:rPr lang="en-US" altLang="zh-CN" sz="1800" b="1" i="1">
                        <a:solidFill>
                          <a:srgbClr val="002060"/>
                        </a:solidFill>
                        <a:latin typeface="Cambria Math" panose="02040503050406030204" pitchFamily="18" charset="0"/>
                      </a:rPr>
                      <m:t>+</m:t>
                    </m:r>
                    <m:r>
                      <a:rPr lang="en-US" altLang="zh-CN" sz="1800" b="1" i="1" smtClean="0">
                        <a:solidFill>
                          <a:srgbClr val="002060"/>
                        </a:solidFill>
                        <a:latin typeface="Cambria Math" panose="02040503050406030204" pitchFamily="18" charset="0"/>
                      </a:rPr>
                      <m:t>𝒊</m:t>
                    </m:r>
                    <m:r>
                      <a:rPr lang="en-US" altLang="zh-CN" sz="1800" b="1" i="1">
                        <a:solidFill>
                          <a:srgbClr val="002060"/>
                        </a:solidFill>
                        <a:latin typeface="Cambria Math" panose="02040503050406030204" pitchFamily="18" charset="0"/>
                      </a:rPr>
                      <m:t>×</m:t>
                    </m:r>
                    <m:r>
                      <a:rPr lang="en-US" altLang="zh-CN" sz="1800" b="1" i="1">
                        <a:solidFill>
                          <a:srgbClr val="002060"/>
                        </a:solidFill>
                        <a:latin typeface="Cambria Math" panose="02040503050406030204" pitchFamily="18" charset="0"/>
                        <a:ea typeface="Cambria Math" panose="02040503050406030204" pitchFamily="18" charset="0"/>
                      </a:rPr>
                      <m:t>𝒎</m:t>
                    </m:r>
                  </m:oMath>
                </a14:m>
                <a:endParaRPr lang="zh-CN" altLang="zh-CN" sz="1800" dirty="0">
                  <a:solidFill>
                    <a:srgbClr val="002060"/>
                  </a:solidFill>
                  <a:latin typeface="隶书" panose="02010509060101010101" pitchFamily="49" charset="-122"/>
                  <a:ea typeface="隶书" panose="02010509060101010101" pitchFamily="49" charset="-122"/>
                </a:endParaRPr>
              </a:p>
              <a:p>
                <a:endParaRPr lang="zh-CN" altLang="en-US" sz="1800" dirty="0">
                  <a:solidFill>
                    <a:srgbClr val="002060"/>
                  </a:solidFill>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131590"/>
                <a:ext cx="5688631" cy="3507876"/>
              </a:xfrm>
              <a:blipFill rotWithShape="0">
                <a:blip r:embed="rId2"/>
                <a:stretch>
                  <a:fillRect l="-1179" t="-1391" r="-117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868143" y="1203598"/>
            <a:ext cx="3016672" cy="3014126"/>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251519" y="3939902"/>
                <a:ext cx="5544615" cy="1200329"/>
              </a:xfrm>
              <a:prstGeom prst="rect">
                <a:avLst/>
              </a:prstGeom>
              <a:noFill/>
            </p:spPr>
            <p:txBody>
              <a:bodyPr wrap="square" rtlCol="0">
                <a:spAutoFit/>
              </a:bodyPr>
              <a:lstStyle/>
              <a:p>
                <a:pPr algn="just"/>
                <a:r>
                  <a:rPr lang="zh-CN" altLang="zh-CN" dirty="0">
                    <a:latin typeface="隶书" panose="02010509060101010101" pitchFamily="49" charset="-122"/>
                    <a:ea typeface="隶书" panose="02010509060101010101" pitchFamily="49" charset="-122"/>
                  </a:rPr>
                  <a:t>假如用数组</a:t>
                </a:r>
                <a14:m>
                  <m:oMath xmlns:m="http://schemas.openxmlformats.org/officeDocument/2006/math">
                    <m:r>
                      <a:rPr lang="en-US" altLang="zh-CN" i="1">
                        <a:latin typeface="Cambria Math" panose="02040503050406030204" pitchFamily="18" charset="0"/>
                      </a:rPr>
                      <m:t>𝐴</m:t>
                    </m:r>
                  </m:oMath>
                </a14:m>
                <a:r>
                  <a:rPr lang="zh-CN" altLang="zh-CN" dirty="0">
                    <a:latin typeface="隶书" panose="02010509060101010101" pitchFamily="49" charset="-122"/>
                    <a:ea typeface="隶书" panose="02010509060101010101" pitchFamily="49" charset="-122"/>
                  </a:rPr>
                  <a:t>存储线性表</a:t>
                </a:r>
                <a14:m>
                  <m:oMath xmlns:m="http://schemas.openxmlformats.org/officeDocument/2006/math">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zh-CN" dirty="0">
                    <a:latin typeface="隶书" panose="02010509060101010101" pitchFamily="49" charset="-122"/>
                    <a:ea typeface="隶书" panose="02010509060101010101" pitchFamily="49" charset="-122"/>
                  </a:rPr>
                  <a:t>，</a:t>
                </a:r>
                <a14:m>
                  <m:oMath xmlns:m="http://schemas.openxmlformats.org/officeDocument/2006/math">
                    <m:r>
                      <a:rPr lang="en-US" altLang="zh-CN" i="1">
                        <a:latin typeface="Cambria Math" panose="02040503050406030204" pitchFamily="18" charset="0"/>
                      </a:rPr>
                      <m:t>𝐴</m:t>
                    </m:r>
                  </m:oMath>
                </a14:m>
                <a:r>
                  <a:rPr lang="zh-CN" altLang="zh-CN" dirty="0">
                    <a:latin typeface="隶书" panose="02010509060101010101" pitchFamily="49" charset="-122"/>
                    <a:ea typeface="隶书" panose="02010509060101010101" pitchFamily="49" charset="-122"/>
                  </a:rPr>
                  <a:t>的起始存储地址为</a:t>
                </a:r>
                <a14:m>
                  <m:oMath xmlns:m="http://schemas.openxmlformats.org/officeDocument/2006/math">
                    <m:r>
                      <a:rPr lang="en-US" altLang="zh-CN" i="1">
                        <a:latin typeface="Cambria Math" panose="02040503050406030204" pitchFamily="18" charset="0"/>
                      </a:rPr>
                      <m:t>𝐿𝑂𝐶</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oMath>
                </a14:m>
                <a:r>
                  <a:rPr lang="zh-CN" altLang="zh-CN" dirty="0">
                    <a:latin typeface="隶书" panose="02010509060101010101" pitchFamily="49" charset="-122"/>
                    <a:ea typeface="隶书" panose="02010509060101010101" pitchFamily="49" charset="-122"/>
                  </a:rPr>
                  <a:t>，则</a:t>
                </a:r>
                <a14:m>
                  <m:oMath xmlns:m="http://schemas.openxmlformats.org/officeDocument/2006/math">
                    <m:r>
                      <a:rPr lang="en-US" altLang="zh-CN" i="1">
                        <a:latin typeface="Cambria Math" panose="02040503050406030204" pitchFamily="18" charset="0"/>
                      </a:rPr>
                      <m:t>𝐿</m:t>
                    </m:r>
                  </m:oMath>
                </a14:m>
                <a:r>
                  <a:rPr lang="zh-CN" altLang="zh-CN" dirty="0">
                    <a:latin typeface="隶书" panose="02010509060101010101" pitchFamily="49" charset="-122"/>
                    <a:ea typeface="隶书" panose="02010509060101010101" pitchFamily="49" charset="-122"/>
                  </a:rPr>
                  <a:t>所对应的顺序存储结构如</a:t>
                </a:r>
                <a:r>
                  <a:rPr lang="zh-CN" altLang="en-US" dirty="0">
                    <a:latin typeface="隶书" panose="02010509060101010101" pitchFamily="49" charset="-122"/>
                    <a:ea typeface="隶书" panose="02010509060101010101" pitchFamily="49" charset="-122"/>
                  </a:rPr>
                  <a:t>右</a:t>
                </a:r>
                <a:r>
                  <a:rPr lang="zh-CN" altLang="zh-CN" dirty="0">
                    <a:latin typeface="隶书" panose="02010509060101010101" pitchFamily="49" charset="-122"/>
                    <a:ea typeface="隶书" panose="02010509060101010101" pitchFamily="49" charset="-122"/>
                  </a:rPr>
                  <a:t>图所示。</a:t>
                </a:r>
              </a:p>
              <a:p>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51519" y="3939902"/>
                <a:ext cx="5544615" cy="1200329"/>
              </a:xfrm>
              <a:prstGeom prst="rect">
                <a:avLst/>
              </a:prstGeom>
              <a:blipFill rotWithShape="0">
                <a:blip r:embed="rId4"/>
                <a:stretch>
                  <a:fillRect l="-879" t="-3553" r="-8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821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6003988" y="1347614"/>
            <a:ext cx="639900" cy="15841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151467" y="217337"/>
            <a:ext cx="6246153" cy="457048"/>
          </a:xfrm>
        </p:spPr>
        <p:txBody>
          <a:bodyPr/>
          <a:lstStyle/>
          <a:p>
            <a:r>
              <a:rPr lang="zh-CN" altLang="en-US" dirty="0"/>
              <a:t>线性表的</a:t>
            </a:r>
            <a:r>
              <a:rPr lang="zh-CN" altLang="zh-CN" dirty="0"/>
              <a:t>顺序存储表示</a:t>
            </a:r>
          </a:p>
        </p:txBody>
      </p:sp>
      <p:sp>
        <p:nvSpPr>
          <p:cNvPr id="3" name="内容占位符 2"/>
          <p:cNvSpPr>
            <a:spLocks noGrp="1"/>
          </p:cNvSpPr>
          <p:nvPr>
            <p:ph sz="quarter" idx="11"/>
          </p:nvPr>
        </p:nvSpPr>
        <p:spPr>
          <a:xfrm>
            <a:off x="179512" y="1059582"/>
            <a:ext cx="4248472" cy="3507876"/>
          </a:xfrm>
        </p:spPr>
        <p:txBody>
          <a:bodyPr/>
          <a:lstStyle/>
          <a:p>
            <a:pPr>
              <a:lnSpc>
                <a:spcPts val="2500"/>
              </a:lnSpc>
              <a:spcBef>
                <a:spcPts val="0"/>
              </a:spcBef>
            </a:pPr>
            <a:r>
              <a:rPr lang="zh-CN" altLang="zh-CN" sz="1800" dirty="0">
                <a:latin typeface="隶书" panose="02010509060101010101" pitchFamily="49" charset="-122"/>
                <a:ea typeface="隶书" panose="02010509060101010101" pitchFamily="49" charset="-122"/>
              </a:rPr>
              <a:t>一般地说，顺序表在动态存储时，定义一个动态数组要包含</a:t>
            </a:r>
            <a:r>
              <a:rPr lang="en-US" altLang="zh-CN" sz="1800" dirty="0">
                <a:solidFill>
                  <a:srgbClr val="002060"/>
                </a:solidFill>
                <a:latin typeface="隶书" panose="02010509060101010101" pitchFamily="49" charset="-122"/>
                <a:ea typeface="隶书" panose="02010509060101010101" pitchFamily="49" charset="-122"/>
              </a:rPr>
              <a:t>3</a:t>
            </a:r>
            <a:r>
              <a:rPr lang="zh-CN" altLang="zh-CN" sz="1800" dirty="0">
                <a:solidFill>
                  <a:srgbClr val="002060"/>
                </a:solidFill>
                <a:latin typeface="隶书" panose="02010509060101010101" pitchFamily="49" charset="-122"/>
                <a:ea typeface="隶书" panose="02010509060101010101" pitchFamily="49" charset="-122"/>
              </a:rPr>
              <a:t>个要素</a:t>
            </a:r>
            <a:r>
              <a:rPr lang="en-US" altLang="zh-CN" sz="1800" dirty="0">
                <a:solidFill>
                  <a:srgbClr val="002060"/>
                </a:solidFill>
                <a:latin typeface="隶书" panose="02010509060101010101" pitchFamily="49" charset="-122"/>
                <a:ea typeface="隶书" panose="02010509060101010101" pitchFamily="49" charset="-122"/>
              </a:rPr>
              <a:t>:</a:t>
            </a:r>
          </a:p>
          <a:p>
            <a:pPr>
              <a:lnSpc>
                <a:spcPts val="2500"/>
              </a:lnSpc>
              <a:spcBef>
                <a:spcPts val="0"/>
              </a:spcBef>
            </a:pPr>
            <a:r>
              <a:rPr lang="en-US" altLang="zh-CN" sz="1800" dirty="0">
                <a:solidFill>
                  <a:srgbClr val="002060"/>
                </a:solidFill>
                <a:latin typeface="隶书" panose="02010509060101010101" pitchFamily="49" charset="-122"/>
                <a:ea typeface="隶书" panose="02010509060101010101" pitchFamily="49" charset="-122"/>
              </a:rPr>
              <a:t>  </a:t>
            </a:r>
            <a:r>
              <a:rPr lang="zh-CN" altLang="zh-CN" sz="1800" dirty="0">
                <a:solidFill>
                  <a:srgbClr val="002060"/>
                </a:solidFill>
                <a:latin typeface="隶书" panose="02010509060101010101" pitchFamily="49" charset="-122"/>
                <a:ea typeface="隶书" panose="02010509060101010101" pitchFamily="49" charset="-122"/>
              </a:rPr>
              <a:t>存储空间首地址（</a:t>
            </a:r>
            <a:r>
              <a:rPr lang="en-US" altLang="zh-CN" sz="1800" dirty="0" err="1">
                <a:solidFill>
                  <a:srgbClr val="002060"/>
                </a:solidFill>
                <a:latin typeface="隶书" panose="02010509060101010101" pitchFamily="49" charset="-122"/>
                <a:ea typeface="隶书" panose="02010509060101010101" pitchFamily="49" charset="-122"/>
              </a:rPr>
              <a:t>elem</a:t>
            </a:r>
            <a:r>
              <a:rPr lang="zh-CN" altLang="zh-CN" sz="1800" dirty="0">
                <a:solidFill>
                  <a:srgbClr val="002060"/>
                </a:solidFill>
                <a:latin typeface="隶书" panose="02010509060101010101" pitchFamily="49" charset="-122"/>
                <a:ea typeface="隶书" panose="02010509060101010101" pitchFamily="49" charset="-122"/>
              </a:rPr>
              <a:t>）</a:t>
            </a:r>
            <a:r>
              <a:rPr lang="en-US" altLang="zh-CN" sz="1800" dirty="0">
                <a:solidFill>
                  <a:srgbClr val="002060"/>
                </a:solidFill>
                <a:latin typeface="隶书" panose="02010509060101010101" pitchFamily="49" charset="-122"/>
                <a:ea typeface="隶书" panose="02010509060101010101" pitchFamily="49" charset="-122"/>
              </a:rPr>
              <a:t>;</a:t>
            </a:r>
          </a:p>
          <a:p>
            <a:pPr>
              <a:lnSpc>
                <a:spcPts val="2500"/>
              </a:lnSpc>
              <a:spcBef>
                <a:spcPts val="0"/>
              </a:spcBef>
            </a:pPr>
            <a:r>
              <a:rPr lang="en-US" altLang="zh-CN" sz="1800" dirty="0">
                <a:solidFill>
                  <a:srgbClr val="002060"/>
                </a:solidFill>
                <a:latin typeface="隶书" panose="02010509060101010101" pitchFamily="49" charset="-122"/>
                <a:ea typeface="隶书" panose="02010509060101010101" pitchFamily="49" charset="-122"/>
              </a:rPr>
              <a:t>  </a:t>
            </a:r>
            <a:r>
              <a:rPr lang="zh-CN" altLang="zh-CN" sz="1800" dirty="0">
                <a:solidFill>
                  <a:srgbClr val="002060"/>
                </a:solidFill>
                <a:latin typeface="隶书" panose="02010509060101010101" pitchFamily="49" charset="-122"/>
                <a:ea typeface="隶书" panose="02010509060101010101" pitchFamily="49" charset="-122"/>
              </a:rPr>
              <a:t>空间大小（</a:t>
            </a:r>
            <a:r>
              <a:rPr lang="en-US" altLang="zh-CN" sz="1800" dirty="0" err="1">
                <a:solidFill>
                  <a:srgbClr val="002060"/>
                </a:solidFill>
                <a:latin typeface="隶书" panose="02010509060101010101" pitchFamily="49" charset="-122"/>
                <a:ea typeface="隶书" panose="02010509060101010101" pitchFamily="49" charset="-122"/>
              </a:rPr>
              <a:t>listsize</a:t>
            </a:r>
            <a:r>
              <a:rPr lang="zh-CN" altLang="zh-CN" sz="1800" dirty="0">
                <a:solidFill>
                  <a:srgbClr val="002060"/>
                </a:solidFill>
                <a:latin typeface="隶书" panose="02010509060101010101" pitchFamily="49" charset="-122"/>
                <a:ea typeface="隶书" panose="02010509060101010101" pitchFamily="49" charset="-122"/>
              </a:rPr>
              <a:t>）</a:t>
            </a:r>
            <a:r>
              <a:rPr lang="en-US" altLang="zh-CN" sz="1800" dirty="0">
                <a:solidFill>
                  <a:srgbClr val="002060"/>
                </a:solidFill>
                <a:latin typeface="隶书" panose="02010509060101010101" pitchFamily="49" charset="-122"/>
                <a:ea typeface="隶书" panose="02010509060101010101" pitchFamily="49" charset="-122"/>
              </a:rPr>
              <a:t>;</a:t>
            </a:r>
          </a:p>
          <a:p>
            <a:pPr>
              <a:lnSpc>
                <a:spcPts val="2500"/>
              </a:lnSpc>
              <a:spcBef>
                <a:spcPts val="0"/>
              </a:spcBef>
            </a:pPr>
            <a:r>
              <a:rPr lang="en-US" altLang="zh-CN" sz="1800" dirty="0">
                <a:solidFill>
                  <a:srgbClr val="002060"/>
                </a:solidFill>
                <a:latin typeface="隶书" panose="02010509060101010101" pitchFamily="49" charset="-122"/>
                <a:ea typeface="隶书" panose="02010509060101010101" pitchFamily="49" charset="-122"/>
              </a:rPr>
              <a:t>  </a:t>
            </a:r>
            <a:r>
              <a:rPr lang="zh-CN" altLang="zh-CN" sz="1800" dirty="0">
                <a:solidFill>
                  <a:srgbClr val="002060"/>
                </a:solidFill>
                <a:latin typeface="隶书" panose="02010509060101010101" pitchFamily="49" charset="-122"/>
                <a:ea typeface="隶书" panose="02010509060101010101" pitchFamily="49" charset="-122"/>
              </a:rPr>
              <a:t>当前顺序表中元素的个数</a:t>
            </a:r>
            <a:r>
              <a:rPr lang="zh-CN" altLang="en-US" sz="1800" dirty="0">
                <a:solidFill>
                  <a:srgbClr val="002060"/>
                </a:solidFill>
                <a:latin typeface="隶书" panose="02010509060101010101" pitchFamily="49" charset="-122"/>
                <a:ea typeface="隶书" panose="02010509060101010101" pitchFamily="49" charset="-122"/>
              </a:rPr>
              <a:t>（</a:t>
            </a:r>
            <a:r>
              <a:rPr lang="en-US" altLang="zh-CN" sz="1800" dirty="0">
                <a:solidFill>
                  <a:srgbClr val="002060"/>
                </a:solidFill>
                <a:latin typeface="隶书" panose="02010509060101010101" pitchFamily="49" charset="-122"/>
                <a:ea typeface="隶书" panose="02010509060101010101" pitchFamily="49" charset="-122"/>
              </a:rPr>
              <a:t>length</a:t>
            </a:r>
            <a:r>
              <a:rPr lang="zh-CN" altLang="zh-CN" sz="1800" dirty="0">
                <a:solidFill>
                  <a:srgbClr val="002060"/>
                </a:solidFill>
                <a:latin typeface="隶书" panose="02010509060101010101" pitchFamily="49" charset="-122"/>
                <a:ea typeface="隶书" panose="02010509060101010101" pitchFamily="49" charset="-122"/>
              </a:rPr>
              <a:t>）。</a:t>
            </a:r>
          </a:p>
          <a:p>
            <a:endParaRPr lang="zh-CN" altLang="en-US" dirty="0"/>
          </a:p>
        </p:txBody>
      </p:sp>
      <p:pic>
        <p:nvPicPr>
          <p:cNvPr id="4" name="图片 3"/>
          <p:cNvPicPr>
            <a:picLocks noChangeAspect="1"/>
          </p:cNvPicPr>
          <p:nvPr/>
        </p:nvPicPr>
        <p:blipFill>
          <a:blip r:embed="rId2"/>
          <a:stretch>
            <a:fillRect/>
          </a:stretch>
        </p:blipFill>
        <p:spPr>
          <a:xfrm>
            <a:off x="5364088" y="1203598"/>
            <a:ext cx="1279800" cy="2882195"/>
          </a:xfrm>
          <a:prstGeom prst="rect">
            <a:avLst/>
          </a:prstGeom>
        </p:spPr>
      </p:pic>
      <p:sp>
        <p:nvSpPr>
          <p:cNvPr id="5" name="椭圆 4"/>
          <p:cNvSpPr/>
          <p:nvPr/>
        </p:nvSpPr>
        <p:spPr>
          <a:xfrm>
            <a:off x="6003988" y="1275606"/>
            <a:ext cx="584236" cy="2810187"/>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endCxn id="5" idx="2"/>
          </p:cNvCxnSpPr>
          <p:nvPr/>
        </p:nvCxnSpPr>
        <p:spPr>
          <a:xfrm flipV="1">
            <a:off x="5364088" y="2680700"/>
            <a:ext cx="639900" cy="32309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599832" y="2846718"/>
            <a:ext cx="936104" cy="369332"/>
          </a:xfrm>
          <a:prstGeom prst="rect">
            <a:avLst/>
          </a:prstGeom>
          <a:noFill/>
        </p:spPr>
        <p:txBody>
          <a:bodyPr wrap="square" rtlCol="0">
            <a:spAutoFit/>
          </a:bodyPr>
          <a:lstStyle/>
          <a:p>
            <a:r>
              <a:rPr lang="en-US" altLang="zh-CN" dirty="0" err="1">
                <a:solidFill>
                  <a:srgbClr val="7030A0"/>
                </a:solidFill>
              </a:rPr>
              <a:t>listsize</a:t>
            </a:r>
            <a:endParaRPr lang="zh-CN" altLang="en-US" dirty="0">
              <a:solidFill>
                <a:srgbClr val="7030A0"/>
              </a:solidFill>
            </a:endParaRPr>
          </a:p>
        </p:txBody>
      </p:sp>
      <p:sp>
        <p:nvSpPr>
          <p:cNvPr id="10" name="文本框 9"/>
          <p:cNvSpPr txBox="1"/>
          <p:nvPr/>
        </p:nvSpPr>
        <p:spPr>
          <a:xfrm>
            <a:off x="7039932" y="1923678"/>
            <a:ext cx="1080120" cy="369332"/>
          </a:xfrm>
          <a:prstGeom prst="rect">
            <a:avLst/>
          </a:prstGeom>
          <a:noFill/>
        </p:spPr>
        <p:txBody>
          <a:bodyPr wrap="square" rtlCol="0">
            <a:spAutoFit/>
          </a:bodyPr>
          <a:lstStyle/>
          <a:p>
            <a:r>
              <a:rPr lang="en-US" altLang="zh-CN" dirty="0">
                <a:solidFill>
                  <a:schemeClr val="accent2">
                    <a:lumMod val="75000"/>
                  </a:schemeClr>
                </a:solidFill>
              </a:rPr>
              <a:t>length</a:t>
            </a:r>
            <a:endParaRPr lang="zh-CN" altLang="en-US" dirty="0">
              <a:solidFill>
                <a:schemeClr val="accent2">
                  <a:lumMod val="75000"/>
                </a:schemeClr>
              </a:solidFill>
            </a:endParaRPr>
          </a:p>
        </p:txBody>
      </p:sp>
      <p:cxnSp>
        <p:nvCxnSpPr>
          <p:cNvPr id="12" name="直接连接符 11"/>
          <p:cNvCxnSpPr>
            <a:stCxn id="9" idx="6"/>
          </p:cNvCxnSpPr>
          <p:nvPr/>
        </p:nvCxnSpPr>
        <p:spPr>
          <a:xfrm>
            <a:off x="6643888" y="2139702"/>
            <a:ext cx="520400"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59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1000"/>
                                        <p:tgtEl>
                                          <p:spTgt spid="3">
                                            <p:txEl>
                                              <p:pRg st="3" end="3"/>
                                            </p:txEl>
                                          </p:spTgt>
                                        </p:tgtEl>
                                      </p:cBhvr>
                                    </p:animEffect>
                                    <p:anim calcmode="lin" valueType="num">
                                      <p:cBhvr>
                                        <p:cTn id="5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1000"/>
                                        <p:tgtEl>
                                          <p:spTgt spid="10"/>
                                        </p:tgtEl>
                                      </p:cBhvr>
                                    </p:animEffect>
                                    <p:anim calcmode="lin" valueType="num">
                                      <p:cBhvr>
                                        <p:cTn id="67" dur="1000" fill="hold"/>
                                        <p:tgtEl>
                                          <p:spTgt spid="10"/>
                                        </p:tgtEl>
                                        <p:attrNameLst>
                                          <p:attrName>ppt_x</p:attrName>
                                        </p:attrNameLst>
                                      </p:cBhvr>
                                      <p:tavLst>
                                        <p:tav tm="0">
                                          <p:val>
                                            <p:strVal val="#ppt_x"/>
                                          </p:val>
                                        </p:tav>
                                        <p:tav tm="100000">
                                          <p:val>
                                            <p:strVal val="#ppt_x"/>
                                          </p:val>
                                        </p:tav>
                                      </p:tavLst>
                                    </p:anim>
                                    <p:anim calcmode="lin" valueType="num">
                                      <p:cBhvr>
                                        <p:cTn id="6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线性表的</a:t>
            </a:r>
            <a:r>
              <a:rPr lang="zh-CN" altLang="zh-CN" dirty="0"/>
              <a:t>顺序存储表示</a:t>
            </a:r>
            <a:r>
              <a:rPr lang="zh-CN" altLang="en-US" dirty="0"/>
              <a:t>的类定义</a:t>
            </a:r>
            <a:endParaRPr lang="zh-CN" altLang="zh-CN" dirty="0"/>
          </a:p>
        </p:txBody>
      </p:sp>
      <p:sp>
        <p:nvSpPr>
          <p:cNvPr id="3" name="内容占位符 2"/>
          <p:cNvSpPr>
            <a:spLocks noGrp="1"/>
          </p:cNvSpPr>
          <p:nvPr>
            <p:ph sz="quarter" idx="11"/>
          </p:nvPr>
        </p:nvSpPr>
        <p:spPr>
          <a:xfrm>
            <a:off x="179512" y="915566"/>
            <a:ext cx="7812033" cy="3507876"/>
          </a:xfrm>
        </p:spPr>
        <p:txBody>
          <a:bodyPr/>
          <a:lstStyle/>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#define </a:t>
            </a:r>
            <a:r>
              <a:rPr lang="en-US" altLang="zh-CN" sz="1400" dirty="0" err="1">
                <a:solidFill>
                  <a:srgbClr val="002060"/>
                </a:solidFill>
                <a:latin typeface="Times New Roman" panose="02020603050405020304" pitchFamily="18" charset="0"/>
                <a:cs typeface="Times New Roman" panose="02020603050405020304" pitchFamily="18" charset="0"/>
              </a:rPr>
              <a:t>initlistsize</a:t>
            </a:r>
            <a:r>
              <a:rPr lang="en-US" altLang="zh-CN" sz="1400" dirty="0">
                <a:solidFill>
                  <a:srgbClr val="002060"/>
                </a:solidFill>
                <a:latin typeface="Times New Roman" panose="02020603050405020304" pitchFamily="18" charset="0"/>
                <a:cs typeface="Times New Roman" panose="02020603050405020304" pitchFamily="18" charset="0"/>
              </a:rPr>
              <a:t> 100</a:t>
            </a:r>
            <a:endParaRPr lang="zh-CN" altLang="zh-CN" sz="1400" dirty="0">
              <a:solidFill>
                <a:srgbClr val="002060"/>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#define increment 10</a:t>
            </a:r>
            <a:endParaRPr lang="zh-CN" altLang="zh-CN" sz="1400" dirty="0">
              <a:solidFill>
                <a:srgbClr val="002060"/>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class </a:t>
            </a:r>
            <a:r>
              <a:rPr lang="en-US" altLang="zh-CN" sz="1400" dirty="0" err="1">
                <a:solidFill>
                  <a:srgbClr val="002060"/>
                </a:solidFill>
                <a:latin typeface="Times New Roman" panose="02020603050405020304" pitchFamily="18" charset="0"/>
                <a:cs typeface="Times New Roman" panose="02020603050405020304" pitchFamily="18" charset="0"/>
              </a:rPr>
              <a:t>Sqlist</a:t>
            </a:r>
            <a:r>
              <a:rPr lang="en-US" altLang="zh-CN" sz="1400" dirty="0">
                <a:solidFill>
                  <a:srgbClr val="002060"/>
                </a:solidFill>
                <a:latin typeface="Times New Roman" panose="02020603050405020304" pitchFamily="18" charset="0"/>
                <a:cs typeface="Times New Roman" panose="02020603050405020304" pitchFamily="18" charset="0"/>
              </a:rPr>
              <a:t>{</a:t>
            </a:r>
            <a:endParaRPr lang="zh-CN" altLang="zh-CN" sz="1400" dirty="0">
              <a:solidFill>
                <a:srgbClr val="002060"/>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private:</a:t>
            </a:r>
            <a:endParaRPr lang="zh-CN" altLang="zh-CN" sz="1400" dirty="0">
              <a:solidFill>
                <a:srgbClr val="002060"/>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ElemType</a:t>
            </a: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elem</a:t>
            </a:r>
            <a:r>
              <a:rPr lang="en-US" altLang="zh-CN" sz="1400" dirty="0">
                <a:solidFill>
                  <a:srgbClr val="002060"/>
                </a:solidFill>
                <a:latin typeface="Times New Roman" panose="02020603050405020304" pitchFamily="18" charset="0"/>
                <a:cs typeface="Times New Roman" panose="02020603050405020304" pitchFamily="18" charset="0"/>
              </a:rPr>
              <a:t>;                     //</a:t>
            </a:r>
            <a:r>
              <a:rPr lang="zh-CN" altLang="zh-CN" sz="1400" dirty="0">
                <a:solidFill>
                  <a:srgbClr val="002060"/>
                </a:solidFill>
                <a:latin typeface="Times New Roman" panose="02020603050405020304" pitchFamily="18" charset="0"/>
                <a:cs typeface="Times New Roman" panose="02020603050405020304" pitchFamily="18" charset="0"/>
              </a:rPr>
              <a:t>存放数组的首地址</a:t>
            </a: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int</a:t>
            </a: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listsize</a:t>
            </a:r>
            <a:r>
              <a:rPr lang="en-US" altLang="zh-CN" sz="1400" dirty="0">
                <a:solidFill>
                  <a:srgbClr val="002060"/>
                </a:solidFill>
                <a:latin typeface="Times New Roman" panose="02020603050405020304" pitchFamily="18" charset="0"/>
                <a:cs typeface="Times New Roman" panose="02020603050405020304" pitchFamily="18" charset="0"/>
              </a:rPr>
              <a:t>;                       //</a:t>
            </a:r>
            <a:r>
              <a:rPr lang="zh-CN" altLang="zh-CN" sz="1400" dirty="0">
                <a:solidFill>
                  <a:srgbClr val="002060"/>
                </a:solidFill>
                <a:latin typeface="Times New Roman" panose="02020603050405020304" pitchFamily="18" charset="0"/>
                <a:cs typeface="Times New Roman" panose="02020603050405020304" pitchFamily="18" charset="0"/>
              </a:rPr>
              <a:t>当前顺序表空间的大小</a:t>
            </a: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int</a:t>
            </a:r>
            <a:r>
              <a:rPr lang="en-US" altLang="zh-CN" sz="1400" dirty="0">
                <a:solidFill>
                  <a:srgbClr val="002060"/>
                </a:solidFill>
                <a:latin typeface="Times New Roman" panose="02020603050405020304" pitchFamily="18" charset="0"/>
                <a:cs typeface="Times New Roman" panose="02020603050405020304" pitchFamily="18" charset="0"/>
              </a:rPr>
              <a:t> length;                         //</a:t>
            </a:r>
            <a:r>
              <a:rPr lang="zh-CN" altLang="zh-CN" sz="1400" dirty="0">
                <a:solidFill>
                  <a:srgbClr val="002060"/>
                </a:solidFill>
                <a:latin typeface="Times New Roman" panose="02020603050405020304" pitchFamily="18" charset="0"/>
                <a:cs typeface="Times New Roman" panose="02020603050405020304" pitchFamily="18" charset="0"/>
              </a:rPr>
              <a:t>当前顺序表中元素的个数</a:t>
            </a: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public:</a:t>
            </a:r>
            <a:endParaRPr lang="zh-CN" altLang="zh-CN" sz="1400" dirty="0">
              <a:solidFill>
                <a:srgbClr val="002060"/>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Sqlist</a:t>
            </a:r>
            <a:r>
              <a:rPr lang="en-US" altLang="zh-CN" sz="1400" dirty="0">
                <a:solidFill>
                  <a:srgbClr val="002060"/>
                </a:solidFill>
                <a:latin typeface="Times New Roman" panose="02020603050405020304" pitchFamily="18" charset="0"/>
                <a:cs typeface="Times New Roman" panose="02020603050405020304" pitchFamily="18" charset="0"/>
              </a:rPr>
              <a:t>();                         //</a:t>
            </a:r>
            <a:r>
              <a:rPr lang="zh-CN" altLang="zh-CN" sz="1400" dirty="0">
                <a:solidFill>
                  <a:srgbClr val="002060"/>
                </a:solidFill>
                <a:latin typeface="Times New Roman" panose="02020603050405020304" pitchFamily="18" charset="0"/>
                <a:cs typeface="Times New Roman" panose="02020603050405020304" pitchFamily="18" charset="0"/>
              </a:rPr>
              <a:t>构造函数，初始化顺序表，即建立一个空表</a:t>
            </a: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Sqlist</a:t>
            </a:r>
            <a:r>
              <a:rPr lang="en-US" altLang="zh-CN" sz="1400" dirty="0">
                <a:solidFill>
                  <a:srgbClr val="002060"/>
                </a:solidFill>
                <a:latin typeface="Times New Roman" panose="02020603050405020304" pitchFamily="18" charset="0"/>
                <a:cs typeface="Times New Roman" panose="02020603050405020304" pitchFamily="18" charset="0"/>
              </a:rPr>
              <a:t>();                         //</a:t>
            </a:r>
            <a:r>
              <a:rPr lang="zh-CN" altLang="zh-CN" sz="1400" dirty="0">
                <a:solidFill>
                  <a:srgbClr val="002060"/>
                </a:solidFill>
                <a:latin typeface="Times New Roman" panose="02020603050405020304" pitchFamily="18" charset="0"/>
                <a:cs typeface="Times New Roman" panose="02020603050405020304" pitchFamily="18" charset="0"/>
              </a:rPr>
              <a:t>析构函数，销毁一个顺序表</a:t>
            </a: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void </a:t>
            </a:r>
            <a:r>
              <a:rPr lang="en-US" altLang="zh-CN" sz="1400" dirty="0" err="1">
                <a:solidFill>
                  <a:srgbClr val="002060"/>
                </a:solidFill>
                <a:latin typeface="Times New Roman" panose="02020603050405020304" pitchFamily="18" charset="0"/>
                <a:cs typeface="Times New Roman" panose="02020603050405020304" pitchFamily="18" charset="0"/>
              </a:rPr>
              <a:t>InitListn</a:t>
            </a:r>
            <a:r>
              <a:rPr lang="en-US" altLang="zh-CN" sz="1400" dirty="0">
                <a:solidFill>
                  <a:srgbClr val="002060"/>
                </a:solidFill>
                <a:latin typeface="Times New Roman" panose="02020603050405020304" pitchFamily="18" charset="0"/>
                <a:cs typeface="Times New Roman" panose="02020603050405020304" pitchFamily="18" charset="0"/>
              </a:rPr>
              <a:t>(</a:t>
            </a:r>
            <a:r>
              <a:rPr lang="en-US" altLang="zh-CN" sz="1400" dirty="0" err="1">
                <a:solidFill>
                  <a:srgbClr val="002060"/>
                </a:solidFill>
                <a:latin typeface="Times New Roman" panose="02020603050405020304" pitchFamily="18" charset="0"/>
                <a:cs typeface="Times New Roman" panose="02020603050405020304" pitchFamily="18" charset="0"/>
              </a:rPr>
              <a:t>int</a:t>
            </a:r>
            <a:r>
              <a:rPr lang="en-US" altLang="zh-CN" sz="1400" dirty="0">
                <a:solidFill>
                  <a:srgbClr val="002060"/>
                </a:solidFill>
                <a:latin typeface="Times New Roman" panose="02020603050405020304" pitchFamily="18" charset="0"/>
                <a:cs typeface="Times New Roman" panose="02020603050405020304" pitchFamily="18" charset="0"/>
              </a:rPr>
              <a:t> n);                //</a:t>
            </a:r>
            <a:r>
              <a:rPr lang="zh-CN" altLang="zh-CN" sz="1400" dirty="0">
                <a:solidFill>
                  <a:srgbClr val="002060"/>
                </a:solidFill>
                <a:latin typeface="Times New Roman" panose="02020603050405020304" pitchFamily="18" charset="0"/>
                <a:cs typeface="Times New Roman" panose="02020603050405020304" pitchFamily="18" charset="0"/>
              </a:rPr>
              <a:t>创建</a:t>
            </a:r>
            <a:r>
              <a:rPr lang="en-US" altLang="zh-CN" sz="1400" dirty="0">
                <a:solidFill>
                  <a:srgbClr val="002060"/>
                </a:solidFill>
                <a:latin typeface="Times New Roman" panose="02020603050405020304" pitchFamily="18" charset="0"/>
                <a:cs typeface="Times New Roman" panose="02020603050405020304" pitchFamily="18" charset="0"/>
              </a:rPr>
              <a:t>n</a:t>
            </a:r>
            <a:r>
              <a:rPr lang="zh-CN" altLang="zh-CN" sz="1400" dirty="0">
                <a:solidFill>
                  <a:srgbClr val="002060"/>
                </a:solidFill>
                <a:latin typeface="Times New Roman" panose="02020603050405020304" pitchFamily="18" charset="0"/>
                <a:cs typeface="Times New Roman" panose="02020603050405020304" pitchFamily="18" charset="0"/>
              </a:rPr>
              <a:t>个元素的顺序表</a:t>
            </a: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int</a:t>
            </a: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LocateList</a:t>
            </a:r>
            <a:r>
              <a:rPr lang="en-US" altLang="zh-CN" sz="1400" dirty="0">
                <a:solidFill>
                  <a:srgbClr val="002060"/>
                </a:solidFill>
                <a:latin typeface="Times New Roman" panose="02020603050405020304" pitchFamily="18" charset="0"/>
                <a:cs typeface="Times New Roman" panose="02020603050405020304" pitchFamily="18" charset="0"/>
              </a:rPr>
              <a:t>(</a:t>
            </a:r>
            <a:r>
              <a:rPr lang="en-US" altLang="zh-CN" sz="1400" dirty="0" err="1">
                <a:solidFill>
                  <a:srgbClr val="002060"/>
                </a:solidFill>
                <a:latin typeface="Times New Roman" panose="02020603050405020304" pitchFamily="18" charset="0"/>
                <a:cs typeface="Times New Roman" panose="02020603050405020304" pitchFamily="18" charset="0"/>
              </a:rPr>
              <a:t>ElemType</a:t>
            </a:r>
            <a:r>
              <a:rPr lang="en-US" altLang="zh-CN" sz="1400" dirty="0">
                <a:solidFill>
                  <a:srgbClr val="002060"/>
                </a:solidFill>
                <a:latin typeface="Times New Roman" panose="02020603050405020304" pitchFamily="18" charset="0"/>
                <a:cs typeface="Times New Roman" panose="02020603050405020304" pitchFamily="18" charset="0"/>
              </a:rPr>
              <a:t> x); //</a:t>
            </a:r>
            <a:r>
              <a:rPr lang="zh-CN" altLang="zh-CN" sz="1400" dirty="0">
                <a:solidFill>
                  <a:srgbClr val="002060"/>
                </a:solidFill>
                <a:latin typeface="Times New Roman" panose="02020603050405020304" pitchFamily="18" charset="0"/>
                <a:cs typeface="Times New Roman" panose="02020603050405020304" pitchFamily="18" charset="0"/>
              </a:rPr>
              <a:t>查找值等于</a:t>
            </a:r>
            <a:r>
              <a:rPr lang="en-US" altLang="zh-CN" sz="1400" dirty="0">
                <a:solidFill>
                  <a:srgbClr val="002060"/>
                </a:solidFill>
                <a:latin typeface="Times New Roman" panose="02020603050405020304" pitchFamily="18" charset="0"/>
                <a:cs typeface="Times New Roman" panose="02020603050405020304" pitchFamily="18" charset="0"/>
              </a:rPr>
              <a:t>x</a:t>
            </a:r>
            <a:r>
              <a:rPr lang="zh-CN" altLang="zh-CN" sz="1400" dirty="0">
                <a:solidFill>
                  <a:srgbClr val="002060"/>
                </a:solidFill>
                <a:latin typeface="Times New Roman" panose="02020603050405020304" pitchFamily="18" charset="0"/>
                <a:cs typeface="Times New Roman" panose="02020603050405020304" pitchFamily="18" charset="0"/>
              </a:rPr>
              <a:t>的结点，若存在返回下标，否则返回</a:t>
            </a:r>
            <a:r>
              <a:rPr lang="en-US" altLang="zh-CN" sz="1400" dirty="0">
                <a:solidFill>
                  <a:srgbClr val="002060"/>
                </a:solidFill>
                <a:latin typeface="Times New Roman" panose="02020603050405020304" pitchFamily="18" charset="0"/>
                <a:cs typeface="Times New Roman" panose="02020603050405020304" pitchFamily="18" charset="0"/>
              </a:rPr>
              <a:t>-1</a:t>
            </a:r>
            <a:endParaRPr lang="zh-CN" altLang="zh-CN" sz="1400" dirty="0">
              <a:solidFill>
                <a:srgbClr val="002060"/>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void </a:t>
            </a:r>
            <a:r>
              <a:rPr lang="en-US" altLang="zh-CN" sz="1400" dirty="0" err="1">
                <a:solidFill>
                  <a:srgbClr val="002060"/>
                </a:solidFill>
                <a:latin typeface="Times New Roman" panose="02020603050405020304" pitchFamily="18" charset="0"/>
                <a:cs typeface="Times New Roman" panose="02020603050405020304" pitchFamily="18" charset="0"/>
              </a:rPr>
              <a:t>InsertList</a:t>
            </a: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int</a:t>
            </a: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pos,ElemType</a:t>
            </a:r>
            <a:r>
              <a:rPr lang="en-US" altLang="zh-CN" sz="1400" dirty="0">
                <a:solidFill>
                  <a:srgbClr val="002060"/>
                </a:solidFill>
                <a:latin typeface="Times New Roman" panose="02020603050405020304" pitchFamily="18" charset="0"/>
                <a:cs typeface="Times New Roman" panose="02020603050405020304" pitchFamily="18" charset="0"/>
              </a:rPr>
              <a:t> e);   //</a:t>
            </a:r>
            <a:r>
              <a:rPr lang="zh-CN" altLang="zh-CN" sz="1400" dirty="0">
                <a:solidFill>
                  <a:srgbClr val="002060"/>
                </a:solidFill>
                <a:latin typeface="Times New Roman" panose="02020603050405020304" pitchFamily="18" charset="0"/>
                <a:cs typeface="Times New Roman" panose="02020603050405020304" pitchFamily="18" charset="0"/>
              </a:rPr>
              <a:t>在顺序表的第</a:t>
            </a:r>
            <a:r>
              <a:rPr lang="en-US" altLang="zh-CN" sz="1400" dirty="0" err="1">
                <a:solidFill>
                  <a:srgbClr val="002060"/>
                </a:solidFill>
                <a:latin typeface="Times New Roman" panose="02020603050405020304" pitchFamily="18" charset="0"/>
                <a:cs typeface="Times New Roman" panose="02020603050405020304" pitchFamily="18" charset="0"/>
              </a:rPr>
              <a:t>pos</a:t>
            </a:r>
            <a:r>
              <a:rPr lang="zh-CN" altLang="zh-CN" sz="1400" dirty="0">
                <a:solidFill>
                  <a:srgbClr val="002060"/>
                </a:solidFill>
                <a:latin typeface="Times New Roman" panose="02020603050405020304" pitchFamily="18" charset="0"/>
                <a:cs typeface="Times New Roman" panose="02020603050405020304" pitchFamily="18" charset="0"/>
              </a:rPr>
              <a:t>位置上插入元素</a:t>
            </a:r>
            <a:r>
              <a:rPr lang="en-US" altLang="zh-CN" sz="1400" dirty="0">
                <a:solidFill>
                  <a:srgbClr val="002060"/>
                </a:solidFill>
                <a:latin typeface="Times New Roman" panose="02020603050405020304" pitchFamily="18" charset="0"/>
                <a:cs typeface="Times New Roman" panose="02020603050405020304" pitchFamily="18" charset="0"/>
              </a:rPr>
              <a:t>e</a:t>
            </a:r>
            <a:endParaRPr lang="zh-CN" altLang="zh-CN" sz="1400" dirty="0">
              <a:solidFill>
                <a:srgbClr val="002060"/>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void </a:t>
            </a:r>
            <a:r>
              <a:rPr lang="en-US" altLang="zh-CN" sz="1400" dirty="0" err="1">
                <a:solidFill>
                  <a:srgbClr val="002060"/>
                </a:solidFill>
                <a:latin typeface="Times New Roman" panose="02020603050405020304" pitchFamily="18" charset="0"/>
                <a:cs typeface="Times New Roman" panose="02020603050405020304" pitchFamily="18" charset="0"/>
              </a:rPr>
              <a:t>DeleteList</a:t>
            </a: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int</a:t>
            </a: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pos</a:t>
            </a:r>
            <a:r>
              <a:rPr lang="en-US" altLang="zh-CN" sz="1400" dirty="0">
                <a:solidFill>
                  <a:srgbClr val="002060"/>
                </a:solidFill>
                <a:latin typeface="Times New Roman" panose="02020603050405020304" pitchFamily="18" charset="0"/>
                <a:cs typeface="Times New Roman" panose="02020603050405020304" pitchFamily="18" charset="0"/>
              </a:rPr>
              <a:t>, </a:t>
            </a:r>
            <a:r>
              <a:rPr lang="en-US" altLang="zh-CN" sz="1400" dirty="0" err="1">
                <a:solidFill>
                  <a:srgbClr val="002060"/>
                </a:solidFill>
                <a:latin typeface="Times New Roman" panose="02020603050405020304" pitchFamily="18" charset="0"/>
                <a:cs typeface="Times New Roman" panose="02020603050405020304" pitchFamily="18" charset="0"/>
              </a:rPr>
              <a:t>ElemType</a:t>
            </a:r>
            <a:r>
              <a:rPr lang="en-US" altLang="zh-CN" sz="1400" dirty="0">
                <a:solidFill>
                  <a:srgbClr val="002060"/>
                </a:solidFill>
                <a:latin typeface="Times New Roman" panose="02020603050405020304" pitchFamily="18" charset="0"/>
                <a:cs typeface="Times New Roman" panose="02020603050405020304" pitchFamily="18" charset="0"/>
              </a:rPr>
              <a:t> &amp;e); //</a:t>
            </a:r>
            <a:r>
              <a:rPr lang="zh-CN" altLang="zh-CN" sz="1400" dirty="0">
                <a:solidFill>
                  <a:srgbClr val="002060"/>
                </a:solidFill>
                <a:latin typeface="Times New Roman" panose="02020603050405020304" pitchFamily="18" charset="0"/>
                <a:cs typeface="Times New Roman" panose="02020603050405020304" pitchFamily="18" charset="0"/>
              </a:rPr>
              <a:t>删除第</a:t>
            </a:r>
            <a:r>
              <a:rPr lang="en-US" altLang="zh-CN" sz="1400" dirty="0" err="1">
                <a:solidFill>
                  <a:srgbClr val="002060"/>
                </a:solidFill>
                <a:latin typeface="Times New Roman" panose="02020603050405020304" pitchFamily="18" charset="0"/>
                <a:cs typeface="Times New Roman" panose="02020603050405020304" pitchFamily="18" charset="0"/>
              </a:rPr>
              <a:t>pos</a:t>
            </a:r>
            <a:r>
              <a:rPr lang="zh-CN" altLang="zh-CN" sz="1400" dirty="0">
                <a:solidFill>
                  <a:srgbClr val="002060"/>
                </a:solidFill>
                <a:latin typeface="Times New Roman" panose="02020603050405020304" pitchFamily="18" charset="0"/>
                <a:cs typeface="Times New Roman" panose="02020603050405020304" pitchFamily="18" charset="0"/>
              </a:rPr>
              <a:t>位置上的元素，且把值赋给</a:t>
            </a:r>
            <a:r>
              <a:rPr lang="en-US" altLang="zh-CN" sz="1400" dirty="0">
                <a:solidFill>
                  <a:srgbClr val="002060"/>
                </a:solidFill>
                <a:latin typeface="Times New Roman" panose="02020603050405020304" pitchFamily="18" charset="0"/>
                <a:cs typeface="Times New Roman" panose="02020603050405020304" pitchFamily="18" charset="0"/>
              </a:rPr>
              <a:t>e</a:t>
            </a:r>
            <a:endParaRPr lang="zh-CN" altLang="zh-CN" sz="1400" dirty="0">
              <a:solidFill>
                <a:srgbClr val="002060"/>
              </a:solidFill>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void </a:t>
            </a:r>
            <a:r>
              <a:rPr lang="en-US" altLang="zh-CN" sz="1400" dirty="0" err="1">
                <a:solidFill>
                  <a:srgbClr val="002060"/>
                </a:solidFill>
                <a:latin typeface="Times New Roman" panose="02020603050405020304" pitchFamily="18" charset="0"/>
                <a:cs typeface="Times New Roman" panose="02020603050405020304" pitchFamily="18" charset="0"/>
              </a:rPr>
              <a:t>TurnList</a:t>
            </a:r>
            <a:r>
              <a:rPr lang="en-US" altLang="zh-CN" sz="1400" dirty="0">
                <a:solidFill>
                  <a:srgbClr val="002060"/>
                </a:solidFill>
                <a:latin typeface="Times New Roman" panose="02020603050405020304" pitchFamily="18" charset="0"/>
                <a:cs typeface="Times New Roman" panose="02020603050405020304" pitchFamily="18" charset="0"/>
              </a:rPr>
              <a:t>();                    //</a:t>
            </a:r>
            <a:r>
              <a:rPr lang="zh-CN" altLang="zh-CN" sz="1400" dirty="0">
                <a:solidFill>
                  <a:srgbClr val="002060"/>
                </a:solidFill>
                <a:latin typeface="Times New Roman" panose="02020603050405020304" pitchFamily="18" charset="0"/>
                <a:cs typeface="Times New Roman" panose="02020603050405020304" pitchFamily="18" charset="0"/>
              </a:rPr>
              <a:t>顺序表的倒置</a:t>
            </a: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void </a:t>
            </a:r>
            <a:r>
              <a:rPr lang="en-US" altLang="zh-CN" sz="1400" dirty="0" err="1">
                <a:solidFill>
                  <a:srgbClr val="002060"/>
                </a:solidFill>
                <a:latin typeface="Times New Roman" panose="02020603050405020304" pitchFamily="18" charset="0"/>
                <a:cs typeface="Times New Roman" panose="02020603050405020304" pitchFamily="18" charset="0"/>
              </a:rPr>
              <a:t>MergeList</a:t>
            </a:r>
            <a:r>
              <a:rPr lang="en-US" altLang="zh-CN" sz="1400" dirty="0">
                <a:solidFill>
                  <a:srgbClr val="002060"/>
                </a:solidFill>
                <a:latin typeface="Times New Roman" panose="02020603050405020304" pitchFamily="18" charset="0"/>
                <a:cs typeface="Times New Roman" panose="02020603050405020304" pitchFamily="18" charset="0"/>
              </a:rPr>
              <a:t>(</a:t>
            </a:r>
            <a:r>
              <a:rPr lang="en-US" altLang="zh-CN" sz="1400" dirty="0" err="1">
                <a:solidFill>
                  <a:srgbClr val="002060"/>
                </a:solidFill>
                <a:latin typeface="Times New Roman" panose="02020603050405020304" pitchFamily="18" charset="0"/>
                <a:cs typeface="Times New Roman" panose="02020603050405020304" pitchFamily="18" charset="0"/>
              </a:rPr>
              <a:t>Sqlist</a:t>
            </a:r>
            <a:r>
              <a:rPr lang="en-US" altLang="zh-CN" sz="1400" dirty="0">
                <a:solidFill>
                  <a:srgbClr val="002060"/>
                </a:solidFill>
                <a:latin typeface="Times New Roman" panose="02020603050405020304" pitchFamily="18" charset="0"/>
                <a:cs typeface="Times New Roman" panose="02020603050405020304" pitchFamily="18" charset="0"/>
              </a:rPr>
              <a:t> &amp;</a:t>
            </a:r>
            <a:r>
              <a:rPr lang="en-US" altLang="zh-CN" sz="1400" dirty="0" err="1">
                <a:solidFill>
                  <a:srgbClr val="002060"/>
                </a:solidFill>
                <a:latin typeface="Times New Roman" panose="02020603050405020304" pitchFamily="18" charset="0"/>
                <a:cs typeface="Times New Roman" panose="02020603050405020304" pitchFamily="18" charset="0"/>
              </a:rPr>
              <a:t>la,Sqlist</a:t>
            </a:r>
            <a:r>
              <a:rPr lang="en-US" altLang="zh-CN" sz="1400" dirty="0">
                <a:solidFill>
                  <a:srgbClr val="002060"/>
                </a:solidFill>
                <a:latin typeface="Times New Roman" panose="02020603050405020304" pitchFamily="18" charset="0"/>
                <a:cs typeface="Times New Roman" panose="02020603050405020304" pitchFamily="18" charset="0"/>
              </a:rPr>
              <a:t> &amp;</a:t>
            </a:r>
            <a:r>
              <a:rPr lang="en-US" altLang="zh-CN" sz="1400" dirty="0" err="1">
                <a:solidFill>
                  <a:srgbClr val="002060"/>
                </a:solidFill>
                <a:latin typeface="Times New Roman" panose="02020603050405020304" pitchFamily="18" charset="0"/>
                <a:cs typeface="Times New Roman" panose="02020603050405020304" pitchFamily="18" charset="0"/>
              </a:rPr>
              <a:t>lb</a:t>
            </a:r>
            <a:r>
              <a:rPr lang="en-US" altLang="zh-CN" sz="1400" dirty="0">
                <a:solidFill>
                  <a:srgbClr val="002060"/>
                </a:solidFill>
                <a:latin typeface="Times New Roman" panose="02020603050405020304" pitchFamily="18" charset="0"/>
                <a:cs typeface="Times New Roman" panose="02020603050405020304" pitchFamily="18" charset="0"/>
              </a:rPr>
              <a:t>);  //</a:t>
            </a:r>
            <a:r>
              <a:rPr lang="zh-CN" altLang="zh-CN" sz="1400" dirty="0">
                <a:solidFill>
                  <a:srgbClr val="002060"/>
                </a:solidFill>
                <a:latin typeface="Times New Roman" panose="02020603050405020304" pitchFamily="18" charset="0"/>
                <a:cs typeface="Times New Roman" panose="02020603050405020304" pitchFamily="18" charset="0"/>
              </a:rPr>
              <a:t>两个顺序表合并</a:t>
            </a: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    void Print();                       //</a:t>
            </a:r>
            <a:r>
              <a:rPr lang="zh-CN" altLang="zh-CN" sz="1400" dirty="0">
                <a:solidFill>
                  <a:srgbClr val="002060"/>
                </a:solidFill>
                <a:latin typeface="Times New Roman" panose="02020603050405020304" pitchFamily="18" charset="0"/>
                <a:cs typeface="Times New Roman" panose="02020603050405020304" pitchFamily="18" charset="0"/>
              </a:rPr>
              <a:t>打印顺序表</a:t>
            </a:r>
          </a:p>
          <a:p>
            <a:pPr>
              <a:lnSpc>
                <a:spcPct val="100000"/>
              </a:lnSpc>
              <a:spcBef>
                <a:spcPts val="0"/>
              </a:spcBef>
            </a:pPr>
            <a:r>
              <a:rPr lang="en-US" altLang="zh-CN" sz="1400" dirty="0">
                <a:solidFill>
                  <a:srgbClr val="002060"/>
                </a:solidFill>
                <a:latin typeface="Times New Roman" panose="02020603050405020304" pitchFamily="18" charset="0"/>
                <a:cs typeface="Times New Roman" panose="02020603050405020304" pitchFamily="18" charset="0"/>
              </a:rPr>
              <a:t>};</a:t>
            </a:r>
            <a:endParaRPr lang="zh-CN" altLang="zh-CN" sz="1400" dirty="0">
              <a:solidFill>
                <a:srgbClr val="00206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078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 calcmode="lin" valueType="num">
                                      <p:cBhvr additive="base">
                                        <p:cTn id="10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
                                            <p:txEl>
                                              <p:pRg st="17" end="17"/>
                                            </p:txEl>
                                          </p:spTgt>
                                        </p:tgtEl>
                                        <p:attrNameLst>
                                          <p:attrName>style.visibility</p:attrName>
                                        </p:attrNameLst>
                                      </p:cBhvr>
                                      <p:to>
                                        <p:strVal val="visible"/>
                                      </p:to>
                                    </p:set>
                                    <p:anim calcmode="lin" valueType="num">
                                      <p:cBhvr additive="base">
                                        <p:cTn id="109"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顺序表的初始化</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23528" y="1064124"/>
                <a:ext cx="8568952" cy="3507876"/>
              </a:xfrm>
            </p:spPr>
            <p:txBody>
              <a:bodyPr/>
              <a:lstStyle/>
              <a:p>
                <a:pPr>
                  <a:lnSpc>
                    <a:spcPts val="2500"/>
                  </a:lnSpc>
                  <a:spcBef>
                    <a:spcPts val="0"/>
                  </a:spcBef>
                </a:pPr>
                <a:r>
                  <a:rPr lang="zh-CN" altLang="zh-CN" sz="1800" dirty="0">
                    <a:solidFill>
                      <a:srgbClr val="FF0000"/>
                    </a:solidFill>
                    <a:latin typeface="Times New Roman" panose="02020603050405020304" pitchFamily="18" charset="0"/>
                    <a:cs typeface="Times New Roman" panose="02020603050405020304" pitchFamily="18" charset="0"/>
                  </a:rPr>
                  <a:t>顺序表的初始化是创建一个空的顺序表，可以由构造函数实现</a:t>
                </a:r>
              </a:p>
              <a:p>
                <a:pPr>
                  <a:lnSpc>
                    <a:spcPts val="2500"/>
                  </a:lnSpc>
                  <a:spcBef>
                    <a:spcPts val="0"/>
                  </a:spcBef>
                </a:pP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Sqlist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Sqlist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构造函数，创建一个长度为</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0</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，容量为</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initlistsize</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的空表</a:t>
                </a:r>
              </a:p>
              <a:p>
                <a:pPr>
                  <a:lnSpc>
                    <a:spcPts val="25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elem</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=new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initlistsize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申请大小为</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initlistsize</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的空间</a:t>
                </a:r>
              </a:p>
              <a:p>
                <a:pPr>
                  <a:lnSpc>
                    <a:spcPts val="25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listsize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initlistsize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设置当前顺序表空间大小</a:t>
                </a:r>
              </a:p>
              <a:p>
                <a:pPr>
                  <a:lnSpc>
                    <a:spcPts val="25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length=0;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设置当前顺序表元素个数为</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0</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a:t>
                </a:r>
              </a:p>
              <a:p>
                <a:pPr>
                  <a:lnSpc>
                    <a:spcPts val="2500"/>
                  </a:lnSpc>
                  <a:spcBef>
                    <a:spcPts val="0"/>
                  </a:spcBef>
                </a:pPr>
                <a:r>
                  <a:rPr lang="zh-CN" altLang="zh-CN" sz="1800" dirty="0">
                    <a:solidFill>
                      <a:srgbClr val="FF0000"/>
                    </a:solidFill>
                    <a:latin typeface="Times New Roman" panose="02020603050405020304" pitchFamily="18" charset="0"/>
                    <a:cs typeface="Times New Roman" panose="02020603050405020304" pitchFamily="18" charset="0"/>
                  </a:rPr>
                  <a:t>该算法中无循环语句，算法的时间复杂度为</a:t>
                </a:r>
                <a14:m>
                  <m:oMath xmlns:m="http://schemas.openxmlformats.org/officeDocument/2006/math">
                    <m:r>
                      <a:rPr lang="en-US" altLang="zh-CN" sz="1800" i="1">
                        <a:solidFill>
                          <a:srgbClr val="FF0000"/>
                        </a:solidFill>
                        <a:latin typeface="Cambria Math" panose="02040503050406030204" pitchFamily="18" charset="0"/>
                      </a:rPr>
                      <m:t>𝑂</m:t>
                    </m:r>
                    <m:r>
                      <a:rPr lang="en-US" altLang="zh-CN" sz="1800" i="1">
                        <a:solidFill>
                          <a:srgbClr val="FF0000"/>
                        </a:solidFill>
                        <a:latin typeface="Cambria Math" panose="02040503050406030204" pitchFamily="18" charset="0"/>
                      </a:rPr>
                      <m:t>(1)</m:t>
                    </m:r>
                  </m:oMath>
                </a14:m>
                <a:r>
                  <a:rPr lang="zh-CN" altLang="zh-CN" sz="1800" dirty="0">
                    <a:solidFill>
                      <a:srgbClr val="FF0000"/>
                    </a:solidFill>
                    <a:latin typeface="Times New Roman" panose="02020603050405020304" pitchFamily="18" charset="0"/>
                    <a:cs typeface="Times New Roman" panose="02020603050405020304" pitchFamily="18" charset="0"/>
                  </a:rPr>
                  <a:t>。</a:t>
                </a:r>
              </a:p>
              <a:p>
                <a:pPr>
                  <a:lnSpc>
                    <a:spcPts val="2500"/>
                  </a:lnSpc>
                  <a:spcBef>
                    <a:spcPts val="0"/>
                  </a:spcBef>
                </a:pPr>
                <a:endParaRPr lang="zh-CN" altLang="en-US" sz="18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23528" y="1064124"/>
                <a:ext cx="8568952" cy="3507876"/>
              </a:xfrm>
              <a:blipFill rotWithShape="0">
                <a:blip r:embed="rId2"/>
                <a:stretch>
                  <a:fillRect l="-711" t="-13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487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销毁顺序表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23528" y="1064124"/>
                <a:ext cx="8568952" cy="3507876"/>
              </a:xfrm>
            </p:spPr>
            <p:txBody>
              <a:bodyPr/>
              <a:lstStyle/>
              <a:p>
                <a:pPr algn="just">
                  <a:lnSpc>
                    <a:spcPts val="2500"/>
                  </a:lnSpc>
                  <a:spcBef>
                    <a:spcPts val="0"/>
                  </a:spcBef>
                </a:pPr>
                <a:r>
                  <a:rPr lang="zh-CN" altLang="en-US" sz="1800" dirty="0">
                    <a:latin typeface="隶书" panose="02010509060101010101" pitchFamily="49" charset="-122"/>
                    <a:ea typeface="隶书" panose="02010509060101010101" pitchFamily="49" charset="-122"/>
                  </a:rPr>
                  <a:t>顺序表的销毁释放顺序表占用的存储空间</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在析构函数中实现。 动态存储分配是有效利 用系统资源的重要方法。 当不需要顺序表时</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程序员有义务释放顺序表占用的存储空间。</a:t>
                </a:r>
                <a:endParaRPr lang="en-US" altLang="zh-CN" sz="1800" dirty="0">
                  <a:latin typeface="隶书" panose="02010509060101010101" pitchFamily="49" charset="-122"/>
                  <a:ea typeface="隶书" panose="02010509060101010101" pitchFamily="49" charset="-122"/>
                </a:endParaRPr>
              </a:p>
              <a:p>
                <a:pPr>
                  <a:lnSpc>
                    <a:spcPts val="25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Sqlist::~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Sqlist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析构函</a:t>
                </a:r>
                <a:r>
                  <a:rPr lang="zh-CN" altLang="en-US"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数</a:t>
                </a:r>
                <a:endPar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delete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elem</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释放顺序表占用的存储空间</a:t>
                </a:r>
              </a:p>
              <a:p>
                <a:pPr>
                  <a:lnSpc>
                    <a:spcPts val="25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listsize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=0;</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length=0;</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p>
              <a:p>
                <a:pPr>
                  <a:lnSpc>
                    <a:spcPts val="2500"/>
                  </a:lnSpc>
                  <a:spcBef>
                    <a:spcPts val="0"/>
                  </a:spcBef>
                </a:pPr>
                <a:endPar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500"/>
                  </a:lnSpc>
                  <a:spcBef>
                    <a:spcPts val="0"/>
                  </a:spcBef>
                </a:pPr>
                <a:r>
                  <a:rPr lang="en-US" altLang="zh-CN" sz="1800" dirty="0">
                    <a:latin typeface="Times New Roman" panose="02020603050405020304" pitchFamily="18" charset="0"/>
                    <a:cs typeface="Times New Roman" panose="02020603050405020304" pitchFamily="18" charset="0"/>
                  </a:rPr>
                  <a:t>  </a:t>
                </a:r>
                <a:r>
                  <a:rPr lang="zh-CN" altLang="zh-CN" sz="1800" dirty="0">
                    <a:solidFill>
                      <a:srgbClr val="C00000"/>
                    </a:solidFill>
                    <a:latin typeface="Times New Roman" panose="02020603050405020304" pitchFamily="18" charset="0"/>
                    <a:cs typeface="Times New Roman" panose="02020603050405020304" pitchFamily="18" charset="0"/>
                  </a:rPr>
                  <a:t>该算法中无循环语句，算法的时间复杂度为</a:t>
                </a:r>
                <a14:m>
                  <m:oMath xmlns:m="http://schemas.openxmlformats.org/officeDocument/2006/math">
                    <m:r>
                      <a:rPr lang="en-US" altLang="zh-CN" sz="1800" i="1">
                        <a:solidFill>
                          <a:srgbClr val="C00000"/>
                        </a:solidFill>
                        <a:latin typeface="Cambria Math" panose="02040503050406030204" pitchFamily="18" charset="0"/>
                      </a:rPr>
                      <m:t>𝑂</m:t>
                    </m:r>
                    <m:r>
                      <a:rPr lang="en-US" altLang="zh-CN" sz="1800" i="1">
                        <a:solidFill>
                          <a:srgbClr val="C00000"/>
                        </a:solidFill>
                        <a:latin typeface="Cambria Math" panose="02040503050406030204" pitchFamily="18" charset="0"/>
                      </a:rPr>
                      <m:t>(1)</m:t>
                    </m:r>
                  </m:oMath>
                </a14:m>
                <a:r>
                  <a:rPr lang="zh-CN" altLang="zh-CN" sz="1800" dirty="0">
                    <a:solidFill>
                      <a:srgbClr val="C00000"/>
                    </a:solidFill>
                    <a:latin typeface="Times New Roman" panose="02020603050405020304" pitchFamily="18" charset="0"/>
                    <a:cs typeface="Times New Roman" panose="02020603050405020304" pitchFamily="18" charset="0"/>
                  </a:rPr>
                  <a:t>。</a:t>
                </a:r>
              </a:p>
              <a:p>
                <a:pPr algn="just">
                  <a:lnSpc>
                    <a:spcPts val="2500"/>
                  </a:lnSpc>
                  <a:spcBef>
                    <a:spcPts val="0"/>
                  </a:spcBef>
                </a:pPr>
                <a:endParaRPr lang="zh-CN" altLang="en-US" sz="1800" dirty="0">
                  <a:solidFill>
                    <a:srgbClr val="C00000"/>
                  </a:solidFill>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23528" y="1064124"/>
                <a:ext cx="8568952" cy="3507876"/>
              </a:xfrm>
              <a:blipFill rotWithShape="0">
                <a:blip r:embed="rId2"/>
                <a:stretch>
                  <a:fillRect l="-711" t="-1391" r="-8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474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查找操作</a:t>
            </a:r>
          </a:p>
        </p:txBody>
      </p:sp>
      <p:sp>
        <p:nvSpPr>
          <p:cNvPr id="3" name="内容占位符 2"/>
          <p:cNvSpPr>
            <a:spLocks noGrp="1"/>
          </p:cNvSpPr>
          <p:nvPr>
            <p:ph sz="quarter" idx="11"/>
          </p:nvPr>
        </p:nvSpPr>
        <p:spPr>
          <a:xfrm>
            <a:off x="323528" y="1064124"/>
            <a:ext cx="8568952" cy="3507876"/>
          </a:xfrm>
        </p:spPr>
        <p:txBody>
          <a:bodyPr/>
          <a:lstStyle/>
          <a:p>
            <a:pPr>
              <a:lnSpc>
                <a:spcPts val="2400"/>
              </a:lnSpc>
              <a:spcBef>
                <a:spcPts val="0"/>
              </a:spcBef>
            </a:pPr>
            <a:r>
              <a:rPr lang="zh-CN" altLang="en-US" sz="1800" dirty="0">
                <a:latin typeface="隶书" panose="02010509060101010101" pitchFamily="49" charset="-122"/>
                <a:ea typeface="隶书" panose="02010509060101010101" pitchFamily="49" charset="-122"/>
              </a:rPr>
              <a:t>在顺序表中查找第一个值等于 </a:t>
            </a:r>
            <a:r>
              <a:rPr lang="en-US" altLang="zh-CN" sz="1800" dirty="0">
                <a:latin typeface="隶书" panose="02010509060101010101" pitchFamily="49" charset="-122"/>
                <a:ea typeface="隶书" panose="02010509060101010101" pitchFamily="49" charset="-122"/>
              </a:rPr>
              <a:t>x </a:t>
            </a:r>
            <a:r>
              <a:rPr lang="zh-CN" altLang="en-US" sz="1800" dirty="0">
                <a:latin typeface="隶书" panose="02010509060101010101" pitchFamily="49" charset="-122"/>
                <a:ea typeface="隶书" panose="02010509060101010101" pitchFamily="49" charset="-122"/>
              </a:rPr>
              <a:t>的元素</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找到后返回该元素的下标。 若元素不存在</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则 返回</a:t>
            </a:r>
            <a:r>
              <a:rPr lang="en-US" altLang="zh-CN" sz="1800" dirty="0">
                <a:latin typeface="隶书" panose="02010509060101010101" pitchFamily="49" charset="-122"/>
                <a:ea typeface="隶书" panose="02010509060101010101" pitchFamily="49" charset="-122"/>
              </a:rPr>
              <a:t>-1</a:t>
            </a:r>
            <a:r>
              <a:rPr lang="zh-CN" altLang="en-US" sz="1800" dirty="0">
                <a:latin typeface="隶书" panose="02010509060101010101" pitchFamily="49" charset="-122"/>
                <a:ea typeface="隶书" panose="02010509060101010101" pitchFamily="49" charset="-122"/>
              </a:rPr>
              <a:t>。 </a:t>
            </a:r>
            <a:endParaRPr lang="en-US" altLang="zh-CN" sz="1800" dirty="0">
              <a:latin typeface="隶书" panose="02010509060101010101" pitchFamily="49" charset="-122"/>
              <a:ea typeface="隶书" panose="02010509060101010101" pitchFamily="49" charset="-122"/>
            </a:endParaRPr>
          </a:p>
          <a:p>
            <a:pPr>
              <a:lnSpc>
                <a:spcPts val="2500"/>
              </a:lnSpc>
              <a:spcBef>
                <a:spcPts val="0"/>
              </a:spcBef>
            </a:pP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Sqlist</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LocateList</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ElemType</a:t>
            </a:r>
            <a:r>
              <a:rPr lang="en-US" altLang="zh-CN" sz="1800" dirty="0">
                <a:solidFill>
                  <a:srgbClr val="002060"/>
                </a:solidFill>
                <a:latin typeface="Times New Roman" panose="02020603050405020304" pitchFamily="18" charset="0"/>
                <a:cs typeface="Times New Roman" panose="02020603050405020304" pitchFamily="18" charset="0"/>
              </a:rPr>
              <a:t> x){</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for(</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=0;i&lt;</a:t>
            </a:r>
            <a:r>
              <a:rPr lang="en-US" altLang="zh-CN" sz="1800" dirty="0" err="1">
                <a:solidFill>
                  <a:srgbClr val="002060"/>
                </a:solidFill>
                <a:latin typeface="Times New Roman" panose="02020603050405020304" pitchFamily="18" charset="0"/>
                <a:cs typeface="Times New Roman" panose="02020603050405020304" pitchFamily="18" charset="0"/>
              </a:rPr>
              <a:t>length;i</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if(x==</a:t>
            </a:r>
            <a:r>
              <a:rPr lang="en-US" altLang="zh-CN" sz="1800" dirty="0" err="1">
                <a:solidFill>
                  <a:srgbClr val="002060"/>
                </a:solidFill>
                <a:latin typeface="Times New Roman" panose="02020603050405020304" pitchFamily="18" charset="0"/>
                <a:cs typeface="Times New Roman" panose="02020603050405020304" pitchFamily="18" charset="0"/>
              </a:rPr>
              <a:t>elem</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 return </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查找元素</a:t>
            </a:r>
            <a:r>
              <a:rPr lang="en-US" altLang="zh-CN" sz="1800" dirty="0">
                <a:solidFill>
                  <a:srgbClr val="002060"/>
                </a:solidFill>
                <a:latin typeface="Times New Roman" panose="02020603050405020304" pitchFamily="18" charset="0"/>
                <a:cs typeface="Times New Roman" panose="02020603050405020304" pitchFamily="18" charset="0"/>
              </a:rPr>
              <a:t>x</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return -1;</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zh-CN" altLang="zh-CN" sz="1800" dirty="0">
                <a:latin typeface="Times New Roman" panose="02020603050405020304" pitchFamily="18" charset="0"/>
                <a:cs typeface="Times New Roman" panose="02020603050405020304" pitchFamily="18" charset="0"/>
              </a:rPr>
              <a:t>本算法的基本语句为</a:t>
            </a:r>
            <a:r>
              <a:rPr lang="en-US" altLang="zh-CN" sz="1800" dirty="0">
                <a:latin typeface="Times New Roman" panose="02020603050405020304" pitchFamily="18" charset="0"/>
                <a:cs typeface="Times New Roman" panose="02020603050405020304" pitchFamily="18" charset="0"/>
              </a:rPr>
              <a:t>for</a:t>
            </a:r>
            <a:r>
              <a:rPr lang="zh-CN" altLang="zh-CN" sz="1800" dirty="0">
                <a:latin typeface="Times New Roman" panose="02020603050405020304" pitchFamily="18" charset="0"/>
                <a:cs typeface="Times New Roman" panose="02020603050405020304" pitchFamily="18" charset="0"/>
              </a:rPr>
              <a:t>循环中的</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a:t>
            </a:r>
            <a:r>
              <a:rPr lang="zh-CN" altLang="zh-CN" sz="1800" dirty="0">
                <a:latin typeface="Times New Roman" panose="02020603050405020304" pitchFamily="18" charset="0"/>
                <a:cs typeface="Times New Roman" panose="02020603050405020304" pitchFamily="18" charset="0"/>
              </a:rPr>
              <a:t>，故时间复杂度为</a:t>
            </a:r>
            <a:r>
              <a:rPr lang="en-US" altLang="zh-CN" sz="1800" dirty="0">
                <a:latin typeface="Times New Roman" panose="02020603050405020304" pitchFamily="18" charset="0"/>
                <a:cs typeface="Times New Roman" panose="02020603050405020304" pitchFamily="18" charset="0"/>
              </a:rPr>
              <a:t>O(length)</a:t>
            </a:r>
            <a:r>
              <a:rPr lang="zh-CN" altLang="zh-CN"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1528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插入操作</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568952" cy="1939674"/>
              </a:xfrm>
            </p:spPr>
            <p:txBody>
              <a:bodyPr/>
              <a:lstStyle/>
              <a:p>
                <a:pPr algn="just">
                  <a:lnSpc>
                    <a:spcPts val="2500"/>
                  </a:lnSpc>
                  <a:spcBef>
                    <a:spcPts val="0"/>
                  </a:spcBef>
                </a:pPr>
                <a:r>
                  <a:rPr lang="zh-CN" altLang="zh-CN" sz="1800" dirty="0">
                    <a:latin typeface="隶书" panose="02010509060101010101" pitchFamily="49" charset="-122"/>
                    <a:ea typeface="隶书" panose="02010509060101010101" pitchFamily="49" charset="-122"/>
                  </a:rPr>
                  <a:t>该基本操作是在顺序表的第</a:t>
                </a:r>
                <a14:m>
                  <m:oMath xmlns:m="http://schemas.openxmlformats.org/officeDocument/2006/math">
                    <m:r>
                      <m:rPr>
                        <m:sty m:val="p"/>
                      </m:rPr>
                      <a:rPr lang="en-US" altLang="zh-CN" sz="1800">
                        <a:latin typeface="Cambria Math" panose="02040503050406030204" pitchFamily="18" charset="0"/>
                      </a:rPr>
                      <m:t>pos</m:t>
                    </m:r>
                    <m:r>
                      <a:rPr lang="en-US" altLang="zh-CN" sz="1800">
                        <a:latin typeface="Cambria Math" panose="02040503050406030204" pitchFamily="18" charset="0"/>
                      </a:rPr>
                      <m:t>(1≤</m:t>
                    </m:r>
                    <m:r>
                      <m:rPr>
                        <m:sty m:val="p"/>
                      </m:rPr>
                      <a:rPr lang="en-US" altLang="zh-CN" sz="1800">
                        <a:latin typeface="Cambria Math" panose="02040503050406030204" pitchFamily="18" charset="0"/>
                      </a:rPr>
                      <m:t>pos</m:t>
                    </m:r>
                    <m:r>
                      <a:rPr lang="en-US" altLang="zh-CN" sz="1800">
                        <a:latin typeface="Cambria Math" panose="02040503050406030204" pitchFamily="18" charset="0"/>
                      </a:rPr>
                      <m:t>≤</m:t>
                    </m:r>
                    <m:r>
                      <m:rPr>
                        <m:sty m:val="p"/>
                      </m:rPr>
                      <a:rPr lang="en-US" altLang="zh-CN" sz="1800">
                        <a:latin typeface="Cambria Math" panose="02040503050406030204" pitchFamily="18" charset="0"/>
                      </a:rPr>
                      <m:t>length</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个位置上插入新元素</a:t>
                </a:r>
                <a:r>
                  <a:rPr lang="en-US" altLang="zh-CN" sz="1800" dirty="0">
                    <a:latin typeface="隶书" panose="02010509060101010101" pitchFamily="49" charset="-122"/>
                    <a:ea typeface="隶书" panose="02010509060101010101" pitchFamily="49" charset="-122"/>
                  </a:rPr>
                  <a:t>e</a:t>
                </a:r>
                <a:r>
                  <a:rPr lang="zh-CN" altLang="zh-CN" sz="1800" dirty="0">
                    <a:latin typeface="隶书" panose="02010509060101010101" pitchFamily="49" charset="-122"/>
                    <a:ea typeface="隶书" panose="02010509060101010101" pitchFamily="49" charset="-122"/>
                  </a:rPr>
                  <a:t>，若</a:t>
                </a:r>
                <a:r>
                  <a:rPr lang="en-US" altLang="zh-CN" sz="1800" dirty="0" err="1">
                    <a:latin typeface="隶书" panose="02010509060101010101" pitchFamily="49" charset="-122"/>
                    <a:ea typeface="隶书" panose="02010509060101010101" pitchFamily="49" charset="-122"/>
                  </a:rPr>
                  <a:t>pos</a:t>
                </a:r>
                <a:r>
                  <a:rPr lang="zh-CN" altLang="zh-CN" sz="1800" dirty="0">
                    <a:latin typeface="隶书" panose="02010509060101010101" pitchFamily="49" charset="-122"/>
                    <a:ea typeface="隶书" panose="02010509060101010101" pitchFamily="49" charset="-122"/>
                  </a:rPr>
                  <a:t>位置不正确，则出错处理；若当前存储空间已满时，需重新申请新空间，并作相应处理；否则将顺序表原来第</a:t>
                </a:r>
                <a:r>
                  <a:rPr lang="en-US" altLang="zh-CN" sz="1800" dirty="0" err="1">
                    <a:latin typeface="隶书" panose="02010509060101010101" pitchFamily="49" charset="-122"/>
                    <a:ea typeface="隶书" panose="02010509060101010101" pitchFamily="49" charset="-122"/>
                  </a:rPr>
                  <a:t>pos</a:t>
                </a:r>
                <a:r>
                  <a:rPr lang="zh-CN" altLang="zh-CN" sz="1800" dirty="0">
                    <a:latin typeface="隶书" panose="02010509060101010101" pitchFamily="49" charset="-122"/>
                    <a:ea typeface="隶书" panose="02010509060101010101" pitchFamily="49" charset="-122"/>
                  </a:rPr>
                  <a:t>个元素开始后移一个位置。移动顺序从右向左，腾出一个位置插入新元素，最后顺序表元素个数增</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。插入元素前后顺序表的变化过程如图所示。</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568952" cy="1939674"/>
              </a:xfrm>
              <a:blipFill rotWithShape="0">
                <a:blip r:embed="rId2"/>
                <a:stretch>
                  <a:fillRect l="-711" t="-2516" r="-3485"/>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043608" y="3052556"/>
            <a:ext cx="7120948" cy="1235740"/>
          </a:xfrm>
          <a:prstGeom prst="rect">
            <a:avLst/>
          </a:prstGeom>
        </p:spPr>
      </p:pic>
    </p:spTree>
    <p:extLst>
      <p:ext uri="{BB962C8B-B14F-4D97-AF65-F5344CB8AC3E}">
        <p14:creationId xmlns:p14="http://schemas.microsoft.com/office/powerpoint/2010/main" val="59978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副标题 21506"/>
          <p:cNvSpPr>
            <a:spLocks noGrp="1"/>
          </p:cNvSpPr>
          <p:nvPr>
            <p:ph type="body" sz="quarter" idx="10"/>
          </p:nvPr>
        </p:nvSpPr>
        <p:spPr>
          <a:ln/>
        </p:spPr>
        <p:txBody>
          <a:bodyPr lIns="90343" tIns="45176" rIns="90343" bIns="45176" anchor="ctr"/>
          <a:lstStyle/>
          <a:p>
            <a:pPr marL="417830" indent="-417830" defTabSz="716280">
              <a:lnSpc>
                <a:spcPct val="120000"/>
              </a:lnSpc>
              <a:buSzPct val="90000"/>
            </a:pPr>
            <a:r>
              <a:rPr lang="zh-CN" altLang="en-US" dirty="0"/>
              <a:t>线性表及其逻辑结构</a:t>
            </a:r>
          </a:p>
        </p:txBody>
      </p:sp>
      <p:sp>
        <p:nvSpPr>
          <p:cNvPr id="5" name="文本占位符 4"/>
          <p:cNvSpPr>
            <a:spLocks noGrp="1"/>
          </p:cNvSpPr>
          <p:nvPr>
            <p:ph type="body" sz="quarter" idx="11"/>
          </p:nvPr>
        </p:nvSpPr>
        <p:spPr/>
        <p:txBody>
          <a:bodyPr/>
          <a:lstStyle/>
          <a:p>
            <a:pPr marL="417830" indent="-417830" defTabSz="716280">
              <a:lnSpc>
                <a:spcPct val="120000"/>
              </a:lnSpc>
              <a:buSzPct val="90000"/>
            </a:pPr>
            <a:r>
              <a:rPr lang="zh-CN" altLang="en-US" dirty="0"/>
              <a:t>线性表的顺序存储结构</a:t>
            </a:r>
          </a:p>
        </p:txBody>
      </p:sp>
      <p:sp>
        <p:nvSpPr>
          <p:cNvPr id="6" name="文本占位符 5"/>
          <p:cNvSpPr>
            <a:spLocks noGrp="1"/>
          </p:cNvSpPr>
          <p:nvPr>
            <p:ph type="body" sz="quarter" idx="12"/>
          </p:nvPr>
        </p:nvSpPr>
        <p:spPr/>
        <p:txBody>
          <a:bodyPr/>
          <a:lstStyle/>
          <a:p>
            <a:pPr marL="417830" indent="-417830" defTabSz="716280">
              <a:lnSpc>
                <a:spcPct val="120000"/>
              </a:lnSpc>
              <a:buSzPct val="90000"/>
            </a:pPr>
            <a:r>
              <a:rPr lang="zh-CN" altLang="en-US" dirty="0"/>
              <a:t>线性表的链式存储结构</a:t>
            </a:r>
          </a:p>
        </p:txBody>
      </p:sp>
      <p:sp>
        <p:nvSpPr>
          <p:cNvPr id="2" name="文本占位符 1">
            <a:extLst>
              <a:ext uri="{FF2B5EF4-FFF2-40B4-BE49-F238E27FC236}">
                <a16:creationId xmlns:a16="http://schemas.microsoft.com/office/drawing/2014/main" xmlns="" id="{CCA16309-10AE-40A3-93B8-7AE58FF1BB4B}"/>
              </a:ext>
            </a:extLst>
          </p:cNvPr>
          <p:cNvSpPr>
            <a:spLocks noGrp="1"/>
          </p:cNvSpPr>
          <p:nvPr>
            <p:ph type="body" sz="quarter" idx="13"/>
          </p:nvPr>
        </p:nvSpPr>
        <p:spPr/>
        <p:txBody>
          <a:bodyPr/>
          <a:lstStyle/>
          <a:p>
            <a:r>
              <a:rPr lang="zh-CN" altLang="en-US" dirty="0"/>
              <a:t>线性表的应用</a:t>
            </a:r>
            <a:r>
              <a:rPr lang="en-US" altLang="zh-CN" dirty="0"/>
              <a:t>-</a:t>
            </a:r>
            <a:r>
              <a:rPr lang="zh-CN" altLang="en-US" dirty="0"/>
              <a:t>多项式操作</a:t>
            </a:r>
          </a:p>
        </p:txBody>
      </p:sp>
    </p:spTree>
    <p:extLst>
      <p:ext uri="{BB962C8B-B14F-4D97-AF65-F5344CB8AC3E}">
        <p14:creationId xmlns:p14="http://schemas.microsoft.com/office/powerpoint/2010/main" val="784196437"/>
      </p:ext>
    </p:extLst>
  </p:cSld>
  <p:clrMapOvr>
    <a:masterClrMapping/>
  </p:clrMapOvr>
  <p:transition>
    <p:cover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插入操作</a:t>
            </a:r>
          </a:p>
        </p:txBody>
      </p:sp>
      <p:sp>
        <p:nvSpPr>
          <p:cNvPr id="3" name="内容占位符 2"/>
          <p:cNvSpPr>
            <a:spLocks noGrp="1"/>
          </p:cNvSpPr>
          <p:nvPr>
            <p:ph sz="quarter" idx="11"/>
          </p:nvPr>
        </p:nvSpPr>
        <p:spPr>
          <a:xfrm>
            <a:off x="260220" y="987574"/>
            <a:ext cx="6616036" cy="3507876"/>
          </a:xfrm>
        </p:spPr>
        <p:txBody>
          <a:bodyPr/>
          <a:lstStyle/>
          <a:p>
            <a:pPr>
              <a:lnSpc>
                <a:spcPts val="2500"/>
              </a:lnSpc>
              <a:spcBef>
                <a:spcPts val="0"/>
              </a:spcBef>
            </a:pPr>
            <a:r>
              <a:rPr lang="en-US" altLang="zh-CN" sz="1600" dirty="0">
                <a:solidFill>
                  <a:srgbClr val="002060"/>
                </a:solidFill>
                <a:latin typeface="Times New Roman" panose="02020603050405020304" pitchFamily="18" charset="0"/>
                <a:cs typeface="Times New Roman" panose="02020603050405020304" pitchFamily="18" charset="0"/>
              </a:rPr>
              <a:t>void </a:t>
            </a:r>
            <a:r>
              <a:rPr lang="en-US" altLang="zh-CN" sz="1600" dirty="0" err="1">
                <a:solidFill>
                  <a:srgbClr val="002060"/>
                </a:solidFill>
                <a:latin typeface="Times New Roman" panose="02020603050405020304" pitchFamily="18" charset="0"/>
                <a:cs typeface="Times New Roman" panose="02020603050405020304" pitchFamily="18" charset="0"/>
              </a:rPr>
              <a:t>Sqlist</a:t>
            </a:r>
            <a:r>
              <a:rPr lang="en-US" altLang="zh-CN" sz="1600" dirty="0">
                <a:solidFill>
                  <a:srgbClr val="002060"/>
                </a:solidFill>
                <a:latin typeface="Times New Roman" panose="02020603050405020304" pitchFamily="18" charset="0"/>
                <a:cs typeface="Times New Roman" panose="02020603050405020304" pitchFamily="18" charset="0"/>
              </a:rPr>
              <a:t>::</a:t>
            </a:r>
            <a:r>
              <a:rPr lang="en-US" altLang="zh-CN" sz="1600" dirty="0" err="1">
                <a:solidFill>
                  <a:srgbClr val="002060"/>
                </a:solidFill>
                <a:latin typeface="Times New Roman" panose="02020603050405020304" pitchFamily="18" charset="0"/>
                <a:cs typeface="Times New Roman" panose="02020603050405020304" pitchFamily="18" charset="0"/>
              </a:rPr>
              <a:t>InsertList</a:t>
            </a:r>
            <a:r>
              <a:rPr lang="en-US" altLang="zh-CN" sz="1600" dirty="0">
                <a:solidFill>
                  <a:srgbClr val="002060"/>
                </a:solidFill>
                <a:latin typeface="Times New Roman" panose="02020603050405020304" pitchFamily="18" charset="0"/>
                <a:cs typeface="Times New Roman" panose="02020603050405020304" pitchFamily="18" charset="0"/>
              </a:rPr>
              <a:t>(</a:t>
            </a:r>
            <a:r>
              <a:rPr lang="en-US" altLang="zh-CN" sz="1600" dirty="0" err="1">
                <a:solidFill>
                  <a:srgbClr val="002060"/>
                </a:solidFill>
                <a:latin typeface="Times New Roman" panose="02020603050405020304" pitchFamily="18" charset="0"/>
                <a:cs typeface="Times New Roman" panose="02020603050405020304" pitchFamily="18" charset="0"/>
              </a:rPr>
              <a:t>int</a:t>
            </a:r>
            <a:r>
              <a:rPr lang="en-US" altLang="zh-CN" sz="1600" dirty="0">
                <a:solidFill>
                  <a:srgbClr val="002060"/>
                </a:solidFill>
                <a:latin typeface="Times New Roman" panose="02020603050405020304" pitchFamily="18" charset="0"/>
                <a:cs typeface="Times New Roman" panose="02020603050405020304" pitchFamily="18" charset="0"/>
              </a:rPr>
              <a:t> </a:t>
            </a:r>
            <a:r>
              <a:rPr lang="en-US" altLang="zh-CN" sz="1600" dirty="0" err="1">
                <a:solidFill>
                  <a:srgbClr val="002060"/>
                </a:solidFill>
                <a:latin typeface="Times New Roman" panose="02020603050405020304" pitchFamily="18" charset="0"/>
                <a:cs typeface="Times New Roman" panose="02020603050405020304" pitchFamily="18" charset="0"/>
              </a:rPr>
              <a:t>pos</a:t>
            </a:r>
            <a:r>
              <a:rPr lang="en-US" altLang="zh-CN" sz="1600" dirty="0">
                <a:solidFill>
                  <a:srgbClr val="002060"/>
                </a:solidFill>
                <a:latin typeface="Times New Roman" panose="02020603050405020304" pitchFamily="18" charset="0"/>
                <a:cs typeface="Times New Roman" panose="02020603050405020304" pitchFamily="18" charset="0"/>
              </a:rPr>
              <a:t>, </a:t>
            </a:r>
            <a:r>
              <a:rPr lang="en-US" altLang="zh-CN" sz="1600" dirty="0" err="1">
                <a:solidFill>
                  <a:srgbClr val="002060"/>
                </a:solidFill>
                <a:latin typeface="Times New Roman" panose="02020603050405020304" pitchFamily="18" charset="0"/>
                <a:cs typeface="Times New Roman" panose="02020603050405020304" pitchFamily="18" charset="0"/>
              </a:rPr>
              <a:t>ElemType</a:t>
            </a:r>
            <a:r>
              <a:rPr lang="en-US" altLang="zh-CN" sz="1600" dirty="0">
                <a:solidFill>
                  <a:srgbClr val="002060"/>
                </a:solidFill>
                <a:latin typeface="Times New Roman" panose="02020603050405020304" pitchFamily="18" charset="0"/>
                <a:cs typeface="Times New Roman" panose="02020603050405020304" pitchFamily="18" charset="0"/>
              </a:rPr>
              <a:t> e){</a:t>
            </a:r>
            <a:endParaRPr lang="zh-CN" altLang="zh-CN" sz="16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600" dirty="0">
                <a:solidFill>
                  <a:srgbClr val="002060"/>
                </a:solidFill>
                <a:latin typeface="Times New Roman" panose="02020603050405020304" pitchFamily="18" charset="0"/>
                <a:cs typeface="Times New Roman" panose="02020603050405020304" pitchFamily="18" charset="0"/>
              </a:rPr>
              <a:t>     if(</a:t>
            </a:r>
            <a:r>
              <a:rPr lang="en-US" altLang="zh-CN" sz="1600" dirty="0" err="1">
                <a:solidFill>
                  <a:srgbClr val="002060"/>
                </a:solidFill>
                <a:latin typeface="Times New Roman" panose="02020603050405020304" pitchFamily="18" charset="0"/>
                <a:cs typeface="Times New Roman" panose="02020603050405020304" pitchFamily="18" charset="0"/>
              </a:rPr>
              <a:t>pos</a:t>
            </a:r>
            <a:r>
              <a:rPr lang="en-US" altLang="zh-CN" sz="1600" dirty="0">
                <a:solidFill>
                  <a:srgbClr val="002060"/>
                </a:solidFill>
                <a:latin typeface="Times New Roman" panose="02020603050405020304" pitchFamily="18" charset="0"/>
                <a:cs typeface="Times New Roman" panose="02020603050405020304" pitchFamily="18" charset="0"/>
              </a:rPr>
              <a:t>&lt;1||</a:t>
            </a:r>
            <a:r>
              <a:rPr lang="en-US" altLang="zh-CN" sz="1600" dirty="0" err="1">
                <a:solidFill>
                  <a:srgbClr val="002060"/>
                </a:solidFill>
                <a:latin typeface="Times New Roman" panose="02020603050405020304" pitchFamily="18" charset="0"/>
                <a:cs typeface="Times New Roman" panose="02020603050405020304" pitchFamily="18" charset="0"/>
              </a:rPr>
              <a:t>pos</a:t>
            </a:r>
            <a:r>
              <a:rPr lang="en-US" altLang="zh-CN" sz="1600" dirty="0">
                <a:solidFill>
                  <a:srgbClr val="002060"/>
                </a:solidFill>
                <a:latin typeface="Times New Roman" panose="02020603050405020304" pitchFamily="18" charset="0"/>
                <a:cs typeface="Times New Roman" panose="02020603050405020304" pitchFamily="18" charset="0"/>
              </a:rPr>
              <a:t>&gt;length+1)return;    //</a:t>
            </a:r>
            <a:r>
              <a:rPr lang="zh-CN" altLang="zh-CN" sz="1600" dirty="0">
                <a:solidFill>
                  <a:srgbClr val="002060"/>
                </a:solidFill>
                <a:latin typeface="Times New Roman" panose="02020603050405020304" pitchFamily="18" charset="0"/>
                <a:cs typeface="Times New Roman" panose="02020603050405020304" pitchFamily="18" charset="0"/>
              </a:rPr>
              <a:t>插入位置不合理，出错处理</a:t>
            </a:r>
          </a:p>
          <a:p>
            <a:pPr>
              <a:lnSpc>
                <a:spcPts val="2500"/>
              </a:lnSpc>
              <a:spcBef>
                <a:spcPts val="0"/>
              </a:spcBef>
            </a:pPr>
            <a:r>
              <a:rPr lang="en-US" altLang="zh-CN" sz="1600" dirty="0">
                <a:solidFill>
                  <a:srgbClr val="002060"/>
                </a:solidFill>
                <a:latin typeface="Times New Roman" panose="02020603050405020304" pitchFamily="18" charset="0"/>
                <a:cs typeface="Times New Roman" panose="02020603050405020304" pitchFamily="18" charset="0"/>
              </a:rPr>
              <a:t>     if(length&gt;=</a:t>
            </a:r>
            <a:r>
              <a:rPr lang="en-US" altLang="zh-CN" sz="1600" dirty="0" err="1">
                <a:solidFill>
                  <a:srgbClr val="002060"/>
                </a:solidFill>
                <a:latin typeface="Times New Roman" panose="02020603050405020304" pitchFamily="18" charset="0"/>
                <a:cs typeface="Times New Roman" panose="02020603050405020304" pitchFamily="18" charset="0"/>
              </a:rPr>
              <a:t>listsize</a:t>
            </a:r>
            <a:r>
              <a:rPr lang="en-US" altLang="zh-CN" sz="1600" dirty="0">
                <a:solidFill>
                  <a:srgbClr val="002060"/>
                </a:solidFill>
                <a:latin typeface="Times New Roman" panose="02020603050405020304" pitchFamily="18" charset="0"/>
                <a:cs typeface="Times New Roman" panose="02020603050405020304" pitchFamily="18" charset="0"/>
              </a:rPr>
              <a:t>){            //</a:t>
            </a:r>
            <a:r>
              <a:rPr lang="zh-CN" altLang="zh-CN" sz="1600" dirty="0">
                <a:solidFill>
                  <a:srgbClr val="002060"/>
                </a:solidFill>
                <a:latin typeface="Times New Roman" panose="02020603050405020304" pitchFamily="18" charset="0"/>
                <a:cs typeface="Times New Roman" panose="02020603050405020304" pitchFamily="18" charset="0"/>
              </a:rPr>
              <a:t>顺序表已满，申请新空间</a:t>
            </a:r>
          </a:p>
          <a:p>
            <a:pPr>
              <a:lnSpc>
                <a:spcPts val="2500"/>
              </a:lnSpc>
              <a:spcBef>
                <a:spcPts val="0"/>
              </a:spcBef>
            </a:pPr>
            <a:r>
              <a:rPr lang="en-US" altLang="zh-CN" sz="1600" dirty="0">
                <a:solidFill>
                  <a:srgbClr val="002060"/>
                </a:solidFill>
                <a:latin typeface="Times New Roman" panose="02020603050405020304" pitchFamily="18" charset="0"/>
                <a:cs typeface="Times New Roman" panose="02020603050405020304" pitchFamily="18" charset="0"/>
              </a:rPr>
              <a:t>        </a:t>
            </a:r>
            <a:r>
              <a:rPr lang="en-US" altLang="zh-CN" sz="1600" dirty="0" err="1">
                <a:solidFill>
                  <a:srgbClr val="002060"/>
                </a:solidFill>
                <a:latin typeface="Times New Roman" panose="02020603050405020304" pitchFamily="18" charset="0"/>
                <a:cs typeface="Times New Roman" panose="02020603050405020304" pitchFamily="18" charset="0"/>
              </a:rPr>
              <a:t>ElemType</a:t>
            </a:r>
            <a:r>
              <a:rPr lang="en-US" altLang="zh-CN" sz="1600" dirty="0">
                <a:solidFill>
                  <a:srgbClr val="002060"/>
                </a:solidFill>
                <a:latin typeface="Times New Roman" panose="02020603050405020304" pitchFamily="18" charset="0"/>
                <a:cs typeface="Times New Roman" panose="02020603050405020304" pitchFamily="18" charset="0"/>
              </a:rPr>
              <a:t> *elem1=new </a:t>
            </a:r>
            <a:r>
              <a:rPr lang="en-US" altLang="zh-CN" sz="1600" dirty="0" err="1">
                <a:solidFill>
                  <a:srgbClr val="002060"/>
                </a:solidFill>
                <a:latin typeface="Times New Roman" panose="02020603050405020304" pitchFamily="18" charset="0"/>
                <a:cs typeface="Times New Roman" panose="02020603050405020304" pitchFamily="18" charset="0"/>
              </a:rPr>
              <a:t>ElemType</a:t>
            </a:r>
            <a:r>
              <a:rPr lang="en-US" altLang="zh-CN" sz="1600" dirty="0">
                <a:solidFill>
                  <a:srgbClr val="002060"/>
                </a:solidFill>
                <a:latin typeface="Times New Roman" panose="02020603050405020304" pitchFamily="18" charset="0"/>
                <a:cs typeface="Times New Roman" panose="02020603050405020304" pitchFamily="18" charset="0"/>
              </a:rPr>
              <a:t>[</a:t>
            </a:r>
            <a:r>
              <a:rPr lang="en-US" altLang="zh-CN" sz="1600" dirty="0" err="1">
                <a:solidFill>
                  <a:srgbClr val="002060"/>
                </a:solidFill>
                <a:latin typeface="Times New Roman" panose="02020603050405020304" pitchFamily="18" charset="0"/>
                <a:cs typeface="Times New Roman" panose="02020603050405020304" pitchFamily="18" charset="0"/>
              </a:rPr>
              <a:t>listsize+increment</a:t>
            </a:r>
            <a:r>
              <a:rPr lang="en-US" altLang="zh-CN" sz="1600" dirty="0">
                <a:solidFill>
                  <a:srgbClr val="002060"/>
                </a:solidFill>
                <a:latin typeface="Times New Roman" panose="02020603050405020304" pitchFamily="18" charset="0"/>
                <a:cs typeface="Times New Roman" panose="02020603050405020304" pitchFamily="18" charset="0"/>
              </a:rPr>
              <a:t>];   //</a:t>
            </a:r>
            <a:r>
              <a:rPr lang="zh-CN" altLang="zh-CN" sz="1600" dirty="0">
                <a:solidFill>
                  <a:srgbClr val="002060"/>
                </a:solidFill>
                <a:latin typeface="Times New Roman" panose="02020603050405020304" pitchFamily="18" charset="0"/>
                <a:cs typeface="Times New Roman" panose="02020603050405020304" pitchFamily="18" charset="0"/>
              </a:rPr>
              <a:t>分配新空间</a:t>
            </a:r>
          </a:p>
          <a:p>
            <a:pPr>
              <a:lnSpc>
                <a:spcPts val="2500"/>
              </a:lnSpc>
              <a:spcBef>
                <a:spcPts val="0"/>
              </a:spcBef>
            </a:pPr>
            <a:r>
              <a:rPr lang="en-US" altLang="zh-CN" sz="1600" dirty="0">
                <a:solidFill>
                  <a:srgbClr val="002060"/>
                </a:solidFill>
                <a:latin typeface="Times New Roman" panose="02020603050405020304" pitchFamily="18" charset="0"/>
                <a:cs typeface="Times New Roman" panose="02020603050405020304" pitchFamily="18" charset="0"/>
              </a:rPr>
              <a:t>        for(</a:t>
            </a:r>
            <a:r>
              <a:rPr lang="en-US" altLang="zh-CN" sz="1600" dirty="0" err="1">
                <a:solidFill>
                  <a:srgbClr val="002060"/>
                </a:solidFill>
                <a:latin typeface="Times New Roman" panose="02020603050405020304" pitchFamily="18" charset="0"/>
                <a:cs typeface="Times New Roman" panose="02020603050405020304" pitchFamily="18" charset="0"/>
              </a:rPr>
              <a:t>int</a:t>
            </a:r>
            <a:r>
              <a:rPr lang="en-US" altLang="zh-CN" sz="1600" dirty="0">
                <a:solidFill>
                  <a:srgbClr val="002060"/>
                </a:solidFill>
                <a:latin typeface="Times New Roman" panose="02020603050405020304" pitchFamily="18" charset="0"/>
                <a:cs typeface="Times New Roman" panose="02020603050405020304" pitchFamily="18" charset="0"/>
              </a:rPr>
              <a:t> </a:t>
            </a:r>
            <a:r>
              <a:rPr lang="en-US" altLang="zh-CN" sz="1600" dirty="0" err="1">
                <a:solidFill>
                  <a:srgbClr val="002060"/>
                </a:solidFill>
                <a:latin typeface="Times New Roman" panose="02020603050405020304" pitchFamily="18" charset="0"/>
                <a:cs typeface="Times New Roman" panose="02020603050405020304" pitchFamily="18" charset="0"/>
              </a:rPr>
              <a:t>i</a:t>
            </a:r>
            <a:r>
              <a:rPr lang="en-US" altLang="zh-CN" sz="1600" dirty="0">
                <a:solidFill>
                  <a:srgbClr val="002060"/>
                </a:solidFill>
                <a:latin typeface="Times New Roman" panose="02020603050405020304" pitchFamily="18" charset="0"/>
                <a:cs typeface="Times New Roman" panose="02020603050405020304" pitchFamily="18" charset="0"/>
              </a:rPr>
              <a:t>=0;i&lt;</a:t>
            </a:r>
            <a:r>
              <a:rPr lang="en-US" altLang="zh-CN" sz="1600" dirty="0" err="1">
                <a:solidFill>
                  <a:srgbClr val="002060"/>
                </a:solidFill>
                <a:latin typeface="Times New Roman" panose="02020603050405020304" pitchFamily="18" charset="0"/>
                <a:cs typeface="Times New Roman" panose="02020603050405020304" pitchFamily="18" charset="0"/>
              </a:rPr>
              <a:t>length;i</a:t>
            </a:r>
            <a:r>
              <a:rPr lang="en-US" altLang="zh-CN" sz="1600" dirty="0">
                <a:solidFill>
                  <a:srgbClr val="002060"/>
                </a:solidFill>
                <a:latin typeface="Times New Roman" panose="02020603050405020304" pitchFamily="18" charset="0"/>
                <a:cs typeface="Times New Roman" panose="02020603050405020304" pitchFamily="18" charset="0"/>
              </a:rPr>
              <a:t>++)</a:t>
            </a:r>
            <a:endParaRPr lang="zh-CN" altLang="zh-CN" sz="16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600" dirty="0">
                <a:solidFill>
                  <a:srgbClr val="002060"/>
                </a:solidFill>
                <a:latin typeface="Times New Roman" panose="02020603050405020304" pitchFamily="18" charset="0"/>
                <a:cs typeface="Times New Roman" panose="02020603050405020304" pitchFamily="18" charset="0"/>
              </a:rPr>
              <a:t>          elem1[</a:t>
            </a:r>
            <a:r>
              <a:rPr lang="en-US" altLang="zh-CN" sz="1600" dirty="0" err="1">
                <a:solidFill>
                  <a:srgbClr val="002060"/>
                </a:solidFill>
                <a:latin typeface="Times New Roman" panose="02020603050405020304" pitchFamily="18" charset="0"/>
                <a:cs typeface="Times New Roman" panose="02020603050405020304" pitchFamily="18" charset="0"/>
              </a:rPr>
              <a:t>i</a:t>
            </a:r>
            <a:r>
              <a:rPr lang="en-US" altLang="zh-CN" sz="1600" dirty="0">
                <a:solidFill>
                  <a:srgbClr val="002060"/>
                </a:solidFill>
                <a:latin typeface="Times New Roman" panose="02020603050405020304" pitchFamily="18" charset="0"/>
                <a:cs typeface="Times New Roman" panose="02020603050405020304" pitchFamily="18" charset="0"/>
              </a:rPr>
              <a:t>]=</a:t>
            </a:r>
            <a:r>
              <a:rPr lang="en-US" altLang="zh-CN" sz="1600" dirty="0" err="1">
                <a:solidFill>
                  <a:srgbClr val="002060"/>
                </a:solidFill>
                <a:latin typeface="Times New Roman" panose="02020603050405020304" pitchFamily="18" charset="0"/>
                <a:cs typeface="Times New Roman" panose="02020603050405020304" pitchFamily="18" charset="0"/>
              </a:rPr>
              <a:t>elem</a:t>
            </a:r>
            <a:r>
              <a:rPr lang="en-US" altLang="zh-CN" sz="1600" dirty="0">
                <a:solidFill>
                  <a:srgbClr val="002060"/>
                </a:solidFill>
                <a:latin typeface="Times New Roman" panose="02020603050405020304" pitchFamily="18" charset="0"/>
                <a:cs typeface="Times New Roman" panose="02020603050405020304" pitchFamily="18" charset="0"/>
              </a:rPr>
              <a:t>[</a:t>
            </a:r>
            <a:r>
              <a:rPr lang="en-US" altLang="zh-CN" sz="1600" dirty="0" err="1">
                <a:solidFill>
                  <a:srgbClr val="002060"/>
                </a:solidFill>
                <a:latin typeface="Times New Roman" panose="02020603050405020304" pitchFamily="18" charset="0"/>
                <a:cs typeface="Times New Roman" panose="02020603050405020304" pitchFamily="18" charset="0"/>
              </a:rPr>
              <a:t>i</a:t>
            </a:r>
            <a:r>
              <a:rPr lang="en-US" altLang="zh-CN" sz="1600" dirty="0">
                <a:solidFill>
                  <a:srgbClr val="002060"/>
                </a:solidFill>
                <a:latin typeface="Times New Roman" panose="02020603050405020304" pitchFamily="18" charset="0"/>
                <a:cs typeface="Times New Roman" panose="02020603050405020304" pitchFamily="18" charset="0"/>
              </a:rPr>
              <a:t>];</a:t>
            </a:r>
            <a:r>
              <a:rPr lang="zh-CN" altLang="zh-CN" sz="1600" dirty="0">
                <a:solidFill>
                  <a:srgbClr val="002060"/>
                </a:solidFill>
                <a:latin typeface="Times New Roman" panose="02020603050405020304" pitchFamily="18" charset="0"/>
                <a:cs typeface="Times New Roman" panose="02020603050405020304" pitchFamily="18" charset="0"/>
              </a:rPr>
              <a:t>　　 </a:t>
            </a:r>
            <a:r>
              <a:rPr lang="en-US" altLang="zh-CN" sz="1600" dirty="0">
                <a:solidFill>
                  <a:srgbClr val="002060"/>
                </a:solidFill>
                <a:latin typeface="Times New Roman" panose="02020603050405020304" pitchFamily="18" charset="0"/>
                <a:cs typeface="Times New Roman" panose="02020603050405020304" pitchFamily="18" charset="0"/>
              </a:rPr>
              <a:t>    //</a:t>
            </a:r>
            <a:r>
              <a:rPr lang="zh-CN" altLang="zh-CN" sz="1600" dirty="0">
                <a:solidFill>
                  <a:srgbClr val="002060"/>
                </a:solidFill>
                <a:latin typeface="Times New Roman" panose="02020603050405020304" pitchFamily="18" charset="0"/>
                <a:cs typeface="Times New Roman" panose="02020603050405020304" pitchFamily="18" charset="0"/>
              </a:rPr>
              <a:t>复制元素</a:t>
            </a:r>
          </a:p>
          <a:p>
            <a:pPr>
              <a:lnSpc>
                <a:spcPts val="2500"/>
              </a:lnSpc>
              <a:spcBef>
                <a:spcPts val="0"/>
              </a:spcBef>
            </a:pPr>
            <a:r>
              <a:rPr lang="en-US" altLang="zh-CN" sz="1600" dirty="0">
                <a:solidFill>
                  <a:srgbClr val="002060"/>
                </a:solidFill>
                <a:latin typeface="Times New Roman" panose="02020603050405020304" pitchFamily="18" charset="0"/>
                <a:cs typeface="Times New Roman" panose="02020603050405020304" pitchFamily="18" charset="0"/>
              </a:rPr>
              <a:t>        delete []</a:t>
            </a:r>
            <a:r>
              <a:rPr lang="en-US" altLang="zh-CN" sz="1600" dirty="0" err="1">
                <a:solidFill>
                  <a:srgbClr val="002060"/>
                </a:solidFill>
                <a:latin typeface="Times New Roman" panose="02020603050405020304" pitchFamily="18" charset="0"/>
                <a:cs typeface="Times New Roman" panose="02020603050405020304" pitchFamily="18" charset="0"/>
              </a:rPr>
              <a:t>elem</a:t>
            </a:r>
            <a:r>
              <a:rPr lang="en-US" altLang="zh-CN" sz="1600" dirty="0">
                <a:solidFill>
                  <a:srgbClr val="002060"/>
                </a:solidFill>
                <a:latin typeface="Times New Roman" panose="02020603050405020304" pitchFamily="18" charset="0"/>
                <a:cs typeface="Times New Roman" panose="02020603050405020304" pitchFamily="18" charset="0"/>
              </a:rPr>
              <a:t>;              //</a:t>
            </a:r>
            <a:r>
              <a:rPr lang="zh-CN" altLang="zh-CN" sz="1600" dirty="0">
                <a:solidFill>
                  <a:srgbClr val="002060"/>
                </a:solidFill>
                <a:latin typeface="Times New Roman" panose="02020603050405020304" pitchFamily="18" charset="0"/>
                <a:cs typeface="Times New Roman" panose="02020603050405020304" pitchFamily="18" charset="0"/>
              </a:rPr>
              <a:t>释放旧空间</a:t>
            </a:r>
          </a:p>
          <a:p>
            <a:pPr>
              <a:lnSpc>
                <a:spcPts val="2500"/>
              </a:lnSpc>
              <a:spcBef>
                <a:spcPts val="0"/>
              </a:spcBef>
            </a:pPr>
            <a:r>
              <a:rPr lang="en-US" altLang="zh-CN" sz="1600" dirty="0">
                <a:solidFill>
                  <a:srgbClr val="002060"/>
                </a:solidFill>
                <a:latin typeface="Times New Roman" panose="02020603050405020304" pitchFamily="18" charset="0"/>
                <a:cs typeface="Times New Roman" panose="02020603050405020304" pitchFamily="18" charset="0"/>
              </a:rPr>
              <a:t>        </a:t>
            </a:r>
            <a:r>
              <a:rPr lang="en-US" altLang="zh-CN" sz="1600" dirty="0" err="1">
                <a:solidFill>
                  <a:srgbClr val="002060"/>
                </a:solidFill>
                <a:latin typeface="Times New Roman" panose="02020603050405020304" pitchFamily="18" charset="0"/>
                <a:cs typeface="Times New Roman" panose="02020603050405020304" pitchFamily="18" charset="0"/>
              </a:rPr>
              <a:t>elem</a:t>
            </a:r>
            <a:r>
              <a:rPr lang="en-US" altLang="zh-CN" sz="1600" dirty="0">
                <a:solidFill>
                  <a:srgbClr val="002060"/>
                </a:solidFill>
                <a:latin typeface="Times New Roman" panose="02020603050405020304" pitchFamily="18" charset="0"/>
                <a:cs typeface="Times New Roman" panose="02020603050405020304" pitchFamily="18" charset="0"/>
              </a:rPr>
              <a:t>=elem1;</a:t>
            </a:r>
            <a:endParaRPr lang="zh-CN" altLang="zh-CN" sz="16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600" dirty="0">
                <a:solidFill>
                  <a:srgbClr val="002060"/>
                </a:solidFill>
                <a:latin typeface="Times New Roman" panose="02020603050405020304" pitchFamily="18" charset="0"/>
                <a:cs typeface="Times New Roman" panose="02020603050405020304" pitchFamily="18" charset="0"/>
              </a:rPr>
              <a:t>        </a:t>
            </a:r>
            <a:r>
              <a:rPr lang="en-US" altLang="zh-CN" sz="1600" dirty="0" err="1">
                <a:solidFill>
                  <a:srgbClr val="002060"/>
                </a:solidFill>
                <a:latin typeface="Times New Roman" panose="02020603050405020304" pitchFamily="18" charset="0"/>
                <a:cs typeface="Times New Roman" panose="02020603050405020304" pitchFamily="18" charset="0"/>
              </a:rPr>
              <a:t>listsize</a:t>
            </a:r>
            <a:r>
              <a:rPr lang="en-US" altLang="zh-CN" sz="1600" dirty="0">
                <a:solidFill>
                  <a:srgbClr val="002060"/>
                </a:solidFill>
                <a:latin typeface="Times New Roman" panose="02020603050405020304" pitchFamily="18" charset="0"/>
                <a:cs typeface="Times New Roman" panose="02020603050405020304" pitchFamily="18" charset="0"/>
              </a:rPr>
              <a:t>+=increment;         //</a:t>
            </a:r>
            <a:r>
              <a:rPr lang="zh-CN" altLang="zh-CN" sz="1600" dirty="0">
                <a:solidFill>
                  <a:srgbClr val="002060"/>
                </a:solidFill>
                <a:latin typeface="Times New Roman" panose="02020603050405020304" pitchFamily="18" charset="0"/>
                <a:cs typeface="Times New Roman" panose="02020603050405020304" pitchFamily="18" charset="0"/>
              </a:rPr>
              <a:t>调整顺序表空间大小</a:t>
            </a:r>
          </a:p>
          <a:p>
            <a:pPr>
              <a:lnSpc>
                <a:spcPts val="2500"/>
              </a:lnSpc>
              <a:spcBef>
                <a:spcPts val="0"/>
              </a:spcBef>
            </a:pPr>
            <a:r>
              <a:rPr lang="en-US" altLang="zh-CN" sz="1600" dirty="0">
                <a:solidFill>
                  <a:srgbClr val="002060"/>
                </a:solidFill>
                <a:latin typeface="Times New Roman" panose="02020603050405020304" pitchFamily="18" charset="0"/>
                <a:cs typeface="Times New Roman" panose="02020603050405020304" pitchFamily="18" charset="0"/>
              </a:rPr>
              <a:t>     }</a:t>
            </a:r>
            <a:endParaRPr lang="zh-CN" altLang="zh-CN" sz="1600" dirty="0">
              <a:solidFill>
                <a:srgbClr val="002060"/>
              </a:solidFill>
              <a:latin typeface="Times New Roman" panose="02020603050405020304" pitchFamily="18" charset="0"/>
              <a:cs typeface="Times New Roman" panose="02020603050405020304" pitchFamily="18" charset="0"/>
            </a:endParaRPr>
          </a:p>
          <a:p>
            <a:pPr marL="0" indent="0">
              <a:lnSpc>
                <a:spcPts val="2500"/>
              </a:lnSpc>
              <a:spcBef>
                <a:spcPts val="0"/>
              </a:spcBef>
              <a:buNone/>
            </a:pPr>
            <a:endParaRPr lang="zh-CN" altLang="en-US" sz="16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607496" y="1203598"/>
            <a:ext cx="4536504" cy="2613536"/>
          </a:xfrm>
          <a:prstGeom prst="rect">
            <a:avLst/>
          </a:prstGeom>
          <a:solidFill>
            <a:schemeClr val="accent2"/>
          </a:solidFill>
        </p:spPr>
        <p:txBody>
          <a:bodyPr wrap="square" rtlCol="0">
            <a:spAutoFit/>
          </a:bodyPr>
          <a:lstStyle/>
          <a:p>
            <a:pPr>
              <a:lnSpc>
                <a:spcPts val="25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ElemType</a:t>
            </a:r>
            <a:r>
              <a:rPr lang="en-US" altLang="zh-CN" sz="1600" dirty="0">
                <a:latin typeface="Times New Roman" panose="02020603050405020304" pitchFamily="18" charset="0"/>
                <a:cs typeface="Times New Roman" panose="02020603050405020304" pitchFamily="18" charset="0"/>
              </a:rPr>
              <a:t> *p=&amp;</a:t>
            </a:r>
            <a:r>
              <a:rPr lang="en-US" altLang="zh-CN" sz="1600" dirty="0" err="1">
                <a:latin typeface="Times New Roman" panose="02020603050405020304" pitchFamily="18" charset="0"/>
                <a:cs typeface="Times New Roman" panose="02020603050405020304" pitchFamily="18" charset="0"/>
              </a:rPr>
              <a:t>elem</a:t>
            </a:r>
            <a:r>
              <a:rPr lang="en-US" altLang="zh-CN" sz="1600" dirty="0">
                <a:latin typeface="Times New Roman" panose="02020603050405020304" pitchFamily="18" charset="0"/>
                <a:cs typeface="Times New Roman" panose="02020603050405020304" pitchFamily="18" charset="0"/>
              </a:rPr>
              <a:t>[pos-1],*q=&amp;</a:t>
            </a:r>
            <a:r>
              <a:rPr lang="en-US" altLang="zh-CN" sz="1600" dirty="0" err="1">
                <a:latin typeface="Times New Roman" panose="02020603050405020304" pitchFamily="18" charset="0"/>
                <a:cs typeface="Times New Roman" panose="02020603050405020304" pitchFamily="18" charset="0"/>
              </a:rPr>
              <a:t>elem</a:t>
            </a:r>
            <a:r>
              <a:rPr lang="en-US" altLang="zh-CN" sz="1600" dirty="0">
                <a:latin typeface="Times New Roman" panose="02020603050405020304" pitchFamily="18" charset="0"/>
                <a:cs typeface="Times New Roman" panose="02020603050405020304" pitchFamily="18" charset="0"/>
              </a:rPr>
              <a:t>[length-1];</a:t>
            </a:r>
            <a:endParaRPr lang="zh-CN" altLang="zh-CN" sz="1600" dirty="0">
              <a:latin typeface="Times New Roman" panose="02020603050405020304" pitchFamily="18" charset="0"/>
              <a:cs typeface="Times New Roman" panose="02020603050405020304" pitchFamily="18" charset="0"/>
            </a:endParaRPr>
          </a:p>
          <a:p>
            <a:pPr>
              <a:lnSpc>
                <a:spcPts val="2500"/>
              </a:lnSpc>
              <a:spcBef>
                <a:spcPts val="0"/>
              </a:spcBef>
            </a:pPr>
            <a:r>
              <a:rPr lang="en-US" altLang="zh-CN" sz="1600" dirty="0">
                <a:latin typeface="Times New Roman" panose="02020603050405020304" pitchFamily="18" charset="0"/>
                <a:cs typeface="Times New Roman" panose="02020603050405020304" pitchFamily="18" charset="0"/>
              </a:rPr>
              <a:t>       for(;p&lt;=</a:t>
            </a:r>
            <a:r>
              <a:rPr lang="en-US" altLang="zh-CN" sz="1600" dirty="0" err="1">
                <a:latin typeface="Times New Roman" panose="02020603050405020304" pitchFamily="18" charset="0"/>
                <a:cs typeface="Times New Roman" panose="02020603050405020304" pitchFamily="18" charset="0"/>
              </a:rPr>
              <a:t>q;q</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a:lnSpc>
                <a:spcPts val="2500"/>
              </a:lnSpc>
              <a:spcBef>
                <a:spcPts val="0"/>
              </a:spcBef>
            </a:pPr>
            <a:r>
              <a:rPr lang="en-US" altLang="zh-CN" sz="1600" dirty="0">
                <a:latin typeface="Times New Roman" panose="02020603050405020304" pitchFamily="18" charset="0"/>
                <a:cs typeface="Times New Roman" panose="02020603050405020304" pitchFamily="18" charset="0"/>
              </a:rPr>
              <a:t>         *(q+1)=*q;          //</a:t>
            </a:r>
            <a:r>
              <a:rPr lang="zh-CN" altLang="zh-CN" sz="1600" dirty="0">
                <a:latin typeface="Times New Roman" panose="02020603050405020304" pitchFamily="18" charset="0"/>
                <a:cs typeface="Times New Roman" panose="02020603050405020304" pitchFamily="18" charset="0"/>
              </a:rPr>
              <a:t>往后移动元素</a:t>
            </a:r>
            <a:r>
              <a:rPr lang="en-US" altLang="zh-CN" sz="1600" dirty="0">
                <a:latin typeface="Times New Roman" panose="02020603050405020304" pitchFamily="18" charset="0"/>
                <a:cs typeface="Times New Roman" panose="02020603050405020304" pitchFamily="18" charset="0"/>
              </a:rPr>
              <a:t>  </a:t>
            </a:r>
            <a:endParaRPr lang="zh-CN" altLang="zh-CN" sz="1600" dirty="0">
              <a:latin typeface="Times New Roman" panose="02020603050405020304" pitchFamily="18" charset="0"/>
              <a:cs typeface="Times New Roman" panose="02020603050405020304" pitchFamily="18" charset="0"/>
            </a:endParaRPr>
          </a:p>
          <a:p>
            <a:pPr>
              <a:lnSpc>
                <a:spcPts val="2500"/>
              </a:lnSpc>
              <a:spcBef>
                <a:spcPts val="0"/>
              </a:spcBef>
            </a:pPr>
            <a:r>
              <a:rPr lang="en-US" altLang="zh-CN" sz="1600" dirty="0">
                <a:latin typeface="Times New Roman" panose="02020603050405020304" pitchFamily="18" charset="0"/>
                <a:cs typeface="Times New Roman" panose="02020603050405020304" pitchFamily="18" charset="0"/>
              </a:rPr>
              <a:t>      *p=e;                       //</a:t>
            </a:r>
            <a:r>
              <a:rPr lang="zh-CN" altLang="zh-CN" sz="1600" dirty="0">
                <a:latin typeface="Times New Roman" panose="02020603050405020304" pitchFamily="18" charset="0"/>
                <a:cs typeface="Times New Roman" panose="02020603050405020304" pitchFamily="18" charset="0"/>
              </a:rPr>
              <a:t>插入元素</a:t>
            </a:r>
            <a:r>
              <a:rPr lang="en-US" altLang="zh-CN" sz="1600" dirty="0">
                <a:latin typeface="Times New Roman" panose="02020603050405020304" pitchFamily="18" charset="0"/>
                <a:cs typeface="Times New Roman" panose="02020603050405020304" pitchFamily="18" charset="0"/>
              </a:rPr>
              <a:t>e</a:t>
            </a:r>
            <a:endParaRPr lang="zh-CN" altLang="zh-CN" sz="1600" dirty="0">
              <a:latin typeface="Times New Roman" panose="02020603050405020304" pitchFamily="18" charset="0"/>
              <a:cs typeface="Times New Roman" panose="02020603050405020304" pitchFamily="18" charset="0"/>
            </a:endParaRPr>
          </a:p>
          <a:p>
            <a:pPr>
              <a:lnSpc>
                <a:spcPts val="2500"/>
              </a:lnSpc>
              <a:spcBef>
                <a:spcPts val="0"/>
              </a:spcBef>
            </a:pPr>
            <a:r>
              <a:rPr lang="en-US" altLang="zh-CN" sz="1600" dirty="0">
                <a:latin typeface="Times New Roman" panose="02020603050405020304" pitchFamily="18" charset="0"/>
                <a:cs typeface="Times New Roman" panose="02020603050405020304" pitchFamily="18" charset="0"/>
              </a:rPr>
              <a:t>       length++;               //</a:t>
            </a:r>
            <a:r>
              <a:rPr lang="zh-CN" altLang="zh-CN" sz="1600" dirty="0">
                <a:latin typeface="Times New Roman" panose="02020603050405020304" pitchFamily="18" charset="0"/>
                <a:cs typeface="Times New Roman" panose="02020603050405020304" pitchFamily="18" charset="0"/>
              </a:rPr>
              <a:t>顺序表中元素个数增１</a:t>
            </a:r>
          </a:p>
          <a:p>
            <a:pPr>
              <a:lnSpc>
                <a:spcPts val="2500"/>
              </a:lnSpc>
              <a:spcBef>
                <a:spcPts val="0"/>
              </a:spcBef>
            </a:pP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a:lnSpc>
                <a:spcPts val="2500"/>
              </a:lnSpc>
              <a:spcBef>
                <a:spcPts val="0"/>
              </a:spcBef>
            </a:pPr>
            <a:endParaRPr lang="zh-CN" altLang="en-US"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40827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1000"/>
                                        <p:tgtEl>
                                          <p:spTgt spid="4"/>
                                        </p:tgtEl>
                                      </p:cBhvr>
                                    </p:animEffect>
                                    <p:anim calcmode="lin" valueType="num">
                                      <p:cBhvr>
                                        <p:cTn id="68" dur="1000" fill="hold"/>
                                        <p:tgtEl>
                                          <p:spTgt spid="4"/>
                                        </p:tgtEl>
                                        <p:attrNameLst>
                                          <p:attrName>ppt_x</p:attrName>
                                        </p:attrNameLst>
                                      </p:cBhvr>
                                      <p:tavLst>
                                        <p:tav tm="0">
                                          <p:val>
                                            <p:strVal val="#ppt_x"/>
                                          </p:val>
                                        </p:tav>
                                        <p:tav tm="100000">
                                          <p:val>
                                            <p:strVal val="#ppt_x"/>
                                          </p:val>
                                        </p:tav>
                                      </p:tavLst>
                                    </p:anim>
                                    <p:anim calcmode="lin" valueType="num">
                                      <p:cBhvr>
                                        <p:cTn id="6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4">
                                            <p:txEl>
                                              <p:pRg st="0" end="0"/>
                                            </p:txEl>
                                          </p:spTgt>
                                        </p:tgtEl>
                                        <p:attrNameLst>
                                          <p:attrName>style.visibility</p:attrName>
                                        </p:attrNameLst>
                                      </p:cBhvr>
                                      <p:to>
                                        <p:strVal val="visible"/>
                                      </p:to>
                                    </p:set>
                                    <p:animEffect transition="in" filter="fade">
                                      <p:cBhvr>
                                        <p:cTn id="74" dur="1000"/>
                                        <p:tgtEl>
                                          <p:spTgt spid="4">
                                            <p:txEl>
                                              <p:pRg st="0" end="0"/>
                                            </p:txEl>
                                          </p:spTgt>
                                        </p:tgtEl>
                                      </p:cBhvr>
                                    </p:animEffect>
                                    <p:anim calcmode="lin" valueType="num">
                                      <p:cBhvr>
                                        <p:cTn id="7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
                                            <p:txEl>
                                              <p:pRg st="1" end="1"/>
                                            </p:txEl>
                                          </p:spTgt>
                                        </p:tgtEl>
                                        <p:attrNameLst>
                                          <p:attrName>style.visibility</p:attrName>
                                        </p:attrNameLst>
                                      </p:cBhvr>
                                      <p:to>
                                        <p:strVal val="visible"/>
                                      </p:to>
                                    </p:set>
                                    <p:animEffect transition="in" filter="fade">
                                      <p:cBhvr>
                                        <p:cTn id="81" dur="1000"/>
                                        <p:tgtEl>
                                          <p:spTgt spid="4">
                                            <p:txEl>
                                              <p:pRg st="1" end="1"/>
                                            </p:txEl>
                                          </p:spTgt>
                                        </p:tgtEl>
                                      </p:cBhvr>
                                    </p:animEffect>
                                    <p:anim calcmode="lin" valueType="num">
                                      <p:cBhvr>
                                        <p:cTn id="8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4">
                                            <p:txEl>
                                              <p:pRg st="2" end="2"/>
                                            </p:txEl>
                                          </p:spTgt>
                                        </p:tgtEl>
                                        <p:attrNameLst>
                                          <p:attrName>style.visibility</p:attrName>
                                        </p:attrNameLst>
                                      </p:cBhvr>
                                      <p:to>
                                        <p:strVal val="visible"/>
                                      </p:to>
                                    </p:set>
                                    <p:animEffect transition="in" filter="fade">
                                      <p:cBhvr>
                                        <p:cTn id="86" dur="1000"/>
                                        <p:tgtEl>
                                          <p:spTgt spid="4">
                                            <p:txEl>
                                              <p:pRg st="2" end="2"/>
                                            </p:txEl>
                                          </p:spTgt>
                                        </p:tgtEl>
                                      </p:cBhvr>
                                    </p:animEffect>
                                    <p:anim calcmode="lin" valueType="num">
                                      <p:cBhvr>
                                        <p:cTn id="8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8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
                                            <p:txEl>
                                              <p:pRg st="3" end="3"/>
                                            </p:txEl>
                                          </p:spTgt>
                                        </p:tgtEl>
                                        <p:attrNameLst>
                                          <p:attrName>style.visibility</p:attrName>
                                        </p:attrNameLst>
                                      </p:cBhvr>
                                      <p:to>
                                        <p:strVal val="visible"/>
                                      </p:to>
                                    </p:set>
                                    <p:animEffect transition="in" filter="fade">
                                      <p:cBhvr>
                                        <p:cTn id="93" dur="1000"/>
                                        <p:tgtEl>
                                          <p:spTgt spid="4">
                                            <p:txEl>
                                              <p:pRg st="3" end="3"/>
                                            </p:txEl>
                                          </p:spTgt>
                                        </p:tgtEl>
                                      </p:cBhvr>
                                    </p:animEffect>
                                    <p:anim calcmode="lin" valueType="num">
                                      <p:cBhvr>
                                        <p:cTn id="9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5"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4">
                                            <p:txEl>
                                              <p:pRg st="4" end="4"/>
                                            </p:txEl>
                                          </p:spTgt>
                                        </p:tgtEl>
                                        <p:attrNameLst>
                                          <p:attrName>style.visibility</p:attrName>
                                        </p:attrNameLst>
                                      </p:cBhvr>
                                      <p:to>
                                        <p:strVal val="visible"/>
                                      </p:to>
                                    </p:set>
                                    <p:anim calcmode="lin" valueType="num">
                                      <p:cBhvr additive="base">
                                        <p:cTn id="10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4">
                                            <p:txEl>
                                              <p:pRg st="5" end="5"/>
                                            </p:txEl>
                                          </p:spTgt>
                                        </p:tgtEl>
                                        <p:attrNameLst>
                                          <p:attrName>style.visibility</p:attrName>
                                        </p:attrNameLst>
                                      </p:cBhvr>
                                      <p:to>
                                        <p:strVal val="visible"/>
                                      </p:to>
                                    </p:set>
                                    <p:anim calcmode="lin" valueType="num">
                                      <p:cBhvr additive="base">
                                        <p:cTn id="104"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插入操作</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771550"/>
                <a:ext cx="8784976" cy="3507876"/>
              </a:xfrm>
            </p:spPr>
            <p:txBody>
              <a:bodyPr/>
              <a:lstStyle/>
              <a:p>
                <a:pPr>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400" dirty="0">
                    <a:latin typeface="隶书" panose="02010509060101010101" pitchFamily="49" charset="-122"/>
                    <a:ea typeface="隶书" panose="02010509060101010101" pitchFamily="49" charset="-122"/>
                  </a:rPr>
                  <a:t>本算法中，算法的运行时间主要耗费在向后移动数据元素的语句上，而该语句的执行次数（即移动数据元素的个数）是</a:t>
                </a:r>
                <a14:m>
                  <m:oMath xmlns:m="http://schemas.openxmlformats.org/officeDocument/2006/math">
                    <m:r>
                      <m:rPr>
                        <m:sty m:val="p"/>
                      </m:rPr>
                      <a:rPr lang="en-US" altLang="zh-CN" sz="1400">
                        <a:latin typeface="Cambria Math" panose="02040503050406030204" pitchFamily="18" charset="0"/>
                      </a:rPr>
                      <m:t>n</m:t>
                    </m:r>
                    <m:r>
                      <a:rPr lang="en-US" altLang="zh-CN" sz="1400" i="1">
                        <a:latin typeface="Cambria Math" panose="02040503050406030204" pitchFamily="18" charset="0"/>
                      </a:rPr>
                      <m:t>−</m:t>
                    </m:r>
                    <m:r>
                      <m:rPr>
                        <m:sty m:val="p"/>
                      </m:rPr>
                      <a:rPr lang="en-US" altLang="zh-CN" sz="1400">
                        <a:latin typeface="Cambria Math" panose="02040503050406030204" pitchFamily="18" charset="0"/>
                      </a:rPr>
                      <m:t>pos</m:t>
                    </m:r>
                    <m:r>
                      <a:rPr lang="en-US" altLang="zh-CN" sz="1400">
                        <a:latin typeface="Cambria Math" panose="02040503050406030204" pitchFamily="18" charset="0"/>
                      </a:rPr>
                      <m:t>+1</m:t>
                    </m:r>
                  </m:oMath>
                </a14:m>
                <a:r>
                  <a:rPr lang="zh-CN" altLang="zh-CN" sz="1400" dirty="0">
                    <a:latin typeface="隶书" panose="02010509060101010101" pitchFamily="49" charset="-122"/>
                    <a:ea typeface="隶书" panose="02010509060101010101" pitchFamily="49" charset="-122"/>
                  </a:rPr>
                  <a:t>。由此可见，插入元素时元素移动的次数不仅与元素个数</a:t>
                </a:r>
                <a14:m>
                  <m:oMath xmlns:m="http://schemas.openxmlformats.org/officeDocument/2006/math">
                    <m:r>
                      <m:rPr>
                        <m:sty m:val="p"/>
                      </m:rPr>
                      <a:rPr lang="en-US" altLang="zh-CN" sz="1400">
                        <a:latin typeface="Cambria Math" panose="02040503050406030204" pitchFamily="18" charset="0"/>
                      </a:rPr>
                      <m:t>n</m:t>
                    </m:r>
                    <m:r>
                      <a:rPr lang="en-US" altLang="zh-CN" sz="1400">
                        <a:latin typeface="Cambria Math" panose="02040503050406030204" pitchFamily="18" charset="0"/>
                      </a:rPr>
                      <m:t>=</m:t>
                    </m:r>
                    <m:r>
                      <m:rPr>
                        <m:sty m:val="p"/>
                      </m:rPr>
                      <a:rPr lang="en-US" altLang="zh-CN" sz="1400">
                        <a:latin typeface="Cambria Math" panose="02040503050406030204" pitchFamily="18" charset="0"/>
                      </a:rPr>
                      <m:t>length</m:t>
                    </m:r>
                  </m:oMath>
                </a14:m>
                <a:r>
                  <a:rPr lang="zh-CN" altLang="zh-CN" sz="1400" dirty="0">
                    <a:latin typeface="隶书" panose="02010509060101010101" pitchFamily="49" charset="-122"/>
                    <a:ea typeface="隶书" panose="02010509060101010101" pitchFamily="49" charset="-122"/>
                  </a:rPr>
                  <a:t>（或称线性表的长度）有关，还与插入位置</a:t>
                </a:r>
                <a14:m>
                  <m:oMath xmlns:m="http://schemas.openxmlformats.org/officeDocument/2006/math">
                    <m:r>
                      <m:rPr>
                        <m:sty m:val="p"/>
                      </m:rPr>
                      <a:rPr lang="en-US" altLang="zh-CN" sz="1400">
                        <a:latin typeface="Cambria Math" panose="02040503050406030204" pitchFamily="18" charset="0"/>
                      </a:rPr>
                      <m:t>pos</m:t>
                    </m:r>
                  </m:oMath>
                </a14:m>
                <a:r>
                  <a:rPr lang="zh-CN" altLang="zh-CN" sz="1400" dirty="0">
                    <a:latin typeface="隶书" panose="02010509060101010101" pitchFamily="49" charset="-122"/>
                    <a:ea typeface="隶书" panose="02010509060101010101" pitchFamily="49" charset="-122"/>
                  </a:rPr>
                  <a:t>有关：当</a:t>
                </a:r>
                <a14:m>
                  <m:oMath xmlns:m="http://schemas.openxmlformats.org/officeDocument/2006/math">
                    <m:r>
                      <m:rPr>
                        <m:sty m:val="p"/>
                      </m:rPr>
                      <a:rPr lang="en-US" altLang="zh-CN" sz="1400">
                        <a:latin typeface="Cambria Math" panose="02040503050406030204" pitchFamily="18" charset="0"/>
                      </a:rPr>
                      <m:t>pos</m:t>
                    </m:r>
                    <m:r>
                      <a:rPr lang="en-US" altLang="zh-CN" sz="1400">
                        <a:latin typeface="Cambria Math" panose="02040503050406030204" pitchFamily="18" charset="0"/>
                      </a:rPr>
                      <m:t>=</m:t>
                    </m:r>
                    <m:r>
                      <m:rPr>
                        <m:sty m:val="p"/>
                      </m:rPr>
                      <a:rPr lang="en-US" altLang="zh-CN" sz="1400">
                        <a:latin typeface="Cambria Math" panose="02040503050406030204" pitchFamily="18" charset="0"/>
                      </a:rPr>
                      <m:t>n</m:t>
                    </m:r>
                    <m:r>
                      <a:rPr lang="en-US" altLang="zh-CN" sz="1400">
                        <a:latin typeface="Cambria Math" panose="02040503050406030204" pitchFamily="18" charset="0"/>
                      </a:rPr>
                      <m:t>+1</m:t>
                    </m:r>
                  </m:oMath>
                </a14:m>
                <a:r>
                  <a:rPr lang="zh-CN" altLang="zh-CN" sz="1400" dirty="0">
                    <a:latin typeface="隶书" panose="02010509060101010101" pitchFamily="49" charset="-122"/>
                    <a:ea typeface="隶书" panose="02010509060101010101" pitchFamily="49" charset="-122"/>
                  </a:rPr>
                  <a:t>时，移动次数为</a:t>
                </a:r>
                <a:r>
                  <a:rPr lang="en-US" altLang="zh-CN" sz="1400" dirty="0">
                    <a:latin typeface="隶书" panose="02010509060101010101" pitchFamily="49" charset="-122"/>
                    <a:ea typeface="隶书" panose="02010509060101010101" pitchFamily="49" charset="-122"/>
                  </a:rPr>
                  <a:t>0</a:t>
                </a:r>
                <a:r>
                  <a:rPr lang="zh-CN" altLang="zh-CN" sz="1400" dirty="0">
                    <a:latin typeface="隶书" panose="02010509060101010101" pitchFamily="49" charset="-122"/>
                    <a:ea typeface="隶书" panose="02010509060101010101" pitchFamily="49" charset="-122"/>
                  </a:rPr>
                  <a:t>；当</a:t>
                </a:r>
                <a14:m>
                  <m:oMath xmlns:m="http://schemas.openxmlformats.org/officeDocument/2006/math">
                    <m:r>
                      <m:rPr>
                        <m:sty m:val="p"/>
                      </m:rPr>
                      <a:rPr lang="en-US" altLang="zh-CN" sz="1400">
                        <a:latin typeface="Cambria Math" panose="02040503050406030204" pitchFamily="18" charset="0"/>
                      </a:rPr>
                      <m:t>pos</m:t>
                    </m:r>
                    <m:r>
                      <a:rPr lang="en-US" altLang="zh-CN" sz="1400">
                        <a:latin typeface="Cambria Math" panose="02040503050406030204" pitchFamily="18" charset="0"/>
                      </a:rPr>
                      <m:t>=1</m:t>
                    </m:r>
                  </m:oMath>
                </a14:m>
                <a:r>
                  <a:rPr lang="zh-CN" altLang="zh-CN" sz="1400" dirty="0">
                    <a:latin typeface="隶书" panose="02010509060101010101" pitchFamily="49" charset="-122"/>
                    <a:ea typeface="隶书" panose="02010509060101010101" pitchFamily="49" charset="-122"/>
                  </a:rPr>
                  <a:t>时，移动次数为</a:t>
                </a:r>
                <a14:m>
                  <m:oMath xmlns:m="http://schemas.openxmlformats.org/officeDocument/2006/math">
                    <m:r>
                      <m:rPr>
                        <m:sty m:val="p"/>
                      </m:rPr>
                      <a:rPr lang="en-US" altLang="zh-CN" sz="1400">
                        <a:latin typeface="Cambria Math" panose="02040503050406030204" pitchFamily="18" charset="0"/>
                      </a:rPr>
                      <m:t>n</m:t>
                    </m:r>
                  </m:oMath>
                </a14:m>
                <a:r>
                  <a:rPr lang="zh-CN" altLang="zh-CN" sz="1400" dirty="0">
                    <a:latin typeface="隶书" panose="02010509060101010101" pitchFamily="49" charset="-122"/>
                    <a:ea typeface="隶书" panose="02010509060101010101" pitchFamily="49" charset="-122"/>
                  </a:rPr>
                  <a:t>，达到最大值。在顺序表中共有</a:t>
                </a:r>
                <a14:m>
                  <m:oMath xmlns:m="http://schemas.openxmlformats.org/officeDocument/2006/math">
                    <m:r>
                      <m:rPr>
                        <m:sty m:val="p"/>
                      </m:rPr>
                      <a:rPr lang="en-US" altLang="zh-CN" sz="1400">
                        <a:latin typeface="Cambria Math" panose="02040503050406030204" pitchFamily="18" charset="0"/>
                      </a:rPr>
                      <m:t>n</m:t>
                    </m:r>
                    <m:r>
                      <a:rPr lang="en-US" altLang="zh-CN" sz="1400">
                        <a:latin typeface="Cambria Math" panose="02040503050406030204" pitchFamily="18" charset="0"/>
                      </a:rPr>
                      <m:t>+1</m:t>
                    </m:r>
                  </m:oMath>
                </a14:m>
                <a:r>
                  <a:rPr lang="zh-CN" altLang="zh-CN" sz="1400" dirty="0">
                    <a:latin typeface="隶书" panose="02010509060101010101" pitchFamily="49" charset="-122"/>
                    <a:ea typeface="隶书" panose="02010509060101010101" pitchFamily="49" charset="-122"/>
                  </a:rPr>
                  <a:t>个可以插入元素的位置。</a:t>
                </a:r>
              </a:p>
              <a:p>
                <a:pPr>
                  <a:lnSpc>
                    <a:spcPts val="2500"/>
                  </a:lnSpc>
                  <a:spcBef>
                    <a:spcPts val="0"/>
                  </a:spcBef>
                </a:pPr>
                <a:r>
                  <a:rPr lang="en-US" altLang="zh-CN" sz="1400" dirty="0">
                    <a:latin typeface="隶书" panose="02010509060101010101" pitchFamily="49" charset="-122"/>
                    <a:ea typeface="隶书" panose="02010509060101010101" pitchFamily="49" charset="-122"/>
                  </a:rPr>
                  <a:t>  </a:t>
                </a:r>
                <a:r>
                  <a:rPr lang="zh-CN" altLang="zh-CN" sz="1400" dirty="0">
                    <a:latin typeface="隶书" panose="02010509060101010101" pitchFamily="49" charset="-122"/>
                    <a:ea typeface="隶书" panose="02010509060101010101" pitchFamily="49" charset="-122"/>
                  </a:rPr>
                  <a:t>假设</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1</m:t>
                        </m:r>
                      </m:num>
                      <m:den>
                        <m:r>
                          <a:rPr lang="en-US" altLang="zh-CN" sz="1400" i="1">
                            <a:latin typeface="Cambria Math" panose="02040503050406030204" pitchFamily="18" charset="0"/>
                          </a:rPr>
                          <m:t>𝑛</m:t>
                        </m:r>
                        <m:r>
                          <a:rPr lang="en-US" altLang="zh-CN" sz="1400" i="1">
                            <a:latin typeface="Cambria Math" panose="02040503050406030204" pitchFamily="18" charset="0"/>
                          </a:rPr>
                          <m:t>+1</m:t>
                        </m:r>
                      </m:den>
                    </m:f>
                    <m:r>
                      <a:rPr lang="en-US" altLang="zh-CN" sz="1400" i="1">
                        <a:latin typeface="Cambria Math" panose="02040503050406030204" pitchFamily="18" charset="0"/>
                      </a:rPr>
                      <m:t>)</m:t>
                    </m:r>
                  </m:oMath>
                </a14:m>
                <a:r>
                  <a:rPr lang="zh-CN" altLang="zh-CN" sz="1400" dirty="0">
                    <a:latin typeface="隶书" panose="02010509060101010101" pitchFamily="49" charset="-122"/>
                    <a:ea typeface="隶书" panose="02010509060101010101" pitchFamily="49" charset="-122"/>
                  </a:rPr>
                  <a:t>是第</a:t>
                </a:r>
                <a14:m>
                  <m:oMath xmlns:m="http://schemas.openxmlformats.org/officeDocument/2006/math">
                    <m:r>
                      <m:rPr>
                        <m:sty m:val="p"/>
                      </m:rPr>
                      <a:rPr lang="en-US" altLang="zh-CN" sz="1400">
                        <a:latin typeface="Cambria Math" panose="02040503050406030204" pitchFamily="18" charset="0"/>
                      </a:rPr>
                      <m:t>pos</m:t>
                    </m:r>
                  </m:oMath>
                </a14:m>
                <a:r>
                  <a:rPr lang="zh-CN" altLang="zh-CN" sz="1400" dirty="0">
                    <a:latin typeface="隶书" panose="02010509060101010101" pitchFamily="49" charset="-122"/>
                    <a:ea typeface="隶书" panose="02010509060101010101" pitchFamily="49" charset="-122"/>
                  </a:rPr>
                  <a:t>个位置上插入一个的元素的概率，则在长度为</a:t>
                </a:r>
                <a14:m>
                  <m:oMath xmlns:m="http://schemas.openxmlformats.org/officeDocument/2006/math">
                    <m:r>
                      <a:rPr lang="en-US" altLang="zh-CN" sz="1400" i="1">
                        <a:latin typeface="Cambria Math" panose="02040503050406030204" pitchFamily="18" charset="0"/>
                      </a:rPr>
                      <m:t>𝑛</m:t>
                    </m:r>
                  </m:oMath>
                </a14:m>
                <a:r>
                  <a:rPr lang="zh-CN" altLang="zh-CN" sz="1400" dirty="0">
                    <a:latin typeface="隶书" panose="02010509060101010101" pitchFamily="49" charset="-122"/>
                    <a:ea typeface="隶书" panose="02010509060101010101" pitchFamily="49" charset="-122"/>
                  </a:rPr>
                  <a:t>的线性表中插入一个元素时所需移动元素的平均次数为：</a:t>
                </a:r>
              </a:p>
              <a:p>
                <a:pPr marL="0" indent="0">
                  <a:lnSpc>
                    <a:spcPts val="2200"/>
                  </a:lnSpc>
                  <a:spcBef>
                    <a:spcPts val="0"/>
                  </a:spcBef>
                  <a:buNone/>
                </a:pPr>
                <a:endParaRPr lang="en-US" altLang="zh-CN" sz="1400" i="1" dirty="0">
                  <a:solidFill>
                    <a:srgbClr val="002060"/>
                  </a:solidFill>
                </a:endParaRPr>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nary>
                        <m:naryPr>
                          <m:chr m:val="∑"/>
                          <m:limLoc m:val="undOvr"/>
                          <m:ctrlPr>
                            <a:rPr lang="zh-CN" altLang="zh-CN" sz="1400" i="1">
                              <a:solidFill>
                                <a:srgbClr val="002060"/>
                              </a:solidFill>
                              <a:latin typeface="Cambria Math" panose="02040503050406030204" pitchFamily="18" charset="0"/>
                            </a:rPr>
                          </m:ctrlPr>
                        </m:naryPr>
                        <m:sub>
                          <m:r>
                            <a:rPr lang="en-US" altLang="zh-CN" sz="1400" i="1">
                              <a:solidFill>
                                <a:srgbClr val="002060"/>
                              </a:solidFill>
                              <a:latin typeface="Cambria Math" panose="02040503050406030204" pitchFamily="18" charset="0"/>
                            </a:rPr>
                            <m:t>𝑝𝑜𝑠</m:t>
                          </m:r>
                          <m:r>
                            <a:rPr lang="en-US" altLang="zh-CN" sz="1400" i="1">
                              <a:solidFill>
                                <a:srgbClr val="002060"/>
                              </a:solidFill>
                              <a:latin typeface="Cambria Math" panose="02040503050406030204" pitchFamily="18" charset="0"/>
                            </a:rPr>
                            <m:t>=1</m:t>
                          </m:r>
                        </m:sub>
                        <m:sup>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+1</m:t>
                          </m:r>
                        </m:sup>
                        <m:e>
                          <m:sSub>
                            <m:sSubPr>
                              <m:ctrlPr>
                                <a:rPr lang="zh-CN" altLang="zh-CN" sz="1400" i="1">
                                  <a:solidFill>
                                    <a:srgbClr val="002060"/>
                                  </a:solidFill>
                                  <a:latin typeface="Cambria Math" panose="02040503050406030204" pitchFamily="18" charset="0"/>
                                </a:rPr>
                              </m:ctrlPr>
                            </m:sSubPr>
                            <m:e>
                              <m:r>
                                <a:rPr lang="en-US" altLang="zh-CN" sz="1400" i="1">
                                  <a:solidFill>
                                    <a:srgbClr val="002060"/>
                                  </a:solidFill>
                                  <a:latin typeface="Cambria Math" panose="02040503050406030204" pitchFamily="18" charset="0"/>
                                </a:rPr>
                                <m:t>𝑝</m:t>
                              </m:r>
                            </m:e>
                            <m:sub>
                              <m:r>
                                <a:rPr lang="en-US" altLang="zh-CN" sz="1400" i="1">
                                  <a:solidFill>
                                    <a:srgbClr val="002060"/>
                                  </a:solidFill>
                                  <a:latin typeface="Cambria Math" panose="02040503050406030204" pitchFamily="18" charset="0"/>
                                </a:rPr>
                                <m:t>𝑖</m:t>
                              </m:r>
                            </m:sub>
                          </m:sSub>
                          <m:r>
                            <a:rPr lang="en-US" altLang="zh-CN" sz="1400" i="1">
                              <a:solidFill>
                                <a:srgbClr val="002060"/>
                              </a:solidFill>
                              <a:latin typeface="Cambria Math" panose="02040503050406030204" pitchFamily="18" charset="0"/>
                            </a:rPr>
                            <m:t>×</m:t>
                          </m:r>
                          <m:d>
                            <m:dPr>
                              <m:ctrlPr>
                                <a:rPr lang="zh-CN" altLang="zh-CN" sz="1400" i="1">
                                  <a:solidFill>
                                    <a:srgbClr val="002060"/>
                                  </a:solidFill>
                                  <a:latin typeface="Cambria Math" panose="02040503050406030204" pitchFamily="18" charset="0"/>
                                </a:rPr>
                              </m:ctrlPr>
                            </m:dPr>
                            <m:e>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m:t>
                              </m:r>
                              <m:r>
                                <a:rPr lang="en-US" altLang="zh-CN" sz="1400" i="1">
                                  <a:solidFill>
                                    <a:srgbClr val="002060"/>
                                  </a:solidFill>
                                  <a:latin typeface="Cambria Math" panose="02040503050406030204" pitchFamily="18" charset="0"/>
                                </a:rPr>
                                <m:t>𝑝𝑜𝑠</m:t>
                              </m:r>
                              <m:r>
                                <a:rPr lang="en-US" altLang="zh-CN" sz="1400" i="1">
                                  <a:solidFill>
                                    <a:srgbClr val="002060"/>
                                  </a:solidFill>
                                  <a:latin typeface="Cambria Math" panose="02040503050406030204" pitchFamily="18" charset="0"/>
                                </a:rPr>
                                <m:t>+1</m:t>
                              </m:r>
                            </m:e>
                          </m:d>
                          <m:r>
                            <a:rPr lang="en-US" altLang="zh-CN" sz="1400" i="1">
                              <a:solidFill>
                                <a:srgbClr val="002060"/>
                              </a:solidFill>
                              <a:latin typeface="Cambria Math" panose="02040503050406030204" pitchFamily="18" charset="0"/>
                            </a:rPr>
                            <m:t>=</m:t>
                          </m:r>
                          <m:nary>
                            <m:naryPr>
                              <m:chr m:val="∑"/>
                              <m:limLoc m:val="undOvr"/>
                              <m:ctrlPr>
                                <a:rPr lang="zh-CN" altLang="zh-CN" sz="1400" i="1">
                                  <a:solidFill>
                                    <a:srgbClr val="002060"/>
                                  </a:solidFill>
                                  <a:latin typeface="Cambria Math" panose="02040503050406030204" pitchFamily="18" charset="0"/>
                                </a:rPr>
                              </m:ctrlPr>
                            </m:naryPr>
                            <m:sub>
                              <m:r>
                                <a:rPr lang="en-US" altLang="zh-CN" sz="1400" i="1">
                                  <a:solidFill>
                                    <a:srgbClr val="002060"/>
                                  </a:solidFill>
                                  <a:latin typeface="Cambria Math" panose="02040503050406030204" pitchFamily="18" charset="0"/>
                                </a:rPr>
                                <m:t>𝑝𝑜𝑠</m:t>
                              </m:r>
                              <m:r>
                                <a:rPr lang="en-US" altLang="zh-CN" sz="1400" i="1">
                                  <a:solidFill>
                                    <a:srgbClr val="002060"/>
                                  </a:solidFill>
                                  <a:latin typeface="Cambria Math" panose="02040503050406030204" pitchFamily="18" charset="0"/>
                                </a:rPr>
                                <m:t>=1</m:t>
                              </m:r>
                            </m:sub>
                            <m:sup>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+1</m:t>
                              </m:r>
                            </m:sup>
                            <m:e>
                              <m:f>
                                <m:fPr>
                                  <m:ctrlPr>
                                    <a:rPr lang="zh-CN" altLang="zh-CN" sz="1400" i="1">
                                      <a:solidFill>
                                        <a:srgbClr val="002060"/>
                                      </a:solidFill>
                                      <a:latin typeface="Cambria Math" panose="02040503050406030204" pitchFamily="18" charset="0"/>
                                    </a:rPr>
                                  </m:ctrlPr>
                                </m:fPr>
                                <m:num>
                                  <m:r>
                                    <a:rPr lang="en-US" altLang="zh-CN" sz="1400" i="1">
                                      <a:solidFill>
                                        <a:srgbClr val="002060"/>
                                      </a:solidFill>
                                      <a:latin typeface="Cambria Math" panose="02040503050406030204" pitchFamily="18" charset="0"/>
                                    </a:rPr>
                                    <m:t>1</m:t>
                                  </m:r>
                                </m:num>
                                <m:den>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+1</m:t>
                                  </m:r>
                                </m:den>
                              </m:f>
                              <m:r>
                                <a:rPr lang="en-US" altLang="zh-CN" sz="1400" i="1">
                                  <a:solidFill>
                                    <a:srgbClr val="002060"/>
                                  </a:solidFill>
                                  <a:latin typeface="Cambria Math" panose="02040503050406030204" pitchFamily="18" charset="0"/>
                                </a:rPr>
                                <m:t>(</m:t>
                              </m:r>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m:t>
                              </m:r>
                              <m:r>
                                <a:rPr lang="en-US" altLang="zh-CN" sz="1400" i="1">
                                  <a:solidFill>
                                    <a:srgbClr val="002060"/>
                                  </a:solidFill>
                                  <a:latin typeface="Cambria Math" panose="02040503050406030204" pitchFamily="18" charset="0"/>
                                </a:rPr>
                                <m:t>𝑝𝑜𝑠</m:t>
                              </m:r>
                              <m:r>
                                <a:rPr lang="en-US" altLang="zh-CN" sz="1400" i="1">
                                  <a:solidFill>
                                    <a:srgbClr val="002060"/>
                                  </a:solidFill>
                                  <a:latin typeface="Cambria Math" panose="02040503050406030204" pitchFamily="18" charset="0"/>
                                </a:rPr>
                                <m:t>+1)</m:t>
                              </m:r>
                            </m:e>
                          </m:nary>
                        </m:e>
                      </m:nary>
                      <m:r>
                        <a:rPr lang="en-US" altLang="zh-CN" sz="1400" i="1">
                          <a:solidFill>
                            <a:srgbClr val="002060"/>
                          </a:solidFill>
                          <a:latin typeface="Cambria Math" panose="02040503050406030204" pitchFamily="18" charset="0"/>
                        </a:rPr>
                        <m:t>=</m:t>
                      </m:r>
                      <m:f>
                        <m:fPr>
                          <m:ctrlPr>
                            <a:rPr lang="zh-CN" altLang="zh-CN" sz="1400" i="1">
                              <a:solidFill>
                                <a:srgbClr val="002060"/>
                              </a:solidFill>
                              <a:latin typeface="Cambria Math" panose="02040503050406030204" pitchFamily="18" charset="0"/>
                            </a:rPr>
                          </m:ctrlPr>
                        </m:fPr>
                        <m:num>
                          <m:r>
                            <a:rPr lang="en-US" altLang="zh-CN" sz="1400" i="1">
                              <a:solidFill>
                                <a:srgbClr val="002060"/>
                              </a:solidFill>
                              <a:latin typeface="Cambria Math" panose="02040503050406030204" pitchFamily="18" charset="0"/>
                            </a:rPr>
                            <m:t>1</m:t>
                          </m:r>
                        </m:num>
                        <m:den>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+1</m:t>
                          </m:r>
                        </m:den>
                      </m:f>
                      <m:nary>
                        <m:naryPr>
                          <m:chr m:val="∑"/>
                          <m:limLoc m:val="undOvr"/>
                          <m:ctrlPr>
                            <a:rPr lang="zh-CN" altLang="zh-CN" sz="1400" i="1">
                              <a:solidFill>
                                <a:srgbClr val="002060"/>
                              </a:solidFill>
                              <a:latin typeface="Cambria Math" panose="02040503050406030204" pitchFamily="18" charset="0"/>
                            </a:rPr>
                          </m:ctrlPr>
                        </m:naryPr>
                        <m:sub>
                          <m:r>
                            <a:rPr lang="en-US" altLang="zh-CN" sz="1400" i="1">
                              <a:solidFill>
                                <a:srgbClr val="002060"/>
                              </a:solidFill>
                              <a:latin typeface="Cambria Math" panose="02040503050406030204" pitchFamily="18" charset="0"/>
                            </a:rPr>
                            <m:t>𝑝𝑜𝑠</m:t>
                          </m:r>
                          <m:r>
                            <a:rPr lang="en-US" altLang="zh-CN" sz="1400" i="1">
                              <a:solidFill>
                                <a:srgbClr val="002060"/>
                              </a:solidFill>
                              <a:latin typeface="Cambria Math" panose="02040503050406030204" pitchFamily="18" charset="0"/>
                            </a:rPr>
                            <m:t>=1</m:t>
                          </m:r>
                        </m:sub>
                        <m:sup>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+1</m:t>
                          </m:r>
                        </m:sup>
                        <m:e>
                          <m:r>
                            <a:rPr lang="en-US" altLang="zh-CN" sz="1400" i="1">
                              <a:solidFill>
                                <a:srgbClr val="002060"/>
                              </a:solidFill>
                              <a:latin typeface="Cambria Math" panose="02040503050406030204" pitchFamily="18" charset="0"/>
                            </a:rPr>
                            <m:t>(</m:t>
                          </m:r>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m:t>
                          </m:r>
                          <m:r>
                            <a:rPr lang="en-US" altLang="zh-CN" sz="1400" i="1">
                              <a:solidFill>
                                <a:srgbClr val="002060"/>
                              </a:solidFill>
                              <a:latin typeface="Cambria Math" panose="02040503050406030204" pitchFamily="18" charset="0"/>
                            </a:rPr>
                            <m:t>𝑝𝑜𝑠</m:t>
                          </m:r>
                          <m:r>
                            <a:rPr lang="en-US" altLang="zh-CN" sz="1400" i="1">
                              <a:solidFill>
                                <a:srgbClr val="002060"/>
                              </a:solidFill>
                              <a:latin typeface="Cambria Math" panose="02040503050406030204" pitchFamily="18" charset="0"/>
                            </a:rPr>
                            <m:t>+1)</m:t>
                          </m:r>
                        </m:e>
                      </m:nary>
                    </m:oMath>
                  </m:oMathPara>
                </a14:m>
                <a:endParaRPr lang="zh-CN" altLang="zh-CN" sz="1400" dirty="0">
                  <a:solidFill>
                    <a:srgbClr val="002060"/>
                  </a:solidFill>
                  <a:latin typeface="隶书" panose="02010509060101010101" pitchFamily="49" charset="-122"/>
                  <a:ea typeface="隶书" panose="02010509060101010101" pitchFamily="49" charset="-122"/>
                </a:endParaRPr>
              </a:p>
              <a:p>
                <a:pPr>
                  <a:lnSpc>
                    <a:spcPts val="2200"/>
                  </a:lnSpc>
                  <a:spcBef>
                    <a:spcPts val="0"/>
                  </a:spcBef>
                </a:pPr>
                <a:r>
                  <a:rPr lang="en-US" altLang="zh-CN" sz="1400" dirty="0">
                    <a:solidFill>
                      <a:srgbClr val="002060"/>
                    </a:solidFill>
                    <a:latin typeface="隶书" panose="02010509060101010101" pitchFamily="49" charset="-122"/>
                    <a:ea typeface="隶书" panose="02010509060101010101" pitchFamily="49" charset="-122"/>
                  </a:rPr>
                  <a:t>                          </a:t>
                </a:r>
              </a:p>
              <a:p>
                <a:pPr>
                  <a:lnSpc>
                    <a:spcPts val="2200"/>
                  </a:lnSpc>
                  <a:spcBef>
                    <a:spcPts val="0"/>
                  </a:spcBef>
                </a:pPr>
                <a:r>
                  <a:rPr lang="en-US" altLang="zh-CN" sz="1400" dirty="0">
                    <a:solidFill>
                      <a:srgbClr val="002060"/>
                    </a:solidFill>
                    <a:latin typeface="隶书" panose="02010509060101010101" pitchFamily="49" charset="-122"/>
                    <a:ea typeface="隶书" panose="02010509060101010101" pitchFamily="49" charset="-122"/>
                  </a:rPr>
                  <a:t>                       </a:t>
                </a:r>
                <a14:m>
                  <m:oMath xmlns:m="http://schemas.openxmlformats.org/officeDocument/2006/math">
                    <m:r>
                      <a:rPr lang="en-US" altLang="zh-CN" sz="1400">
                        <a:solidFill>
                          <a:srgbClr val="002060"/>
                        </a:solidFill>
                        <a:latin typeface="Cambria Math" panose="02040503050406030204" pitchFamily="18" charset="0"/>
                      </a:rPr>
                      <m:t>=</m:t>
                    </m:r>
                    <m:f>
                      <m:fPr>
                        <m:ctrlPr>
                          <a:rPr lang="zh-CN" altLang="zh-CN" sz="1400" i="1">
                            <a:solidFill>
                              <a:srgbClr val="002060"/>
                            </a:solidFill>
                            <a:latin typeface="Cambria Math" panose="02040503050406030204" pitchFamily="18" charset="0"/>
                          </a:rPr>
                        </m:ctrlPr>
                      </m:fPr>
                      <m:num>
                        <m:r>
                          <a:rPr lang="en-US" altLang="zh-CN" sz="1400" i="1">
                            <a:solidFill>
                              <a:srgbClr val="002060"/>
                            </a:solidFill>
                            <a:latin typeface="Cambria Math" panose="02040503050406030204" pitchFamily="18" charset="0"/>
                          </a:rPr>
                          <m:t>1</m:t>
                        </m:r>
                      </m:num>
                      <m:den>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+1</m:t>
                        </m:r>
                      </m:den>
                    </m:f>
                    <m:r>
                      <a:rPr lang="en-US" altLang="zh-CN" sz="1400" i="1">
                        <a:solidFill>
                          <a:srgbClr val="002060"/>
                        </a:solidFill>
                        <a:latin typeface="Cambria Math" panose="02040503050406030204" pitchFamily="18" charset="0"/>
                      </a:rPr>
                      <m:t>×</m:t>
                    </m:r>
                    <m:f>
                      <m:fPr>
                        <m:ctrlPr>
                          <a:rPr lang="zh-CN" altLang="zh-CN" sz="1400" i="1">
                            <a:solidFill>
                              <a:srgbClr val="002060"/>
                            </a:solidFill>
                            <a:latin typeface="Cambria Math" panose="02040503050406030204" pitchFamily="18" charset="0"/>
                          </a:rPr>
                        </m:ctrlPr>
                      </m:fPr>
                      <m:num>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m:t>
                        </m:r>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+1)</m:t>
                        </m:r>
                      </m:num>
                      <m:den>
                        <m:r>
                          <a:rPr lang="en-US" altLang="zh-CN" sz="1400" i="1">
                            <a:solidFill>
                              <a:srgbClr val="002060"/>
                            </a:solidFill>
                            <a:latin typeface="Cambria Math" panose="02040503050406030204" pitchFamily="18" charset="0"/>
                          </a:rPr>
                          <m:t>2</m:t>
                        </m:r>
                      </m:den>
                    </m:f>
                    <m:r>
                      <a:rPr lang="en-US" altLang="zh-CN" sz="1400" i="1">
                        <a:solidFill>
                          <a:srgbClr val="002060"/>
                        </a:solidFill>
                        <a:latin typeface="Cambria Math" panose="02040503050406030204" pitchFamily="18" charset="0"/>
                      </a:rPr>
                      <m:t>=</m:t>
                    </m:r>
                    <m:f>
                      <m:fPr>
                        <m:ctrlPr>
                          <a:rPr lang="zh-CN" altLang="zh-CN" sz="1400" i="1">
                            <a:solidFill>
                              <a:srgbClr val="002060"/>
                            </a:solidFill>
                            <a:latin typeface="Cambria Math" panose="02040503050406030204" pitchFamily="18" charset="0"/>
                          </a:rPr>
                        </m:ctrlPr>
                      </m:fPr>
                      <m:num>
                        <m:r>
                          <a:rPr lang="en-US" altLang="zh-CN" sz="1400" i="1">
                            <a:solidFill>
                              <a:srgbClr val="002060"/>
                            </a:solidFill>
                            <a:latin typeface="Cambria Math" panose="02040503050406030204" pitchFamily="18" charset="0"/>
                          </a:rPr>
                          <m:t>𝑛</m:t>
                        </m:r>
                      </m:num>
                      <m:den>
                        <m:r>
                          <a:rPr lang="en-US" altLang="zh-CN" sz="1400" i="1">
                            <a:solidFill>
                              <a:srgbClr val="002060"/>
                            </a:solidFill>
                            <a:latin typeface="Cambria Math" panose="02040503050406030204" pitchFamily="18" charset="0"/>
                          </a:rPr>
                          <m:t>2</m:t>
                        </m:r>
                      </m:den>
                    </m:f>
                    <m:r>
                      <a:rPr lang="en-US" altLang="zh-CN" sz="1400" i="1">
                        <a:solidFill>
                          <a:srgbClr val="002060"/>
                        </a:solidFill>
                        <a:latin typeface="Cambria Math" panose="02040503050406030204" pitchFamily="18" charset="0"/>
                      </a:rPr>
                      <m:t>=</m:t>
                    </m:r>
                    <m:r>
                      <a:rPr lang="en-US" altLang="zh-CN" sz="1400" i="1">
                        <a:solidFill>
                          <a:srgbClr val="002060"/>
                        </a:solidFill>
                        <a:latin typeface="Cambria Math" panose="02040503050406030204" pitchFamily="18" charset="0"/>
                      </a:rPr>
                      <m:t>𝑂</m:t>
                    </m:r>
                    <m:r>
                      <a:rPr lang="en-US" altLang="zh-CN" sz="1400" i="1">
                        <a:solidFill>
                          <a:srgbClr val="002060"/>
                        </a:solidFill>
                        <a:latin typeface="Cambria Math" panose="02040503050406030204" pitchFamily="18" charset="0"/>
                      </a:rPr>
                      <m:t>(</m:t>
                    </m:r>
                    <m:r>
                      <a:rPr lang="en-US" altLang="zh-CN" sz="1400" i="1">
                        <a:solidFill>
                          <a:srgbClr val="002060"/>
                        </a:solidFill>
                        <a:latin typeface="Cambria Math" panose="02040503050406030204" pitchFamily="18" charset="0"/>
                      </a:rPr>
                      <m:t>𝑛</m:t>
                    </m:r>
                    <m:r>
                      <a:rPr lang="en-US" altLang="zh-CN" sz="1400" i="1">
                        <a:solidFill>
                          <a:srgbClr val="002060"/>
                        </a:solidFill>
                        <a:latin typeface="Cambria Math" panose="02040503050406030204" pitchFamily="18" charset="0"/>
                      </a:rPr>
                      <m:t>)</m:t>
                    </m:r>
                  </m:oMath>
                </a14:m>
                <a:endParaRPr lang="zh-CN" altLang="zh-CN" sz="1400" dirty="0">
                  <a:solidFill>
                    <a:srgbClr val="002060"/>
                  </a:solidFill>
                  <a:latin typeface="隶书" panose="02010509060101010101" pitchFamily="49" charset="-122"/>
                  <a:ea typeface="隶书" panose="02010509060101010101" pitchFamily="49" charset="-122"/>
                </a:endParaRPr>
              </a:p>
              <a:p>
                <a:pPr>
                  <a:lnSpc>
                    <a:spcPts val="2500"/>
                  </a:lnSpc>
                  <a:spcBef>
                    <a:spcPts val="0"/>
                  </a:spcBef>
                </a:pPr>
                <a:r>
                  <a:rPr lang="zh-CN" altLang="zh-CN" sz="1400" dirty="0">
                    <a:solidFill>
                      <a:srgbClr val="7030A0"/>
                    </a:solidFill>
                    <a:latin typeface="隶书" panose="02010509060101010101" pitchFamily="49" charset="-122"/>
                    <a:ea typeface="隶书" panose="02010509060101010101" pitchFamily="49" charset="-122"/>
                  </a:rPr>
                  <a:t>因此，插入操作的平均时间复杂度为</a:t>
                </a:r>
                <a14:m>
                  <m:oMath xmlns:m="http://schemas.openxmlformats.org/officeDocument/2006/math">
                    <m:r>
                      <a:rPr lang="en-US" altLang="zh-CN" sz="1400" i="1">
                        <a:solidFill>
                          <a:srgbClr val="7030A0"/>
                        </a:solidFill>
                        <a:latin typeface="Cambria Math" panose="02040503050406030204" pitchFamily="18" charset="0"/>
                      </a:rPr>
                      <m:t>𝑂</m:t>
                    </m:r>
                    <m:r>
                      <a:rPr lang="en-US" altLang="zh-CN" sz="1400" i="1">
                        <a:solidFill>
                          <a:srgbClr val="7030A0"/>
                        </a:solidFill>
                        <a:latin typeface="Cambria Math" panose="02040503050406030204" pitchFamily="18" charset="0"/>
                      </a:rPr>
                      <m:t>(</m:t>
                    </m:r>
                    <m:r>
                      <a:rPr lang="en-US" altLang="zh-CN" sz="1400" i="1">
                        <a:solidFill>
                          <a:srgbClr val="7030A0"/>
                        </a:solidFill>
                        <a:latin typeface="Cambria Math" panose="02040503050406030204" pitchFamily="18" charset="0"/>
                      </a:rPr>
                      <m:t>𝑛</m:t>
                    </m:r>
                    <m:r>
                      <a:rPr lang="en-US" altLang="zh-CN" sz="1400" i="1">
                        <a:solidFill>
                          <a:srgbClr val="7030A0"/>
                        </a:solidFill>
                        <a:latin typeface="Cambria Math" panose="02040503050406030204" pitchFamily="18" charset="0"/>
                      </a:rPr>
                      <m:t>)</m:t>
                    </m:r>
                  </m:oMath>
                </a14:m>
                <a:r>
                  <a:rPr lang="zh-CN" altLang="zh-CN" sz="1400" dirty="0">
                    <a:solidFill>
                      <a:srgbClr val="7030A0"/>
                    </a:solidFill>
                    <a:latin typeface="隶书" panose="02010509060101010101" pitchFamily="49" charset="-122"/>
                    <a:ea typeface="隶书" panose="02010509060101010101" pitchFamily="49" charset="-122"/>
                  </a:rPr>
                  <a:t>，其中</a:t>
                </a:r>
                <a14:m>
                  <m:oMath xmlns:m="http://schemas.openxmlformats.org/officeDocument/2006/math">
                    <m:r>
                      <a:rPr lang="en-US" altLang="zh-CN" sz="1400" i="1">
                        <a:solidFill>
                          <a:srgbClr val="7030A0"/>
                        </a:solidFill>
                        <a:latin typeface="Cambria Math" panose="02040503050406030204" pitchFamily="18" charset="0"/>
                      </a:rPr>
                      <m:t>𝑛</m:t>
                    </m:r>
                  </m:oMath>
                </a14:m>
                <a:r>
                  <a:rPr lang="zh-CN" altLang="zh-CN" sz="1400" dirty="0">
                    <a:solidFill>
                      <a:srgbClr val="7030A0"/>
                    </a:solidFill>
                    <a:latin typeface="隶书" panose="02010509060101010101" pitchFamily="49" charset="-122"/>
                    <a:ea typeface="隶书" panose="02010509060101010101" pitchFamily="49" charset="-122"/>
                  </a:rPr>
                  <a:t>为线性表中元素的个数。</a:t>
                </a:r>
              </a:p>
              <a:p>
                <a:pPr>
                  <a:lnSpc>
                    <a:spcPts val="2500"/>
                  </a:lnSpc>
                  <a:spcBef>
                    <a:spcPts val="0"/>
                  </a:spcBef>
                </a:pPr>
                <a:endParaRPr lang="zh-CN" altLang="en-US" sz="14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771550"/>
                <a:ext cx="8784976" cy="3507876"/>
              </a:xfrm>
              <a:blipFill rotWithShape="0">
                <a:blip r:embed="rId2"/>
                <a:stretch>
                  <a:fillRect l="-693" t="-174" r="-208" b="-36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76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删除操作</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640960" cy="1867666"/>
              </a:xfrm>
            </p:spPr>
            <p:txBody>
              <a:bodyPr/>
              <a:lstStyle/>
              <a:p>
                <a:pPr algn="just"/>
                <a:r>
                  <a:rPr lang="zh-CN" altLang="zh-CN" sz="1800" dirty="0">
                    <a:latin typeface="隶书" panose="02010509060101010101" pitchFamily="49" charset="-122"/>
                    <a:ea typeface="隶书" panose="02010509060101010101" pitchFamily="49" charset="-122"/>
                  </a:rPr>
                  <a:t>该基本操作是在顺序表中删除第</a:t>
                </a:r>
                <a14:m>
                  <m:oMath xmlns:m="http://schemas.openxmlformats.org/officeDocument/2006/math">
                    <m:r>
                      <m:rPr>
                        <m:sty m:val="p"/>
                      </m:rPr>
                      <a:rPr lang="en-US" altLang="zh-CN" sz="1800">
                        <a:latin typeface="Cambria Math" panose="02040503050406030204" pitchFamily="18" charset="0"/>
                      </a:rPr>
                      <m:t>pos</m:t>
                    </m:r>
                    <m:r>
                      <a:rPr lang="en-US" altLang="zh-CN" sz="1800">
                        <a:latin typeface="Cambria Math" panose="02040503050406030204" pitchFamily="18" charset="0"/>
                      </a:rPr>
                      <m:t>(1≤</m:t>
                    </m:r>
                    <m:r>
                      <m:rPr>
                        <m:sty m:val="p"/>
                      </m:rPr>
                      <a:rPr lang="en-US" altLang="zh-CN" sz="1800">
                        <a:latin typeface="Cambria Math" panose="02040503050406030204" pitchFamily="18" charset="0"/>
                      </a:rPr>
                      <m:t>pos</m:t>
                    </m:r>
                    <m:r>
                      <a:rPr lang="en-US" altLang="zh-CN" sz="1800">
                        <a:latin typeface="Cambria Math" panose="02040503050406030204" pitchFamily="18" charset="0"/>
                      </a:rPr>
                      <m:t>≤</m:t>
                    </m:r>
                    <m:r>
                      <m:rPr>
                        <m:sty m:val="p"/>
                      </m:rPr>
                      <a:rPr lang="en-US" altLang="zh-CN" sz="1800">
                        <a:latin typeface="Cambria Math" panose="02040503050406030204" pitchFamily="18" charset="0"/>
                      </a:rPr>
                      <m:t>length</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位置上的数据元素，并把值赋给</a:t>
                </a:r>
                <a14:m>
                  <m:oMath xmlns:m="http://schemas.openxmlformats.org/officeDocument/2006/math">
                    <m:r>
                      <m:rPr>
                        <m:sty m:val="p"/>
                      </m:rPr>
                      <a:rPr lang="en-US" altLang="zh-CN" sz="1800">
                        <a:latin typeface="Cambria Math" panose="02040503050406030204" pitchFamily="18" charset="0"/>
                      </a:rPr>
                      <m:t>e</m:t>
                    </m:r>
                  </m:oMath>
                </a14:m>
                <a:r>
                  <a:rPr lang="zh-CN" altLang="zh-CN" sz="1800" dirty="0">
                    <a:latin typeface="隶书" panose="02010509060101010101" pitchFamily="49" charset="-122"/>
                    <a:ea typeface="隶书" panose="02010509060101010101" pitchFamily="49" charset="-122"/>
                  </a:rPr>
                  <a:t>。若</a:t>
                </a:r>
                <a14:m>
                  <m:oMath xmlns:m="http://schemas.openxmlformats.org/officeDocument/2006/math">
                    <m:r>
                      <m:rPr>
                        <m:sty m:val="p"/>
                      </m:rPr>
                      <a:rPr lang="en-US" altLang="zh-CN" sz="1800">
                        <a:latin typeface="Cambria Math" panose="02040503050406030204" pitchFamily="18" charset="0"/>
                      </a:rPr>
                      <m:t>pos</m:t>
                    </m:r>
                  </m:oMath>
                </a14:m>
                <a:r>
                  <a:rPr lang="zh-CN" altLang="zh-CN" sz="1800" dirty="0">
                    <a:latin typeface="隶书" panose="02010509060101010101" pitchFamily="49" charset="-122"/>
                    <a:ea typeface="隶书" panose="02010509060101010101" pitchFamily="49" charset="-122"/>
                  </a:rPr>
                  <a:t>位置不正确，则出错处理；否则将顺序表第</a:t>
                </a:r>
                <a14:m>
                  <m:oMath xmlns:m="http://schemas.openxmlformats.org/officeDocument/2006/math">
                    <m:r>
                      <m:rPr>
                        <m:sty m:val="p"/>
                      </m:rPr>
                      <a:rPr lang="en-US" altLang="zh-CN" sz="1800">
                        <a:latin typeface="Cambria Math" panose="02040503050406030204" pitchFamily="18" charset="0"/>
                      </a:rPr>
                      <m:t>pos</m:t>
                    </m:r>
                  </m:oMath>
                </a14:m>
                <a:r>
                  <a:rPr lang="zh-CN" altLang="zh-CN" sz="1800" dirty="0">
                    <a:latin typeface="隶书" panose="02010509060101010101" pitchFamily="49" charset="-122"/>
                    <a:ea typeface="隶书" panose="02010509060101010101" pitchFamily="49" charset="-122"/>
                  </a:rPr>
                  <a:t>个元素之后的所有元素向前移动一个位置。移动顺序从左向右，最后顺序表元素个数减</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。删除元素前后顺序表的变化过程如图所示。</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640960" cy="1867666"/>
              </a:xfrm>
              <a:blipFill rotWithShape="0">
                <a:blip r:embed="rId2"/>
                <a:stretch>
                  <a:fillRect l="-705" r="-84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971600" y="2912740"/>
            <a:ext cx="7273079" cy="1165976"/>
          </a:xfrm>
          <a:prstGeom prst="rect">
            <a:avLst/>
          </a:prstGeom>
        </p:spPr>
      </p:pic>
    </p:spTree>
    <p:extLst>
      <p:ext uri="{BB962C8B-B14F-4D97-AF65-F5344CB8AC3E}">
        <p14:creationId xmlns:p14="http://schemas.microsoft.com/office/powerpoint/2010/main" val="125816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删除操作</a:t>
            </a:r>
          </a:p>
        </p:txBody>
      </p:sp>
      <p:sp>
        <p:nvSpPr>
          <p:cNvPr id="3" name="内容占位符 2"/>
          <p:cNvSpPr>
            <a:spLocks noGrp="1"/>
          </p:cNvSpPr>
          <p:nvPr>
            <p:ph sz="quarter" idx="11"/>
          </p:nvPr>
        </p:nvSpPr>
        <p:spPr/>
        <p:txBody>
          <a:bodyPr/>
          <a:lstStyle/>
          <a:p>
            <a:pPr>
              <a:lnSpc>
                <a:spcPts val="26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void </a:t>
            </a:r>
            <a:r>
              <a:rPr lang="en-US" altLang="zh-CN" sz="1800" dirty="0" err="1">
                <a:solidFill>
                  <a:srgbClr val="002060"/>
                </a:solidFill>
                <a:latin typeface="Times New Roman" panose="02020603050405020304" pitchFamily="18" charset="0"/>
                <a:cs typeface="Times New Roman" panose="02020603050405020304" pitchFamily="18" charset="0"/>
              </a:rPr>
              <a:t>Sqlist</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DeleteList</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pos</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ElemType</a:t>
            </a:r>
            <a:r>
              <a:rPr lang="en-US" altLang="zh-CN" sz="1800" dirty="0">
                <a:solidFill>
                  <a:srgbClr val="002060"/>
                </a:solidFill>
                <a:latin typeface="Times New Roman" panose="02020603050405020304" pitchFamily="18" charset="0"/>
                <a:cs typeface="Times New Roman" panose="02020603050405020304" pitchFamily="18" charset="0"/>
              </a:rPr>
              <a:t> &amp;e){</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if(</a:t>
            </a:r>
            <a:r>
              <a:rPr lang="en-US" altLang="zh-CN" sz="1800" dirty="0" err="1">
                <a:solidFill>
                  <a:srgbClr val="002060"/>
                </a:solidFill>
                <a:latin typeface="Times New Roman" panose="02020603050405020304" pitchFamily="18" charset="0"/>
                <a:cs typeface="Times New Roman" panose="02020603050405020304" pitchFamily="18" charset="0"/>
              </a:rPr>
              <a:t>pos</a:t>
            </a:r>
            <a:r>
              <a:rPr lang="en-US" altLang="zh-CN" sz="1800" dirty="0">
                <a:solidFill>
                  <a:srgbClr val="002060"/>
                </a:solidFill>
                <a:latin typeface="Times New Roman" panose="02020603050405020304" pitchFamily="18" charset="0"/>
                <a:cs typeface="Times New Roman" panose="02020603050405020304" pitchFamily="18" charset="0"/>
              </a:rPr>
              <a:t>&lt;1||</a:t>
            </a:r>
            <a:r>
              <a:rPr lang="en-US" altLang="zh-CN" sz="1800" dirty="0" err="1">
                <a:solidFill>
                  <a:srgbClr val="002060"/>
                </a:solidFill>
                <a:latin typeface="Times New Roman" panose="02020603050405020304" pitchFamily="18" charset="0"/>
                <a:cs typeface="Times New Roman" panose="02020603050405020304" pitchFamily="18" charset="0"/>
              </a:rPr>
              <a:t>pos</a:t>
            </a:r>
            <a:r>
              <a:rPr lang="en-US" altLang="zh-CN" sz="1800" dirty="0">
                <a:solidFill>
                  <a:srgbClr val="002060"/>
                </a:solidFill>
                <a:latin typeface="Times New Roman" panose="02020603050405020304" pitchFamily="18" charset="0"/>
                <a:cs typeface="Times New Roman" panose="02020603050405020304" pitchFamily="18" charset="0"/>
              </a:rPr>
              <a:t>&gt;length) return;   //</a:t>
            </a:r>
            <a:r>
              <a:rPr lang="zh-CN" altLang="zh-CN" sz="1800" dirty="0">
                <a:solidFill>
                  <a:srgbClr val="002060"/>
                </a:solidFill>
                <a:latin typeface="Times New Roman" panose="02020603050405020304" pitchFamily="18" charset="0"/>
                <a:cs typeface="Times New Roman" panose="02020603050405020304" pitchFamily="18" charset="0"/>
              </a:rPr>
              <a:t>删除位置不合理，出错处理</a:t>
            </a:r>
          </a:p>
          <a:p>
            <a:pPr>
              <a:lnSpc>
                <a:spcPts val="26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ElemType</a:t>
            </a:r>
            <a:r>
              <a:rPr lang="en-US" altLang="zh-CN" sz="1800" dirty="0">
                <a:solidFill>
                  <a:srgbClr val="002060"/>
                </a:solidFill>
                <a:latin typeface="Times New Roman" panose="02020603050405020304" pitchFamily="18" charset="0"/>
                <a:cs typeface="Times New Roman" panose="02020603050405020304" pitchFamily="18" charset="0"/>
              </a:rPr>
              <a:t> *p=&amp;</a:t>
            </a:r>
            <a:r>
              <a:rPr lang="en-US" altLang="zh-CN" sz="1800" dirty="0" err="1">
                <a:solidFill>
                  <a:srgbClr val="002060"/>
                </a:solidFill>
                <a:latin typeface="Times New Roman" panose="02020603050405020304" pitchFamily="18" charset="0"/>
                <a:cs typeface="Times New Roman" panose="02020603050405020304" pitchFamily="18" charset="0"/>
              </a:rPr>
              <a:t>elem</a:t>
            </a:r>
            <a:r>
              <a:rPr lang="en-US" altLang="zh-CN" sz="1800" dirty="0">
                <a:solidFill>
                  <a:srgbClr val="002060"/>
                </a:solidFill>
                <a:latin typeface="Times New Roman" panose="02020603050405020304" pitchFamily="18" charset="0"/>
                <a:cs typeface="Times New Roman" panose="02020603050405020304" pitchFamily="18" charset="0"/>
              </a:rPr>
              <a:t>[pos-1],*q=&amp;</a:t>
            </a:r>
            <a:r>
              <a:rPr lang="en-US" altLang="zh-CN" sz="1800" dirty="0" err="1">
                <a:solidFill>
                  <a:srgbClr val="002060"/>
                </a:solidFill>
                <a:latin typeface="Times New Roman" panose="02020603050405020304" pitchFamily="18" charset="0"/>
                <a:cs typeface="Times New Roman" panose="02020603050405020304" pitchFamily="18" charset="0"/>
              </a:rPr>
              <a:t>elem</a:t>
            </a:r>
            <a:r>
              <a:rPr lang="en-US" altLang="zh-CN" sz="1800" dirty="0">
                <a:solidFill>
                  <a:srgbClr val="002060"/>
                </a:solidFill>
                <a:latin typeface="Times New Roman" panose="02020603050405020304" pitchFamily="18" charset="0"/>
                <a:cs typeface="Times New Roman" panose="02020603050405020304" pitchFamily="18" charset="0"/>
              </a:rPr>
              <a:t>[length-1];</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e=*p;                     //</a:t>
            </a:r>
            <a:r>
              <a:rPr lang="zh-CN" altLang="zh-CN" sz="1800" dirty="0">
                <a:solidFill>
                  <a:srgbClr val="002060"/>
                </a:solidFill>
                <a:latin typeface="Times New Roman" panose="02020603050405020304" pitchFamily="18" charset="0"/>
                <a:cs typeface="Times New Roman" panose="02020603050405020304" pitchFamily="18" charset="0"/>
              </a:rPr>
              <a:t>被删元素的值赋给</a:t>
            </a:r>
            <a:r>
              <a:rPr lang="en-US" altLang="zh-CN" sz="1800" dirty="0">
                <a:solidFill>
                  <a:srgbClr val="002060"/>
                </a:solidFill>
                <a:latin typeface="Times New Roman" panose="02020603050405020304" pitchFamily="18" charset="0"/>
                <a:cs typeface="Times New Roman" panose="02020603050405020304" pitchFamily="18" charset="0"/>
              </a:rPr>
              <a:t>e</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for(;p&lt;q; p++ )             //</a:t>
            </a:r>
            <a:r>
              <a:rPr lang="zh-CN" altLang="zh-CN" sz="1800" dirty="0">
                <a:solidFill>
                  <a:srgbClr val="002060"/>
                </a:solidFill>
                <a:latin typeface="Times New Roman" panose="02020603050405020304" pitchFamily="18" charset="0"/>
                <a:cs typeface="Times New Roman" panose="02020603050405020304" pitchFamily="18" charset="0"/>
              </a:rPr>
              <a:t>向前移动元素</a:t>
            </a:r>
          </a:p>
          <a:p>
            <a:pPr>
              <a:lnSpc>
                <a:spcPts val="26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*p=*(p+1);</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length--;                  //</a:t>
            </a:r>
            <a:r>
              <a:rPr lang="zh-CN" altLang="zh-CN" sz="1800" dirty="0">
                <a:solidFill>
                  <a:srgbClr val="002060"/>
                </a:solidFill>
                <a:latin typeface="Times New Roman" panose="02020603050405020304" pitchFamily="18" charset="0"/>
                <a:cs typeface="Times New Roman" panose="02020603050405020304" pitchFamily="18" charset="0"/>
              </a:rPr>
              <a:t>顺序表中元素个数减</a:t>
            </a:r>
            <a:r>
              <a:rPr lang="en-US" altLang="zh-CN" sz="1800" dirty="0">
                <a:solidFill>
                  <a:srgbClr val="002060"/>
                </a:solidFill>
                <a:latin typeface="Times New Roman" panose="02020603050405020304" pitchFamily="18" charset="0"/>
                <a:cs typeface="Times New Roman" panose="02020603050405020304" pitchFamily="18" charset="0"/>
              </a:rPr>
              <a:t>1</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600"/>
              </a:lnSpc>
              <a:spcBef>
                <a:spcPts val="0"/>
              </a:spcBef>
            </a:pP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527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删除操作</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856984" cy="3507876"/>
              </a:xfrm>
            </p:spPr>
            <p:txBody>
              <a:bodyPr/>
              <a:lstStyle/>
              <a:p>
                <a:pPr algn="just">
                  <a:lnSpc>
                    <a:spcPts val="2400"/>
                  </a:lnSpc>
                  <a:spcBef>
                    <a:spcPts val="0"/>
                  </a:spcBef>
                </a:pPr>
                <a:r>
                  <a:rPr lang="zh-CN" altLang="zh-CN" sz="1800" dirty="0">
                    <a:latin typeface="隶书" panose="02010509060101010101" pitchFamily="49" charset="-122"/>
                    <a:ea typeface="隶书" panose="02010509060101010101" pitchFamily="49" charset="-122"/>
                  </a:rPr>
                  <a:t>本算法中，算法的运行时间主要耗费在向前移动数据元素的语句上，而该语句的执行次数（即移动数据元素的个数）是</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m:t>
                    </m:r>
                    <m:r>
                      <m:rPr>
                        <m:sty m:val="p"/>
                      </m:rPr>
                      <a:rPr lang="en-US" altLang="zh-CN" sz="1800">
                        <a:latin typeface="Cambria Math" panose="02040503050406030204" pitchFamily="18" charset="0"/>
                      </a:rPr>
                      <m:t>pos</m:t>
                    </m:r>
                  </m:oMath>
                </a14:m>
                <a:r>
                  <a:rPr lang="zh-CN" altLang="zh-CN" sz="1800" dirty="0">
                    <a:latin typeface="隶书" panose="02010509060101010101" pitchFamily="49" charset="-122"/>
                    <a:ea typeface="隶书" panose="02010509060101010101" pitchFamily="49" charset="-122"/>
                  </a:rPr>
                  <a:t>。由此可见，删除元素时元素移动的次数不仅与元素个数</a:t>
                </a:r>
                <a14:m>
                  <m:oMath xmlns:m="http://schemas.openxmlformats.org/officeDocument/2006/math">
                    <m:r>
                      <a:rPr lang="en-US" altLang="zh-CN" sz="1800" i="1">
                        <a:latin typeface="Cambria Math" panose="02040503050406030204" pitchFamily="18" charset="0"/>
                      </a:rPr>
                      <m:t>𝑛</m:t>
                    </m:r>
                    <m:r>
                      <a:rPr lang="en-US" altLang="zh-CN" sz="1800">
                        <a:latin typeface="Cambria Math" panose="02040503050406030204" pitchFamily="18" charset="0"/>
                      </a:rPr>
                      <m:t>=</m:t>
                    </m:r>
                    <m:r>
                      <m:rPr>
                        <m:sty m:val="p"/>
                      </m:rPr>
                      <a:rPr lang="en-US" altLang="zh-CN" sz="1800">
                        <a:latin typeface="Cambria Math" panose="02040503050406030204" pitchFamily="18" charset="0"/>
                      </a:rPr>
                      <m:t>length</m:t>
                    </m:r>
                  </m:oMath>
                </a14:m>
                <a:r>
                  <a:rPr lang="zh-CN" altLang="zh-CN" sz="1800" dirty="0">
                    <a:latin typeface="隶书" panose="02010509060101010101" pitchFamily="49" charset="-122"/>
                    <a:ea typeface="隶书" panose="02010509060101010101" pitchFamily="49" charset="-122"/>
                  </a:rPr>
                  <a:t>（或称线性表的长度）有关，还与删除位置</a:t>
                </a:r>
                <a14:m>
                  <m:oMath xmlns:m="http://schemas.openxmlformats.org/officeDocument/2006/math">
                    <m:r>
                      <m:rPr>
                        <m:sty m:val="p"/>
                      </m:rPr>
                      <a:rPr lang="en-US" altLang="zh-CN" sz="1800">
                        <a:latin typeface="Cambria Math" panose="02040503050406030204" pitchFamily="18" charset="0"/>
                      </a:rPr>
                      <m:t>pos</m:t>
                    </m:r>
                  </m:oMath>
                </a14:m>
                <a:r>
                  <a:rPr lang="zh-CN" altLang="zh-CN" sz="1800" dirty="0">
                    <a:latin typeface="隶书" panose="02010509060101010101" pitchFamily="49" charset="-122"/>
                    <a:ea typeface="隶书" panose="02010509060101010101" pitchFamily="49" charset="-122"/>
                  </a:rPr>
                  <a:t>有关：当</a:t>
                </a:r>
                <a14:m>
                  <m:oMath xmlns:m="http://schemas.openxmlformats.org/officeDocument/2006/math">
                    <m:r>
                      <m:rPr>
                        <m:sty m:val="p"/>
                      </m:rPr>
                      <a:rPr lang="en-US" altLang="zh-CN" sz="1800">
                        <a:latin typeface="Cambria Math" panose="02040503050406030204" pitchFamily="18" charset="0"/>
                      </a:rPr>
                      <m:t>pos</m:t>
                    </m:r>
                    <m:r>
                      <a:rPr lang="en-US" altLang="zh-CN" sz="1800">
                        <a:latin typeface="Cambria Math" panose="02040503050406030204" pitchFamily="18" charset="0"/>
                      </a:rPr>
                      <m:t>=</m:t>
                    </m:r>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时，移动次数为</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；当</a:t>
                </a:r>
                <a14:m>
                  <m:oMath xmlns:m="http://schemas.openxmlformats.org/officeDocument/2006/math">
                    <m:r>
                      <m:rPr>
                        <m:sty m:val="p"/>
                      </m:rPr>
                      <a:rPr lang="en-US" altLang="zh-CN" sz="1800">
                        <a:latin typeface="Cambria Math" panose="02040503050406030204" pitchFamily="18" charset="0"/>
                      </a:rPr>
                      <m:t>pos</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时，移动次数为</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，达到最大值。在顺序表中共有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个元素可以被删除。</a:t>
                </a:r>
              </a:p>
              <a:p>
                <a:pPr algn="just">
                  <a:lnSpc>
                    <a:spcPts val="2400"/>
                  </a:lnSpc>
                  <a:spcBef>
                    <a:spcPts val="0"/>
                  </a:spcBef>
                </a:pPr>
                <a:r>
                  <a:rPr lang="zh-CN" altLang="zh-CN" sz="1800" dirty="0">
                    <a:latin typeface="隶书" panose="02010509060101010101" pitchFamily="49" charset="-122"/>
                    <a:ea typeface="隶书" panose="02010509060101010101" pitchFamily="49" charset="-122"/>
                  </a:rPr>
                  <a:t>假设</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1</m:t>
                        </m:r>
                      </m:num>
                      <m:den>
                        <m:r>
                          <a:rPr lang="en-US" altLang="zh-CN" sz="1800" i="1">
                            <a:latin typeface="Cambria Math" panose="02040503050406030204" pitchFamily="18" charset="0"/>
                          </a:rPr>
                          <m:t>𝑛</m:t>
                        </m:r>
                      </m:den>
                    </m:f>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是删除第</a:t>
                </a:r>
                <a14:m>
                  <m:oMath xmlns:m="http://schemas.openxmlformats.org/officeDocument/2006/math">
                    <m:r>
                      <m:rPr>
                        <m:sty m:val="p"/>
                      </m:rPr>
                      <a:rPr lang="en-US" altLang="zh-CN" sz="1800">
                        <a:latin typeface="Cambria Math" panose="02040503050406030204" pitchFamily="18" charset="0"/>
                      </a:rPr>
                      <m:t>pos</m:t>
                    </m:r>
                  </m:oMath>
                </a14:m>
                <a:r>
                  <a:rPr lang="zh-CN" altLang="zh-CN" sz="1800" dirty="0">
                    <a:latin typeface="隶书" panose="02010509060101010101" pitchFamily="49" charset="-122"/>
                    <a:ea typeface="隶书" panose="02010509060101010101" pitchFamily="49" charset="-122"/>
                  </a:rPr>
                  <a:t>个位置上元素的概率，则在长度为</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的线性表中删除一个元素时所需移动元素的平均次数为：</a:t>
                </a:r>
              </a:p>
              <a:p>
                <a:pPr marL="0" indent="0" algn="just">
                  <a:lnSpc>
                    <a:spcPts val="2300"/>
                  </a:lnSpc>
                  <a:spcBef>
                    <a:spcPts val="0"/>
                  </a:spcBef>
                  <a:buNone/>
                </a:pPr>
                <a:endParaRPr lang="en-US" altLang="zh-CN" sz="1800" i="1" dirty="0">
                  <a:solidFill>
                    <a:srgbClr val="C00000"/>
                  </a:solidFill>
                </a:endParaRPr>
              </a:p>
              <a:p>
                <a:pPr marL="0" indent="0" algn="just">
                  <a:lnSpc>
                    <a:spcPts val="2300"/>
                  </a:lnSpc>
                  <a:spcBef>
                    <a:spcPts val="0"/>
                  </a:spcBef>
                  <a:buNone/>
                </a:pPr>
                <a14:m>
                  <m:oMathPara xmlns:m="http://schemas.openxmlformats.org/officeDocument/2006/math">
                    <m:oMathParaPr>
                      <m:jc m:val="centerGroup"/>
                    </m:oMathParaPr>
                    <m:oMath xmlns:m="http://schemas.openxmlformats.org/officeDocument/2006/math">
                      <m:nary>
                        <m:naryPr>
                          <m:chr m:val="∑"/>
                          <m:limLoc m:val="undOvr"/>
                          <m:ctrlPr>
                            <a:rPr lang="zh-CN" altLang="zh-CN" sz="1800" i="1">
                              <a:solidFill>
                                <a:srgbClr val="C00000"/>
                              </a:solidFill>
                              <a:latin typeface="Cambria Math" panose="02040503050406030204" pitchFamily="18" charset="0"/>
                            </a:rPr>
                          </m:ctrlPr>
                        </m:naryPr>
                        <m:sub>
                          <m:r>
                            <a:rPr lang="en-US" altLang="zh-CN" sz="1800" i="1">
                              <a:solidFill>
                                <a:srgbClr val="C00000"/>
                              </a:solidFill>
                              <a:latin typeface="Cambria Math" panose="02040503050406030204" pitchFamily="18" charset="0"/>
                            </a:rPr>
                            <m:t>𝑝𝑜𝑠</m:t>
                          </m:r>
                          <m:r>
                            <a:rPr lang="en-US" altLang="zh-CN" sz="1800" i="1">
                              <a:solidFill>
                                <a:srgbClr val="C00000"/>
                              </a:solidFill>
                              <a:latin typeface="Cambria Math" panose="02040503050406030204" pitchFamily="18" charset="0"/>
                            </a:rPr>
                            <m:t>=1</m:t>
                          </m:r>
                        </m:sub>
                        <m:sup>
                          <m:r>
                            <a:rPr lang="en-US" altLang="zh-CN" sz="1800" i="1">
                              <a:solidFill>
                                <a:srgbClr val="C00000"/>
                              </a:solidFill>
                              <a:latin typeface="Cambria Math" panose="02040503050406030204" pitchFamily="18" charset="0"/>
                            </a:rPr>
                            <m:t>𝑛</m:t>
                          </m:r>
                        </m:sup>
                        <m:e>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𝑝</m:t>
                              </m:r>
                            </m:e>
                            <m:sub>
                              <m:r>
                                <a:rPr lang="en-US" altLang="zh-CN" sz="1800" i="1">
                                  <a:solidFill>
                                    <a:srgbClr val="C00000"/>
                                  </a:solidFill>
                                  <a:latin typeface="Cambria Math" panose="02040503050406030204" pitchFamily="18" charset="0"/>
                                </a:rPr>
                                <m:t>𝑖</m:t>
                              </m:r>
                            </m:sub>
                          </m:sSub>
                          <m:r>
                            <a:rPr lang="en-US" altLang="zh-CN" sz="1800" i="1">
                              <a:solidFill>
                                <a:srgbClr val="C00000"/>
                              </a:solidFill>
                              <a:latin typeface="Cambria Math" panose="02040503050406030204" pitchFamily="18" charset="0"/>
                            </a:rPr>
                            <m:t>×</m:t>
                          </m:r>
                          <m:d>
                            <m:dPr>
                              <m:ctrlPr>
                                <a:rPr lang="zh-CN" altLang="zh-CN" sz="1800" i="1">
                                  <a:solidFill>
                                    <a:srgbClr val="C00000"/>
                                  </a:solidFill>
                                  <a:latin typeface="Cambria Math" panose="02040503050406030204" pitchFamily="18" charset="0"/>
                                </a:rPr>
                              </m:ctrlPr>
                            </m:dPr>
                            <m:e>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𝑝𝑜𝑠</m:t>
                              </m:r>
                            </m:e>
                          </m:d>
                          <m:r>
                            <a:rPr lang="en-US" altLang="zh-CN" sz="1800" i="1">
                              <a:solidFill>
                                <a:srgbClr val="C00000"/>
                              </a:solidFill>
                              <a:latin typeface="Cambria Math" panose="02040503050406030204" pitchFamily="18" charset="0"/>
                            </a:rPr>
                            <m:t>=</m:t>
                          </m:r>
                          <m:nary>
                            <m:naryPr>
                              <m:chr m:val="∑"/>
                              <m:limLoc m:val="undOvr"/>
                              <m:ctrlPr>
                                <a:rPr lang="zh-CN" altLang="zh-CN" sz="1800" i="1">
                                  <a:solidFill>
                                    <a:srgbClr val="C00000"/>
                                  </a:solidFill>
                                  <a:latin typeface="Cambria Math" panose="02040503050406030204" pitchFamily="18" charset="0"/>
                                </a:rPr>
                              </m:ctrlPr>
                            </m:naryPr>
                            <m:sub>
                              <m:r>
                                <a:rPr lang="en-US" altLang="zh-CN" sz="1800" i="1">
                                  <a:solidFill>
                                    <a:srgbClr val="C00000"/>
                                  </a:solidFill>
                                  <a:latin typeface="Cambria Math" panose="02040503050406030204" pitchFamily="18" charset="0"/>
                                </a:rPr>
                                <m:t>𝑝𝑜𝑠</m:t>
                              </m:r>
                              <m:r>
                                <a:rPr lang="en-US" altLang="zh-CN" sz="1800" i="1">
                                  <a:solidFill>
                                    <a:srgbClr val="C00000"/>
                                  </a:solidFill>
                                  <a:latin typeface="Cambria Math" panose="02040503050406030204" pitchFamily="18" charset="0"/>
                                </a:rPr>
                                <m:t>=1</m:t>
                              </m:r>
                            </m:sub>
                            <m:sup>
                              <m:r>
                                <a:rPr lang="en-US" altLang="zh-CN" sz="1800" i="1">
                                  <a:solidFill>
                                    <a:srgbClr val="C00000"/>
                                  </a:solidFill>
                                  <a:latin typeface="Cambria Math" panose="02040503050406030204" pitchFamily="18" charset="0"/>
                                </a:rPr>
                                <m:t>𝑛</m:t>
                              </m:r>
                            </m:sup>
                            <m:e>
                              <m:f>
                                <m:fPr>
                                  <m:ctrlPr>
                                    <a:rPr lang="zh-CN" altLang="zh-CN" sz="1800" i="1">
                                      <a:solidFill>
                                        <a:srgbClr val="C00000"/>
                                      </a:solidFill>
                                      <a:latin typeface="Cambria Math" panose="02040503050406030204" pitchFamily="18" charset="0"/>
                                    </a:rPr>
                                  </m:ctrlPr>
                                </m:fPr>
                                <m:num>
                                  <m:r>
                                    <a:rPr lang="en-US" altLang="zh-CN" sz="1800" i="1">
                                      <a:solidFill>
                                        <a:srgbClr val="C00000"/>
                                      </a:solidFill>
                                      <a:latin typeface="Cambria Math" panose="02040503050406030204" pitchFamily="18" charset="0"/>
                                    </a:rPr>
                                    <m:t>1</m:t>
                                  </m:r>
                                </m:num>
                                <m:den>
                                  <m:r>
                                    <a:rPr lang="en-US" altLang="zh-CN" sz="1800" i="1">
                                      <a:solidFill>
                                        <a:srgbClr val="C00000"/>
                                      </a:solidFill>
                                      <a:latin typeface="Cambria Math" panose="02040503050406030204" pitchFamily="18" charset="0"/>
                                    </a:rPr>
                                    <m:t>𝑛</m:t>
                                  </m:r>
                                </m:den>
                              </m:f>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𝑝𝑜𝑠</m:t>
                              </m:r>
                              <m:r>
                                <a:rPr lang="en-US" altLang="zh-CN" sz="1800" i="1">
                                  <a:solidFill>
                                    <a:srgbClr val="C00000"/>
                                  </a:solidFill>
                                  <a:latin typeface="Cambria Math" panose="02040503050406030204" pitchFamily="18" charset="0"/>
                                </a:rPr>
                                <m:t>)</m:t>
                              </m:r>
                            </m:e>
                          </m:nary>
                        </m:e>
                      </m:nary>
                      <m:r>
                        <a:rPr lang="en-US" altLang="zh-CN" sz="1800" i="1">
                          <a:solidFill>
                            <a:srgbClr val="C00000"/>
                          </a:solidFill>
                          <a:latin typeface="Cambria Math" panose="02040503050406030204" pitchFamily="18" charset="0"/>
                        </a:rPr>
                        <m:t>=</m:t>
                      </m:r>
                      <m:f>
                        <m:fPr>
                          <m:ctrlPr>
                            <a:rPr lang="zh-CN" altLang="zh-CN" sz="1800" i="1">
                              <a:solidFill>
                                <a:srgbClr val="C00000"/>
                              </a:solidFill>
                              <a:latin typeface="Cambria Math" panose="02040503050406030204" pitchFamily="18" charset="0"/>
                            </a:rPr>
                          </m:ctrlPr>
                        </m:fPr>
                        <m:num>
                          <m:r>
                            <a:rPr lang="en-US" altLang="zh-CN" sz="1800" i="1">
                              <a:solidFill>
                                <a:srgbClr val="C00000"/>
                              </a:solidFill>
                              <a:latin typeface="Cambria Math" panose="02040503050406030204" pitchFamily="18" charset="0"/>
                            </a:rPr>
                            <m:t>1</m:t>
                          </m:r>
                        </m:num>
                        <m:den>
                          <m:r>
                            <a:rPr lang="en-US" altLang="zh-CN" sz="1800" i="1">
                              <a:solidFill>
                                <a:srgbClr val="C00000"/>
                              </a:solidFill>
                              <a:latin typeface="Cambria Math" panose="02040503050406030204" pitchFamily="18" charset="0"/>
                            </a:rPr>
                            <m:t>𝑛</m:t>
                          </m:r>
                        </m:den>
                      </m:f>
                      <m:nary>
                        <m:naryPr>
                          <m:chr m:val="∑"/>
                          <m:limLoc m:val="undOvr"/>
                          <m:ctrlPr>
                            <a:rPr lang="zh-CN" altLang="zh-CN" sz="1800" i="1">
                              <a:solidFill>
                                <a:srgbClr val="C00000"/>
                              </a:solidFill>
                              <a:latin typeface="Cambria Math" panose="02040503050406030204" pitchFamily="18" charset="0"/>
                            </a:rPr>
                          </m:ctrlPr>
                        </m:naryPr>
                        <m:sub>
                          <m:r>
                            <a:rPr lang="en-US" altLang="zh-CN" sz="1800" i="1">
                              <a:solidFill>
                                <a:srgbClr val="C00000"/>
                              </a:solidFill>
                              <a:latin typeface="Cambria Math" panose="02040503050406030204" pitchFamily="18" charset="0"/>
                            </a:rPr>
                            <m:t>𝑝𝑜𝑠</m:t>
                          </m:r>
                          <m:r>
                            <a:rPr lang="en-US" altLang="zh-CN" sz="1800" i="1">
                              <a:solidFill>
                                <a:srgbClr val="C00000"/>
                              </a:solidFill>
                              <a:latin typeface="Cambria Math" panose="02040503050406030204" pitchFamily="18" charset="0"/>
                            </a:rPr>
                            <m:t>=1</m:t>
                          </m:r>
                        </m:sub>
                        <m:sup>
                          <m:r>
                            <a:rPr lang="en-US" altLang="zh-CN" sz="1800" i="1">
                              <a:solidFill>
                                <a:srgbClr val="C00000"/>
                              </a:solidFill>
                              <a:latin typeface="Cambria Math" panose="02040503050406030204" pitchFamily="18" charset="0"/>
                            </a:rPr>
                            <m:t>𝑛</m:t>
                          </m:r>
                        </m:sup>
                        <m:e>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𝑝𝑜𝑠</m:t>
                          </m:r>
                          <m:r>
                            <a:rPr lang="en-US" altLang="zh-CN" sz="1800" i="1">
                              <a:solidFill>
                                <a:srgbClr val="C00000"/>
                              </a:solidFill>
                              <a:latin typeface="Cambria Math" panose="02040503050406030204" pitchFamily="18" charset="0"/>
                            </a:rPr>
                            <m:t>)</m:t>
                          </m:r>
                        </m:e>
                      </m:nary>
                    </m:oMath>
                  </m:oMathPara>
                </a14:m>
                <a:endParaRPr lang="zh-CN" altLang="zh-CN" sz="1800" dirty="0">
                  <a:solidFill>
                    <a:srgbClr val="C00000"/>
                  </a:solidFill>
                  <a:latin typeface="隶书" panose="02010509060101010101" pitchFamily="49" charset="-122"/>
                  <a:ea typeface="隶书" panose="02010509060101010101" pitchFamily="49" charset="-122"/>
                </a:endParaRPr>
              </a:p>
              <a:p>
                <a:pPr algn="just">
                  <a:lnSpc>
                    <a:spcPts val="2300"/>
                  </a:lnSpc>
                  <a:spcBef>
                    <a:spcPts val="0"/>
                  </a:spcBef>
                </a:pPr>
                <a:r>
                  <a:rPr lang="en-US" altLang="zh-CN" sz="1800" dirty="0">
                    <a:solidFill>
                      <a:srgbClr val="C00000"/>
                    </a:solidFill>
                    <a:latin typeface="隶书" panose="02010509060101010101" pitchFamily="49" charset="-122"/>
                    <a:ea typeface="隶书" panose="02010509060101010101" pitchFamily="49" charset="-122"/>
                  </a:rPr>
                  <a:t>                          </a:t>
                </a:r>
                <a14:m>
                  <m:oMath xmlns:m="http://schemas.openxmlformats.org/officeDocument/2006/math">
                    <m:r>
                      <a:rPr lang="en-US" altLang="zh-CN" sz="1800">
                        <a:solidFill>
                          <a:srgbClr val="C00000"/>
                        </a:solidFill>
                        <a:latin typeface="Cambria Math" panose="02040503050406030204" pitchFamily="18" charset="0"/>
                      </a:rPr>
                      <m:t>            </m:t>
                    </m:r>
                  </m:oMath>
                </a14:m>
                <a:endParaRPr lang="en-US" altLang="zh-CN" sz="1800" dirty="0">
                  <a:solidFill>
                    <a:srgbClr val="C00000"/>
                  </a:solidFill>
                </a:endParaRPr>
              </a:p>
              <a:p>
                <a:pPr algn="just">
                  <a:lnSpc>
                    <a:spcPts val="2300"/>
                  </a:lnSpc>
                  <a:spcBef>
                    <a:spcPts val="0"/>
                  </a:spcBef>
                </a:pPr>
                <a:r>
                  <a:rPr lang="en-US" altLang="zh-CN" sz="1800" dirty="0">
                    <a:solidFill>
                      <a:srgbClr val="C00000"/>
                    </a:solidFill>
                  </a:rPr>
                  <a:t>                             </a:t>
                </a:r>
                <a14:m>
                  <m:oMath xmlns:m="http://schemas.openxmlformats.org/officeDocument/2006/math">
                    <m:r>
                      <a:rPr lang="en-US" altLang="zh-CN" sz="1800">
                        <a:solidFill>
                          <a:srgbClr val="C00000"/>
                        </a:solidFill>
                        <a:latin typeface="Cambria Math" panose="02040503050406030204" pitchFamily="18" charset="0"/>
                      </a:rPr>
                      <m:t> =</m:t>
                    </m:r>
                    <m:f>
                      <m:fPr>
                        <m:ctrlPr>
                          <a:rPr lang="zh-CN" altLang="zh-CN" sz="1800" i="1">
                            <a:solidFill>
                              <a:srgbClr val="C00000"/>
                            </a:solidFill>
                            <a:latin typeface="Cambria Math" panose="02040503050406030204" pitchFamily="18" charset="0"/>
                          </a:rPr>
                        </m:ctrlPr>
                      </m:fPr>
                      <m:num>
                        <m:r>
                          <a:rPr lang="en-US" altLang="zh-CN" sz="1800" i="1">
                            <a:solidFill>
                              <a:srgbClr val="C00000"/>
                            </a:solidFill>
                            <a:latin typeface="Cambria Math" panose="02040503050406030204" pitchFamily="18" charset="0"/>
                          </a:rPr>
                          <m:t>1</m:t>
                        </m:r>
                      </m:num>
                      <m:den>
                        <m:r>
                          <a:rPr lang="en-US" altLang="zh-CN" sz="1800" i="1">
                            <a:solidFill>
                              <a:srgbClr val="C00000"/>
                            </a:solidFill>
                            <a:latin typeface="Cambria Math" panose="02040503050406030204" pitchFamily="18" charset="0"/>
                          </a:rPr>
                          <m:t>𝑛</m:t>
                        </m:r>
                      </m:den>
                    </m:f>
                    <m:r>
                      <a:rPr lang="en-US" altLang="zh-CN" sz="1800" i="1">
                        <a:solidFill>
                          <a:srgbClr val="C00000"/>
                        </a:solidFill>
                        <a:latin typeface="Cambria Math" panose="02040503050406030204" pitchFamily="18" charset="0"/>
                      </a:rPr>
                      <m:t>×</m:t>
                    </m:r>
                    <m:f>
                      <m:fPr>
                        <m:ctrlPr>
                          <a:rPr lang="zh-CN" altLang="zh-CN" sz="1800" i="1">
                            <a:solidFill>
                              <a:srgbClr val="C00000"/>
                            </a:solidFill>
                            <a:latin typeface="Cambria Math" panose="02040503050406030204" pitchFamily="18" charset="0"/>
                          </a:rPr>
                        </m:ctrlPr>
                      </m:fPr>
                      <m:num>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−1)</m:t>
                        </m:r>
                      </m:num>
                      <m:den>
                        <m:r>
                          <a:rPr lang="en-US" altLang="zh-CN" sz="1800" i="1">
                            <a:solidFill>
                              <a:srgbClr val="C00000"/>
                            </a:solidFill>
                            <a:latin typeface="Cambria Math" panose="02040503050406030204" pitchFamily="18" charset="0"/>
                          </a:rPr>
                          <m:t>2</m:t>
                        </m:r>
                      </m:den>
                    </m:f>
                    <m:r>
                      <a:rPr lang="en-US" altLang="zh-CN" sz="1800" i="1">
                        <a:solidFill>
                          <a:srgbClr val="C00000"/>
                        </a:solidFill>
                        <a:latin typeface="Cambria Math" panose="02040503050406030204" pitchFamily="18" charset="0"/>
                      </a:rPr>
                      <m:t>=</m:t>
                    </m:r>
                    <m:f>
                      <m:fPr>
                        <m:ctrlPr>
                          <a:rPr lang="zh-CN" altLang="zh-CN" sz="1800" i="1">
                            <a:solidFill>
                              <a:srgbClr val="C00000"/>
                            </a:solidFill>
                            <a:latin typeface="Cambria Math" panose="02040503050406030204" pitchFamily="18" charset="0"/>
                          </a:rPr>
                        </m:ctrlPr>
                      </m:fPr>
                      <m:num>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−1</m:t>
                        </m:r>
                      </m:num>
                      <m:den>
                        <m:r>
                          <a:rPr lang="en-US" altLang="zh-CN" sz="1800" i="1">
                            <a:solidFill>
                              <a:srgbClr val="C00000"/>
                            </a:solidFill>
                            <a:latin typeface="Cambria Math" panose="02040503050406030204" pitchFamily="18" charset="0"/>
                          </a:rPr>
                          <m:t>2</m:t>
                        </m:r>
                      </m:den>
                    </m:f>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𝑂</m:t>
                    </m:r>
                    <m:r>
                      <a:rPr lang="en-US" altLang="zh-CN" sz="1800" i="1">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m:t>
                    </m:r>
                  </m:oMath>
                </a14:m>
                <a:endParaRPr lang="zh-CN" altLang="zh-CN" sz="1800" dirty="0">
                  <a:solidFill>
                    <a:srgbClr val="C00000"/>
                  </a:solidFill>
                  <a:latin typeface="隶书" panose="02010509060101010101" pitchFamily="49" charset="-122"/>
                  <a:ea typeface="隶书" panose="02010509060101010101" pitchFamily="49" charset="-122"/>
                </a:endParaRPr>
              </a:p>
              <a:p>
                <a:pPr algn="just">
                  <a:lnSpc>
                    <a:spcPts val="2400"/>
                  </a:lnSpc>
                  <a:spcBef>
                    <a:spcPts val="0"/>
                  </a:spcBef>
                </a:pPr>
                <a:endParaRPr lang="en-US" altLang="zh-CN" sz="1800" dirty="0">
                  <a:latin typeface="隶书" panose="02010509060101010101" pitchFamily="49" charset="-122"/>
                  <a:ea typeface="隶书" panose="02010509060101010101" pitchFamily="49" charset="-122"/>
                </a:endParaRPr>
              </a:p>
              <a:p>
                <a:pPr algn="just">
                  <a:lnSpc>
                    <a:spcPts val="2400"/>
                  </a:lnSpc>
                  <a:spcBef>
                    <a:spcPts val="0"/>
                  </a:spcBef>
                </a:pPr>
                <a:r>
                  <a:rPr lang="zh-CN" altLang="zh-CN" sz="1800" dirty="0">
                    <a:solidFill>
                      <a:srgbClr val="002060"/>
                    </a:solidFill>
                    <a:latin typeface="隶书" panose="02010509060101010101" pitchFamily="49" charset="-122"/>
                    <a:ea typeface="隶书" panose="02010509060101010101" pitchFamily="49" charset="-122"/>
                  </a:rPr>
                  <a:t>因此，删除操作的平均时间复杂度为</a:t>
                </a:r>
                <a14:m>
                  <m:oMath xmlns:m="http://schemas.openxmlformats.org/officeDocument/2006/math">
                    <m:r>
                      <a:rPr lang="en-US" altLang="zh-CN" sz="1800" i="1">
                        <a:solidFill>
                          <a:srgbClr val="002060"/>
                        </a:solidFill>
                        <a:latin typeface="Cambria Math" panose="02040503050406030204" pitchFamily="18" charset="0"/>
                      </a:rPr>
                      <m:t>𝑂</m:t>
                    </m:r>
                    <m:r>
                      <a:rPr lang="en-US" altLang="zh-CN" sz="1800" i="1">
                        <a:solidFill>
                          <a:srgbClr val="002060"/>
                        </a:solidFill>
                        <a:latin typeface="Cambria Math" panose="02040503050406030204" pitchFamily="18" charset="0"/>
                      </a:rPr>
                      <m:t>(</m:t>
                    </m:r>
                    <m:r>
                      <a:rPr lang="en-US" altLang="zh-CN" sz="1800" i="1">
                        <a:solidFill>
                          <a:srgbClr val="002060"/>
                        </a:solidFill>
                        <a:latin typeface="Cambria Math" panose="02040503050406030204" pitchFamily="18" charset="0"/>
                      </a:rPr>
                      <m:t>𝑛</m:t>
                    </m:r>
                    <m:r>
                      <a:rPr lang="en-US" altLang="zh-CN" sz="1800" i="1">
                        <a:solidFill>
                          <a:srgbClr val="002060"/>
                        </a:solidFill>
                        <a:latin typeface="Cambria Math" panose="02040503050406030204" pitchFamily="18" charset="0"/>
                      </a:rPr>
                      <m:t>)</m:t>
                    </m:r>
                  </m:oMath>
                </a14:m>
                <a:r>
                  <a:rPr lang="zh-CN" altLang="zh-CN" sz="1800" dirty="0">
                    <a:solidFill>
                      <a:srgbClr val="002060"/>
                    </a:solidFill>
                    <a:latin typeface="隶书" panose="02010509060101010101" pitchFamily="49" charset="-122"/>
                    <a:ea typeface="隶书" panose="02010509060101010101" pitchFamily="49" charset="-122"/>
                  </a:rPr>
                  <a:t>，其中</a:t>
                </a:r>
                <a14:m>
                  <m:oMath xmlns:m="http://schemas.openxmlformats.org/officeDocument/2006/math">
                    <m:r>
                      <a:rPr lang="en-US" altLang="zh-CN" sz="1800" i="1">
                        <a:solidFill>
                          <a:srgbClr val="002060"/>
                        </a:solidFill>
                        <a:latin typeface="Cambria Math" panose="02040503050406030204" pitchFamily="18" charset="0"/>
                      </a:rPr>
                      <m:t>𝑛</m:t>
                    </m:r>
                  </m:oMath>
                </a14:m>
                <a:r>
                  <a:rPr lang="zh-CN" altLang="zh-CN" sz="1800" dirty="0">
                    <a:solidFill>
                      <a:srgbClr val="002060"/>
                    </a:solidFill>
                    <a:latin typeface="隶书" panose="02010509060101010101" pitchFamily="49" charset="-122"/>
                    <a:ea typeface="隶书" panose="02010509060101010101" pitchFamily="49" charset="-122"/>
                  </a:rPr>
                  <a:t>为线性表中元素的个数。</a:t>
                </a:r>
              </a:p>
              <a:p>
                <a:pPr>
                  <a:lnSpc>
                    <a:spcPts val="24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856984" cy="3507876"/>
              </a:xfrm>
              <a:blipFill rotWithShape="0">
                <a:blip r:embed="rId3"/>
                <a:stretch>
                  <a:fillRect l="-757" t="-1565" r="-757" b="-20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39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倒置操作</a:t>
            </a:r>
          </a:p>
        </p:txBody>
      </p:sp>
      <p:sp>
        <p:nvSpPr>
          <p:cNvPr id="3" name="内容占位符 2"/>
          <p:cNvSpPr>
            <a:spLocks noGrp="1"/>
          </p:cNvSpPr>
          <p:nvPr>
            <p:ph sz="quarter" idx="11"/>
          </p:nvPr>
        </p:nvSpPr>
        <p:spPr>
          <a:xfrm>
            <a:off x="251520" y="915566"/>
            <a:ext cx="8784976" cy="3507876"/>
          </a:xfrm>
        </p:spPr>
        <p:txBody>
          <a:bodyPr/>
          <a:lstStyle/>
          <a:p>
            <a:pPr>
              <a:lnSpc>
                <a:spcPts val="2300"/>
              </a:lnSpc>
              <a:spcBef>
                <a:spcPts val="0"/>
              </a:spcBef>
            </a:pPr>
            <a:r>
              <a:rPr lang="zh-CN" altLang="zh-CN" sz="1800" dirty="0">
                <a:latin typeface="隶书" panose="02010509060101010101" pitchFamily="49" charset="-122"/>
                <a:ea typeface="隶书" panose="02010509060101010101" pitchFamily="49" charset="-122"/>
              </a:rPr>
              <a:t>该基本操作是顺序表的倒置，其基本思想是第</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个数据元素与最后</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个数据元素进行交换，第</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个数据元素与最后第</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个数据元素交换，依次类推，直到所有元素交换为止。</a:t>
            </a:r>
          </a:p>
          <a:p>
            <a:pPr>
              <a:lnSpc>
                <a:spcPts val="2300"/>
              </a:lnSpc>
              <a:spcBef>
                <a:spcPts val="0"/>
              </a:spcBef>
            </a:pPr>
            <a:r>
              <a:rPr lang="en-US" altLang="zh-CN" sz="1800" dirty="0">
                <a:solidFill>
                  <a:srgbClr val="0066FF"/>
                </a:solidFill>
                <a:latin typeface="隶书" panose="02010509060101010101" pitchFamily="49" charset="-122"/>
                <a:ea typeface="隶书" panose="02010509060101010101" pitchFamily="49" charset="-122"/>
              </a:rPr>
              <a:t> </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Sqlist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TurnList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*p=</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elem</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,*q=&amp;</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elem</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[length-1];//</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取第</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个元素和最后</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个元素的首地址</a:t>
            </a: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*temp=new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for(;p&lt;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q;p</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交换数据元素</a:t>
            </a: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*temp=*p;</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*p=*q;</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*q=*temp;</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p>
          <a:p>
            <a:pPr>
              <a:lnSpc>
                <a:spcPts val="2300"/>
              </a:lnSpc>
              <a:spcBef>
                <a:spcPts val="0"/>
              </a:spcBef>
            </a:pPr>
            <a:r>
              <a:rPr lang="zh-CN" altLang="en-US" sz="1800" dirty="0">
                <a:solidFill>
                  <a:srgbClr val="C00000"/>
                </a:solidFill>
              </a:rPr>
              <a:t>  该算法的时间复杂度为 </a:t>
            </a:r>
            <a:r>
              <a:rPr lang="en-US" altLang="zh-CN" sz="1800" dirty="0">
                <a:solidFill>
                  <a:srgbClr val="C00000"/>
                </a:solidFill>
              </a:rPr>
              <a:t>O(n)</a:t>
            </a:r>
            <a:r>
              <a:rPr lang="zh-CN" altLang="en-US" sz="1800" dirty="0">
                <a:solidFill>
                  <a:srgbClr val="C00000"/>
                </a:solidFill>
              </a:rPr>
              <a:t>。</a:t>
            </a:r>
            <a:endParaRPr lang="zh-CN" altLang="zh-CN" sz="1800" dirty="0">
              <a:solidFill>
                <a:srgbClr val="C00000"/>
              </a:solidFill>
              <a:latin typeface="隶书" panose="02010509060101010101" pitchFamily="49" charset="-122"/>
              <a:ea typeface="隶书" panose="02010509060101010101" pitchFamily="49" charset="-122"/>
            </a:endParaRPr>
          </a:p>
          <a:p>
            <a:pPr>
              <a:lnSpc>
                <a:spcPts val="2300"/>
              </a:lnSpc>
              <a:spcBef>
                <a:spcPts val="0"/>
              </a:spcBef>
            </a:pPr>
            <a:endParaRPr lang="zh-CN" altLang="en-US" sz="1800" dirty="0">
              <a:solidFill>
                <a:srgbClr val="C0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65503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合并操作</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915566"/>
                <a:ext cx="8856984" cy="3507876"/>
              </a:xfrm>
            </p:spPr>
            <p:txBody>
              <a:bodyPr/>
              <a:lstStyle/>
              <a:p>
                <a:pPr>
                  <a:lnSpc>
                    <a:spcPts val="2200"/>
                  </a:lnSpc>
                  <a:spcBef>
                    <a:spcPts val="0"/>
                  </a:spcBef>
                </a:pPr>
                <a:r>
                  <a:rPr lang="zh-CN" altLang="zh-CN" sz="1800" dirty="0">
                    <a:latin typeface="隶书" panose="02010509060101010101" pitchFamily="49" charset="-122"/>
                    <a:ea typeface="隶书" panose="02010509060101010101" pitchFamily="49" charset="-122"/>
                  </a:rPr>
                  <a:t>已知</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个顺序表</a:t>
                </a:r>
                <a14:m>
                  <m:oMath xmlns:m="http://schemas.openxmlformats.org/officeDocument/2006/math">
                    <m:r>
                      <m:rPr>
                        <m:sty m:val="p"/>
                      </m:rPr>
                      <a:rPr lang="en-US" altLang="zh-CN" sz="1800">
                        <a:latin typeface="Cambria Math" panose="02040503050406030204" pitchFamily="18" charset="0"/>
                      </a:rPr>
                      <m:t>la</m:t>
                    </m:r>
                    <m:r>
                      <a:rPr lang="zh-CN" altLang="zh-CN" sz="1800">
                        <a:latin typeface="Cambria Math" panose="02040503050406030204" pitchFamily="18" charset="0"/>
                      </a:rPr>
                      <m:t>和</m:t>
                    </m:r>
                    <m:r>
                      <m:rPr>
                        <m:sty m:val="p"/>
                      </m:rPr>
                      <a:rPr lang="en-US" altLang="zh-CN" sz="1800">
                        <a:latin typeface="Cambria Math" panose="02040503050406030204" pitchFamily="18" charset="0"/>
                      </a:rPr>
                      <m:t>lb</m:t>
                    </m:r>
                  </m:oMath>
                </a14:m>
                <a:r>
                  <a:rPr lang="zh-CN" altLang="zh-CN" sz="1800" dirty="0">
                    <a:latin typeface="隶书" panose="02010509060101010101" pitchFamily="49" charset="-122"/>
                    <a:ea typeface="隶书" panose="02010509060101010101" pitchFamily="49" charset="-122"/>
                  </a:rPr>
                  <a:t>按值非递减有序排列，把这两个顺序表合并为一个新的顺序表</a:t>
                </a:r>
                <a14:m>
                  <m:oMath xmlns:m="http://schemas.openxmlformats.org/officeDocument/2006/math">
                    <m:r>
                      <m:rPr>
                        <m:sty m:val="p"/>
                      </m:rPr>
                      <a:rPr lang="en-US" altLang="zh-CN" sz="1800">
                        <a:latin typeface="Cambria Math" panose="02040503050406030204" pitchFamily="18" charset="0"/>
                      </a:rPr>
                      <m:t>lc</m:t>
                    </m:r>
                  </m:oMath>
                </a14:m>
                <a:r>
                  <a:rPr lang="zh-CN" altLang="zh-CN" sz="1800" dirty="0">
                    <a:latin typeface="隶书" panose="02010509060101010101" pitchFamily="49" charset="-122"/>
                    <a:ea typeface="隶书" panose="02010509060101010101" pitchFamily="49" charset="-122"/>
                  </a:rPr>
                  <a:t>，且</a:t>
                </a:r>
                <a14:m>
                  <m:oMath xmlns:m="http://schemas.openxmlformats.org/officeDocument/2006/math">
                    <m:r>
                      <m:rPr>
                        <m:sty m:val="p"/>
                      </m:rPr>
                      <a:rPr lang="en-US" altLang="zh-CN" sz="1800">
                        <a:latin typeface="Cambria Math" panose="02040503050406030204" pitchFamily="18" charset="0"/>
                      </a:rPr>
                      <m:t>lc</m:t>
                    </m:r>
                  </m:oMath>
                </a14:m>
                <a:r>
                  <a:rPr lang="zh-CN" altLang="zh-CN" sz="1800" dirty="0">
                    <a:latin typeface="隶书" panose="02010509060101010101" pitchFamily="49" charset="-122"/>
                    <a:ea typeface="隶书" panose="02010509060101010101" pitchFamily="49" charset="-122"/>
                  </a:rPr>
                  <a:t>中元素仍然按值非递减排列（注：</a:t>
                </a:r>
                <a14:m>
                  <m:oMath xmlns:m="http://schemas.openxmlformats.org/officeDocument/2006/math">
                    <m:r>
                      <m:rPr>
                        <m:sty m:val="p"/>
                      </m:rPr>
                      <a:rPr lang="en-US" altLang="zh-CN" sz="1800">
                        <a:latin typeface="Cambria Math" panose="02040503050406030204" pitchFamily="18" charset="0"/>
                      </a:rPr>
                      <m:t>lc</m:t>
                    </m:r>
                  </m:oMath>
                </a14:m>
                <a:r>
                  <a:rPr lang="zh-CN" altLang="zh-CN" sz="1800" dirty="0">
                    <a:latin typeface="隶书" panose="02010509060101010101" pitchFamily="49" charset="-122"/>
                    <a:ea typeface="隶书" panose="02010509060101010101" pitchFamily="49" charset="-122"/>
                  </a:rPr>
                  <a:t>中的元素存放在私有成员</a:t>
                </a:r>
                <a14:m>
                  <m:oMath xmlns:m="http://schemas.openxmlformats.org/officeDocument/2006/math">
                    <m:r>
                      <m:rPr>
                        <m:sty m:val="p"/>
                      </m:rPr>
                      <a:rPr lang="en-US" altLang="zh-CN" sz="1800">
                        <a:latin typeface="Cambria Math" panose="02040503050406030204" pitchFamily="18" charset="0"/>
                      </a:rPr>
                      <m:t>elem</m:t>
                    </m:r>
                  </m:oMath>
                </a14:m>
                <a:r>
                  <a:rPr lang="zh-CN" altLang="zh-CN" sz="1800" dirty="0">
                    <a:latin typeface="隶书" panose="02010509060101010101" pitchFamily="49" charset="-122"/>
                    <a:ea typeface="隶书" panose="02010509060101010101" pitchFamily="49" charset="-122"/>
                  </a:rPr>
                  <a:t>指向的存储空间中）。</a:t>
                </a:r>
              </a:p>
              <a:p>
                <a:pPr>
                  <a:lnSpc>
                    <a:spcPts val="2200"/>
                  </a:lnSpc>
                  <a:spcBef>
                    <a:spcPts val="0"/>
                  </a:spcBef>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Sqlist</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Mergelist</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Sqlist</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&amp;</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la,Sqlist</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&amp;</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lb</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length=</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la.length+lb.length</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计算合并后顺序表中元素的个数</a:t>
                </a:r>
              </a:p>
              <a:p>
                <a:pPr>
                  <a:lnSpc>
                    <a:spcPts val="2200"/>
                  </a:lnSpc>
                  <a:spcBef>
                    <a:spcPts val="0"/>
                  </a:spcBef>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ElemType</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*pa=</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la.elem</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pa_last</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=&amp;</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la.elem</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[la.length-1];</a:t>
                </a:r>
                <a:endPar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ElemType</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pb</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lb.elem</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pb_ast</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=&amp;</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lb.elem</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[lb.length-1];</a:t>
                </a:r>
                <a:endPar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ElemType</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*pc=</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elem</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while(pa&lt;=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pa_last</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&amp;&amp;</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pb</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pb_last</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按值非递减合并</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la</a:t>
                </a:r>
                <a:r>
                  <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和</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lb</a:t>
                </a:r>
                <a:r>
                  <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中的元素</a:t>
                </a:r>
              </a:p>
              <a:p>
                <a:pPr>
                  <a:lnSpc>
                    <a:spcPts val="2200"/>
                  </a:lnSpc>
                  <a:spcBef>
                    <a:spcPts val="0"/>
                  </a:spcBef>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if(*pa&lt;=*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pb</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)*pc++=*pa++;</a:t>
                </a:r>
                <a:endPar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else *pc++=*</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pb</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while(</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pb</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pb_last</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)*pc++=*</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pb</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合并顺序表</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lb</a:t>
                </a:r>
                <a:r>
                  <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的剩余元素</a:t>
                </a:r>
              </a:p>
              <a:p>
                <a:pPr>
                  <a:lnSpc>
                    <a:spcPts val="2200"/>
                  </a:lnSpc>
                  <a:spcBef>
                    <a:spcPts val="0"/>
                  </a:spcBef>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while(pa&lt;=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pa_last</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)*pc++=*pa++;   //</a:t>
                </a:r>
                <a:r>
                  <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合并顺序表</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la</a:t>
                </a:r>
                <a:r>
                  <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的剩余元素</a:t>
                </a:r>
              </a:p>
              <a:p>
                <a:pPr>
                  <a:lnSpc>
                    <a:spcPts val="2200"/>
                  </a:lnSpc>
                  <a:spcBef>
                    <a:spcPts val="0"/>
                  </a:spcBef>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4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915566"/>
                <a:ext cx="8856984" cy="3507876"/>
              </a:xfrm>
              <a:blipFill rotWithShape="0">
                <a:blip r:embed="rId2"/>
                <a:stretch>
                  <a:fillRect l="-688" t="-2083" r="-3441" b="-159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768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904" y="987574"/>
                <a:ext cx="9033592" cy="360040"/>
              </a:xfrm>
            </p:spPr>
            <p:txBody>
              <a:bodyPr/>
              <a:lstStyle/>
              <a:p>
                <a:pPr algn="just">
                  <a:lnSpc>
                    <a:spcPts val="2300"/>
                  </a:lnSpc>
                  <a:spcBef>
                    <a:spcPts val="0"/>
                  </a:spcBef>
                </a:pPr>
                <a:r>
                  <a:rPr lang="zh-CN" altLang="zh-CN" sz="1600" dirty="0">
                    <a:solidFill>
                      <a:srgbClr val="FF0000"/>
                    </a:solidFill>
                    <a:latin typeface="隶书" panose="02010509060101010101" pitchFamily="49" charset="-122"/>
                    <a:ea typeface="隶书" panose="02010509060101010101" pitchFamily="49" charset="-122"/>
                  </a:rPr>
                  <a:t>例</a:t>
                </a:r>
                <a:r>
                  <a:rPr lang="zh-CN" altLang="en-US" sz="1600" dirty="0">
                    <a:solidFill>
                      <a:srgbClr val="FF0000"/>
                    </a:solidFill>
                    <a:latin typeface="隶书" panose="02010509060101010101" pitchFamily="49" charset="-122"/>
                    <a:ea typeface="隶书" panose="02010509060101010101" pitchFamily="49" charset="-122"/>
                  </a:rPr>
                  <a:t>：</a:t>
                </a:r>
                <a:r>
                  <a:rPr lang="zh-CN" altLang="zh-CN" sz="1600" dirty="0">
                    <a:solidFill>
                      <a:srgbClr val="FF0000"/>
                    </a:solidFill>
                    <a:latin typeface="隶书" panose="02010509060101010101" pitchFamily="49" charset="-122"/>
                    <a:ea typeface="隶书" panose="02010509060101010101" pitchFamily="49" charset="-122"/>
                  </a:rPr>
                  <a:t>已知两个集合</a:t>
                </a:r>
                <a14:m>
                  <m:oMath xmlns:m="http://schemas.openxmlformats.org/officeDocument/2006/math">
                    <m:r>
                      <m:rPr>
                        <m:sty m:val="p"/>
                      </m:rPr>
                      <a:rPr lang="en-US" altLang="zh-CN" sz="1600">
                        <a:solidFill>
                          <a:srgbClr val="FF0000"/>
                        </a:solidFill>
                        <a:latin typeface="Cambria Math" panose="02040503050406030204" pitchFamily="18" charset="0"/>
                      </a:rPr>
                      <m:t>A</m:t>
                    </m:r>
                    <m:r>
                      <a:rPr lang="zh-CN" altLang="zh-CN" sz="1600">
                        <a:solidFill>
                          <a:srgbClr val="FF0000"/>
                        </a:solidFill>
                        <a:latin typeface="Cambria Math" panose="02040503050406030204" pitchFamily="18" charset="0"/>
                      </a:rPr>
                      <m:t>和</m:t>
                    </m:r>
                    <m:r>
                      <m:rPr>
                        <m:sty m:val="p"/>
                      </m:rPr>
                      <a:rPr lang="en-US" altLang="zh-CN" sz="1600">
                        <a:solidFill>
                          <a:srgbClr val="FF0000"/>
                        </a:solidFill>
                        <a:latin typeface="Cambria Math" panose="02040503050406030204" pitchFamily="18" charset="0"/>
                      </a:rPr>
                      <m:t>B</m:t>
                    </m:r>
                  </m:oMath>
                </a14:m>
                <a:r>
                  <a:rPr lang="zh-CN" altLang="zh-CN" sz="1600" dirty="0">
                    <a:solidFill>
                      <a:srgbClr val="FF0000"/>
                    </a:solidFill>
                    <a:latin typeface="隶书" panose="02010509060101010101" pitchFamily="49" charset="-122"/>
                    <a:ea typeface="隶书" panose="02010509060101010101" pitchFamily="49" charset="-122"/>
                  </a:rPr>
                  <a:t>，利用顺序表类定义的基本操作，分别设计算法求</a:t>
                </a:r>
                <a14:m>
                  <m:oMath xmlns:m="http://schemas.openxmlformats.org/officeDocument/2006/math">
                    <m:r>
                      <m:rPr>
                        <m:sty m:val="p"/>
                      </m:rPr>
                      <a:rPr lang="en-US" altLang="zh-CN" sz="1600">
                        <a:solidFill>
                          <a:srgbClr val="FF0000"/>
                        </a:solidFill>
                        <a:latin typeface="Cambria Math" panose="02040503050406030204" pitchFamily="18" charset="0"/>
                      </a:rPr>
                      <m:t>A</m:t>
                    </m:r>
                    <m:r>
                      <a:rPr lang="en-US" altLang="zh-CN" sz="1600">
                        <a:solidFill>
                          <a:srgbClr val="FF0000"/>
                        </a:solidFill>
                        <a:latin typeface="Cambria Math" panose="02040503050406030204" pitchFamily="18" charset="0"/>
                      </a:rPr>
                      <m:t>=</m:t>
                    </m:r>
                    <m:r>
                      <m:rPr>
                        <m:sty m:val="p"/>
                      </m:rPr>
                      <a:rPr lang="en-US" altLang="zh-CN" sz="1600">
                        <a:solidFill>
                          <a:srgbClr val="FF0000"/>
                        </a:solidFill>
                        <a:latin typeface="Cambria Math" panose="02040503050406030204" pitchFamily="18" charset="0"/>
                      </a:rPr>
                      <m:t>A</m:t>
                    </m:r>
                    <m:r>
                      <a:rPr lang="en-US" altLang="zh-CN" sz="1600">
                        <a:solidFill>
                          <a:srgbClr val="FF0000"/>
                        </a:solidFill>
                        <a:latin typeface="Cambria Math" panose="02040503050406030204" pitchFamily="18" charset="0"/>
                      </a:rPr>
                      <m:t>∪</m:t>
                    </m:r>
                    <m:r>
                      <m:rPr>
                        <m:sty m:val="p"/>
                      </m:rPr>
                      <a:rPr lang="en-US" altLang="zh-CN" sz="1600">
                        <a:solidFill>
                          <a:srgbClr val="FF0000"/>
                        </a:solidFill>
                        <a:latin typeface="Cambria Math" panose="02040503050406030204" pitchFamily="18" charset="0"/>
                      </a:rPr>
                      <m:t>B</m:t>
                    </m:r>
                  </m:oMath>
                </a14:m>
                <a:r>
                  <a:rPr lang="zh-CN" altLang="zh-CN" sz="1600" dirty="0">
                    <a:solidFill>
                      <a:srgbClr val="FF0000"/>
                    </a:solidFill>
                    <a:latin typeface="隶书" panose="02010509060101010101" pitchFamily="49" charset="-122"/>
                    <a:ea typeface="隶书" panose="02010509060101010101" pitchFamily="49" charset="-122"/>
                  </a:rPr>
                  <a:t>和</a:t>
                </a:r>
                <a14:m>
                  <m:oMath xmlns:m="http://schemas.openxmlformats.org/officeDocument/2006/math">
                    <m:r>
                      <m:rPr>
                        <m:sty m:val="p"/>
                      </m:rPr>
                      <a:rPr lang="en-US" altLang="zh-CN" sz="1600">
                        <a:solidFill>
                          <a:srgbClr val="FF0000"/>
                        </a:solidFill>
                        <a:latin typeface="Cambria Math" panose="02040503050406030204" pitchFamily="18" charset="0"/>
                      </a:rPr>
                      <m:t>A</m:t>
                    </m:r>
                    <m:r>
                      <a:rPr lang="en-US" altLang="zh-CN" sz="1600">
                        <a:solidFill>
                          <a:srgbClr val="FF0000"/>
                        </a:solidFill>
                        <a:latin typeface="Cambria Math" panose="02040503050406030204" pitchFamily="18" charset="0"/>
                      </a:rPr>
                      <m:t>=</m:t>
                    </m:r>
                    <m:r>
                      <m:rPr>
                        <m:sty m:val="p"/>
                      </m:rPr>
                      <a:rPr lang="en-US" altLang="zh-CN" sz="1600">
                        <a:solidFill>
                          <a:srgbClr val="FF0000"/>
                        </a:solidFill>
                        <a:latin typeface="Cambria Math" panose="02040503050406030204" pitchFamily="18" charset="0"/>
                      </a:rPr>
                      <m:t>A</m:t>
                    </m:r>
                    <m:r>
                      <a:rPr lang="en-US" altLang="zh-CN" sz="1600" i="1">
                        <a:solidFill>
                          <a:srgbClr val="FF0000"/>
                        </a:solidFill>
                        <a:latin typeface="Cambria Math" panose="02040503050406030204" pitchFamily="18" charset="0"/>
                      </a:rPr>
                      <m:t>−</m:t>
                    </m:r>
                    <m:r>
                      <m:rPr>
                        <m:sty m:val="p"/>
                      </m:rPr>
                      <a:rPr lang="en-US" altLang="zh-CN" sz="1600">
                        <a:solidFill>
                          <a:srgbClr val="FF0000"/>
                        </a:solidFill>
                        <a:latin typeface="Cambria Math" panose="02040503050406030204" pitchFamily="18" charset="0"/>
                      </a:rPr>
                      <m:t>B</m:t>
                    </m:r>
                  </m:oMath>
                </a14:m>
                <a:r>
                  <a:rPr lang="zh-CN" altLang="zh-CN" sz="1600" dirty="0">
                    <a:solidFill>
                      <a:srgbClr val="FF0000"/>
                    </a:solidFill>
                    <a:latin typeface="隶书" panose="02010509060101010101" pitchFamily="49" charset="-122"/>
                    <a:ea typeface="隶书" panose="02010509060101010101" pitchFamily="49" charset="-122"/>
                  </a:rPr>
                  <a:t>。</a:t>
                </a:r>
              </a:p>
              <a:p>
                <a:pPr>
                  <a:lnSpc>
                    <a:spcPts val="2300"/>
                  </a:lnSpc>
                  <a:spcBef>
                    <a:spcPts val="0"/>
                  </a:spcBef>
                </a:pPr>
                <a:endParaRPr lang="zh-CN" altLang="en-US" sz="16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904" y="987574"/>
                <a:ext cx="9033592" cy="360040"/>
              </a:xfrm>
              <a:blipFill rotWithShape="0">
                <a:blip r:embed="rId2"/>
                <a:stretch>
                  <a:fillRect l="-472" t="-5085" r="-472" b="-15254"/>
                </a:stretch>
              </a:blipFill>
            </p:spPr>
            <p:txBody>
              <a:bodyPr/>
              <a:lstStyle/>
              <a:p>
                <a:r>
                  <a:rPr lang="zh-CN" altLang="en-US">
                    <a:noFill/>
                  </a:rPr>
                  <a:t> </a:t>
                </a:r>
              </a:p>
            </p:txBody>
          </p:sp>
        </mc:Fallback>
      </mc:AlternateContent>
      <p:sp>
        <p:nvSpPr>
          <p:cNvPr id="4" name="文本框 3"/>
          <p:cNvSpPr txBox="1"/>
          <p:nvPr/>
        </p:nvSpPr>
        <p:spPr>
          <a:xfrm>
            <a:off x="179512" y="1347614"/>
            <a:ext cx="5040560" cy="3336811"/>
          </a:xfrm>
          <a:prstGeom prst="rect">
            <a:avLst/>
          </a:prstGeom>
          <a:noFill/>
        </p:spPr>
        <p:txBody>
          <a:bodyPr wrap="square" rtlCol="0">
            <a:spAutoFit/>
          </a:bodyPr>
          <a:lstStyle/>
          <a:p>
            <a:pPr>
              <a:lnSpc>
                <a:spcPts val="2300"/>
              </a:lnSpc>
              <a:spcBef>
                <a:spcPts val="0"/>
              </a:spcBef>
            </a:pP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UnionSet</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Sqlist</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&amp;</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la,Sqlist</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lb</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p>
          <a:p>
            <a:pPr>
              <a:lnSpc>
                <a:spcPts val="2300"/>
              </a:lnSpc>
              <a:spcBef>
                <a:spcPts val="0"/>
              </a:spcBef>
            </a:pP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假设</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la</a:t>
            </a:r>
            <a:r>
              <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中的空闲存储空间足够存储</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lb</a:t>
            </a:r>
            <a:r>
              <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中的元素</a:t>
            </a:r>
          </a:p>
          <a:p>
            <a:pPr>
              <a:lnSpc>
                <a:spcPts val="2300"/>
              </a:lnSpc>
              <a:spcBef>
                <a:spcPts val="0"/>
              </a:spcBef>
            </a:pP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i,k</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for(</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=0;i&lt;</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lb.length;i</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k=</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la.LocateList</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lb.elem</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if(k==-1){</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la.elem</a:t>
            </a:r>
            <a:r>
              <a:rPr lang="en-US" altLang="zh-CN" dirty="0"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la.length</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lb.elem</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la.length</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p>
          <a:p>
            <a:pPr>
              <a:lnSpc>
                <a:spcPts val="2300"/>
              </a:lnSpc>
              <a:spcBef>
                <a:spcPts val="0"/>
              </a:spcBef>
            </a:pPr>
            <a:r>
              <a:rPr lang="zh-CN" altLang="en-US"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5" name="文本框 4"/>
          <p:cNvSpPr txBox="1"/>
          <p:nvPr/>
        </p:nvSpPr>
        <p:spPr>
          <a:xfrm>
            <a:off x="4716016" y="2080360"/>
            <a:ext cx="4320480" cy="2585323"/>
          </a:xfrm>
          <a:prstGeom prst="rect">
            <a:avLst/>
          </a:prstGeom>
          <a:solidFill>
            <a:schemeClr val="accent2"/>
          </a:solidFill>
        </p:spPr>
        <p:txBody>
          <a:bodyPr wrap="square" rtlCol="0">
            <a:spAutoFit/>
          </a:bodyPr>
          <a:lstStyle/>
          <a:p>
            <a:r>
              <a:rPr lang="en-US" altLang="zh-CN" dirty="0"/>
              <a:t>void </a:t>
            </a:r>
            <a:r>
              <a:rPr lang="en-US" altLang="zh-CN" dirty="0" err="1"/>
              <a:t>DifferenceSet</a:t>
            </a:r>
            <a:r>
              <a:rPr lang="en-US" altLang="zh-CN" dirty="0"/>
              <a:t>(</a:t>
            </a:r>
            <a:r>
              <a:rPr lang="en-US" altLang="zh-CN" dirty="0" err="1"/>
              <a:t>Sqlist</a:t>
            </a:r>
            <a:r>
              <a:rPr lang="en-US" altLang="zh-CN" dirty="0"/>
              <a:t> &amp;</a:t>
            </a:r>
            <a:r>
              <a:rPr lang="en-US" altLang="zh-CN" dirty="0" err="1"/>
              <a:t>la,Sqlist</a:t>
            </a:r>
            <a:r>
              <a:rPr lang="en-US" altLang="zh-CN" dirty="0"/>
              <a:t> </a:t>
            </a:r>
            <a:r>
              <a:rPr lang="en-US" altLang="zh-CN" dirty="0" err="1"/>
              <a:t>lb</a:t>
            </a:r>
            <a:r>
              <a:rPr lang="en-US" altLang="zh-CN" dirty="0"/>
              <a:t>){</a:t>
            </a:r>
            <a:endParaRPr lang="zh-CN" altLang="zh-CN" dirty="0"/>
          </a:p>
          <a:p>
            <a:r>
              <a:rPr lang="en-US" altLang="zh-CN" dirty="0"/>
              <a:t>   </a:t>
            </a:r>
            <a:r>
              <a:rPr lang="en-US" altLang="zh-CN" dirty="0" err="1"/>
              <a:t>int</a:t>
            </a:r>
            <a:r>
              <a:rPr lang="en-US" altLang="zh-CN" dirty="0"/>
              <a:t> </a:t>
            </a:r>
            <a:r>
              <a:rPr lang="en-US" altLang="zh-CN" dirty="0" err="1"/>
              <a:t>i,k</a:t>
            </a:r>
            <a:r>
              <a:rPr lang="en-US" altLang="zh-CN" dirty="0"/>
              <a:t>;</a:t>
            </a:r>
            <a:endParaRPr lang="zh-CN" altLang="zh-CN" dirty="0"/>
          </a:p>
          <a:p>
            <a:r>
              <a:rPr lang="en-US" altLang="zh-CN" dirty="0"/>
              <a:t>   </a:t>
            </a:r>
            <a:r>
              <a:rPr lang="en-US" altLang="zh-CN" dirty="0" err="1"/>
              <a:t>ElemType</a:t>
            </a:r>
            <a:r>
              <a:rPr lang="en-US" altLang="zh-CN" dirty="0"/>
              <a:t> e;</a:t>
            </a:r>
            <a:endParaRPr lang="zh-CN" altLang="zh-CN" dirty="0"/>
          </a:p>
          <a:p>
            <a:r>
              <a:rPr lang="en-US" altLang="zh-CN" dirty="0"/>
              <a:t>   for(</a:t>
            </a:r>
            <a:r>
              <a:rPr lang="en-US" altLang="zh-CN" dirty="0" err="1"/>
              <a:t>i</a:t>
            </a:r>
            <a:r>
              <a:rPr lang="en-US" altLang="zh-CN" dirty="0"/>
              <a:t>=0;i&lt;</a:t>
            </a:r>
            <a:r>
              <a:rPr lang="en-US" altLang="zh-CN" dirty="0" err="1"/>
              <a:t>lb.length;i</a:t>
            </a:r>
            <a:r>
              <a:rPr lang="en-US" altLang="zh-CN" dirty="0"/>
              <a:t>++){</a:t>
            </a:r>
            <a:endParaRPr lang="zh-CN" altLang="zh-CN" dirty="0"/>
          </a:p>
          <a:p>
            <a:r>
              <a:rPr lang="en-US" altLang="zh-CN" dirty="0"/>
              <a:t>      k=</a:t>
            </a:r>
            <a:r>
              <a:rPr lang="en-US" altLang="zh-CN" dirty="0" err="1"/>
              <a:t>la.LocateList</a:t>
            </a:r>
            <a:r>
              <a:rPr lang="en-US" altLang="zh-CN" dirty="0"/>
              <a:t>(</a:t>
            </a:r>
            <a:r>
              <a:rPr lang="en-US" altLang="zh-CN" dirty="0" err="1"/>
              <a:t>lb.elem</a:t>
            </a:r>
            <a:r>
              <a:rPr lang="en-US" altLang="zh-CN" dirty="0"/>
              <a:t>[</a:t>
            </a:r>
            <a:r>
              <a:rPr lang="en-US" altLang="zh-CN" dirty="0" err="1"/>
              <a:t>i</a:t>
            </a:r>
            <a:r>
              <a:rPr lang="en-US" altLang="zh-CN" dirty="0"/>
              <a:t>]);</a:t>
            </a:r>
            <a:endParaRPr lang="zh-CN" altLang="zh-CN" dirty="0"/>
          </a:p>
          <a:p>
            <a:r>
              <a:rPr lang="en-US" altLang="zh-CN" dirty="0"/>
              <a:t>      if(k!=-1) </a:t>
            </a:r>
            <a:r>
              <a:rPr lang="en-US" altLang="zh-CN" dirty="0" err="1"/>
              <a:t>la.DeleteList</a:t>
            </a:r>
            <a:r>
              <a:rPr lang="en-US" altLang="zh-CN" dirty="0"/>
              <a:t>(k+1,e);</a:t>
            </a:r>
            <a:endParaRPr lang="zh-CN" altLang="zh-CN" dirty="0"/>
          </a:p>
          <a:p>
            <a:r>
              <a:rPr lang="en-US" altLang="zh-CN" dirty="0"/>
              <a:t>   }</a:t>
            </a:r>
            <a:endParaRPr lang="zh-CN" altLang="zh-CN" dirty="0"/>
          </a:p>
          <a:p>
            <a:r>
              <a:rPr lang="en-US" altLang="zh-CN" dirty="0"/>
              <a:t>}</a:t>
            </a:r>
            <a:endParaRPr lang="zh-CN" altLang="zh-CN" dirty="0"/>
          </a:p>
          <a:p>
            <a:endParaRPr lang="zh-CN" altLang="en-US" dirty="0"/>
          </a:p>
        </p:txBody>
      </p:sp>
    </p:spTree>
    <p:extLst>
      <p:ext uri="{BB962C8B-B14F-4D97-AF65-F5344CB8AC3E}">
        <p14:creationId xmlns:p14="http://schemas.microsoft.com/office/powerpoint/2010/main" val="296411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fade">
                                      <p:cBhvr>
                                        <p:cTn id="33" dur="1000"/>
                                        <p:tgtEl>
                                          <p:spTgt spid="4">
                                            <p:txEl>
                                              <p:pRg st="3" end="3"/>
                                            </p:txEl>
                                          </p:spTgt>
                                        </p:tgtEl>
                                      </p:cBhvr>
                                    </p:animEffect>
                                    <p:anim calcmode="lin" valueType="num">
                                      <p:cBhvr>
                                        <p:cTn id="3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 calcmode="lin" valueType="num">
                                      <p:cBhvr additive="base">
                                        <p:cTn id="4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 calcmode="lin" valueType="num">
                                      <p:cBhvr additive="base">
                                        <p:cTn id="46"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 calcmode="lin" valueType="num">
                                      <p:cBhvr additive="base">
                                        <p:cTn id="52"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4">
                                            <p:txEl>
                                              <p:pRg st="7" end="7"/>
                                            </p:txEl>
                                          </p:spTgt>
                                        </p:tgtEl>
                                        <p:attrNameLst>
                                          <p:attrName>style.visibility</p:attrName>
                                        </p:attrNameLst>
                                      </p:cBhvr>
                                      <p:to>
                                        <p:strVal val="visible"/>
                                      </p:to>
                                    </p:set>
                                    <p:animEffect transition="in" filter="fade">
                                      <p:cBhvr>
                                        <p:cTn id="58" dur="1000"/>
                                        <p:tgtEl>
                                          <p:spTgt spid="4">
                                            <p:txEl>
                                              <p:pRg st="7" end="7"/>
                                            </p:txEl>
                                          </p:spTgt>
                                        </p:tgtEl>
                                      </p:cBhvr>
                                    </p:animEffect>
                                    <p:anim calcmode="lin" valueType="num">
                                      <p:cBhvr>
                                        <p:cTn id="5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7" end="7"/>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Effect transition="in" filter="fade">
                                      <p:cBhvr>
                                        <p:cTn id="63" dur="1000"/>
                                        <p:tgtEl>
                                          <p:spTgt spid="4">
                                            <p:txEl>
                                              <p:pRg st="8" end="8"/>
                                            </p:txEl>
                                          </p:spTgt>
                                        </p:tgtEl>
                                      </p:cBhvr>
                                    </p:animEffect>
                                    <p:anim calcmode="lin" valueType="num">
                                      <p:cBhvr>
                                        <p:cTn id="6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
                                            <p:txEl>
                                              <p:pRg st="9" end="9"/>
                                            </p:txEl>
                                          </p:spTgt>
                                        </p:tgtEl>
                                        <p:attrNameLst>
                                          <p:attrName>style.visibility</p:attrName>
                                        </p:attrNameLst>
                                      </p:cBhvr>
                                      <p:to>
                                        <p:strVal val="visible"/>
                                      </p:to>
                                    </p:set>
                                    <p:animEffect transition="in" filter="fade">
                                      <p:cBhvr>
                                        <p:cTn id="70" dur="1000"/>
                                        <p:tgtEl>
                                          <p:spTgt spid="4">
                                            <p:txEl>
                                              <p:pRg st="9" end="9"/>
                                            </p:txEl>
                                          </p:spTgt>
                                        </p:tgtEl>
                                      </p:cBhvr>
                                    </p:animEffect>
                                    <p:anim calcmode="lin" valueType="num">
                                      <p:cBhvr>
                                        <p:cTn id="71"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9" end="9"/>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4">
                                            <p:txEl>
                                              <p:pRg st="10" end="10"/>
                                            </p:txEl>
                                          </p:spTgt>
                                        </p:tgtEl>
                                        <p:attrNameLst>
                                          <p:attrName>style.visibility</p:attrName>
                                        </p:attrNameLst>
                                      </p:cBhvr>
                                      <p:to>
                                        <p:strVal val="visible"/>
                                      </p:to>
                                    </p:set>
                                    <p:animEffect transition="in" filter="fade">
                                      <p:cBhvr>
                                        <p:cTn id="75" dur="1000"/>
                                        <p:tgtEl>
                                          <p:spTgt spid="4">
                                            <p:txEl>
                                              <p:pRg st="10" end="10"/>
                                            </p:txEl>
                                          </p:spTgt>
                                        </p:tgtEl>
                                      </p:cBhvr>
                                    </p:animEffect>
                                    <p:anim calcmode="lin" valueType="num">
                                      <p:cBhvr>
                                        <p:cTn id="76"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7"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1000"/>
                                        <p:tgtEl>
                                          <p:spTgt spid="5"/>
                                        </p:tgtEl>
                                      </p:cBhvr>
                                    </p:animEffect>
                                    <p:anim calcmode="lin" valueType="num">
                                      <p:cBhvr>
                                        <p:cTn id="83" dur="1000" fill="hold"/>
                                        <p:tgtEl>
                                          <p:spTgt spid="5"/>
                                        </p:tgtEl>
                                        <p:attrNameLst>
                                          <p:attrName>ppt_x</p:attrName>
                                        </p:attrNameLst>
                                      </p:cBhvr>
                                      <p:tavLst>
                                        <p:tav tm="0">
                                          <p:val>
                                            <p:strVal val="#ppt_x"/>
                                          </p:val>
                                        </p:tav>
                                        <p:tav tm="100000">
                                          <p:val>
                                            <p:strVal val="#ppt_x"/>
                                          </p:val>
                                        </p:tav>
                                      </p:tavLst>
                                    </p:anim>
                                    <p:anim calcmode="lin" valueType="num">
                                      <p:cBhvr>
                                        <p:cTn id="8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5">
                                            <p:txEl>
                                              <p:pRg st="0" end="0"/>
                                            </p:txEl>
                                          </p:spTgt>
                                        </p:tgtEl>
                                        <p:attrNameLst>
                                          <p:attrName>style.visibility</p:attrName>
                                        </p:attrNameLst>
                                      </p:cBhvr>
                                      <p:to>
                                        <p:strVal val="visible"/>
                                      </p:to>
                                    </p:set>
                                    <p:animEffect transition="in" filter="fade">
                                      <p:cBhvr>
                                        <p:cTn id="89" dur="1000"/>
                                        <p:tgtEl>
                                          <p:spTgt spid="5">
                                            <p:txEl>
                                              <p:pRg st="0" end="0"/>
                                            </p:txEl>
                                          </p:spTgt>
                                        </p:tgtEl>
                                      </p:cBhvr>
                                    </p:animEffect>
                                    <p:anim calcmode="lin" valueType="num">
                                      <p:cBhvr>
                                        <p:cTn id="9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5">
                                            <p:txEl>
                                              <p:pRg st="1" end="1"/>
                                            </p:txEl>
                                          </p:spTgt>
                                        </p:tgtEl>
                                        <p:attrNameLst>
                                          <p:attrName>style.visibility</p:attrName>
                                        </p:attrNameLst>
                                      </p:cBhvr>
                                      <p:to>
                                        <p:strVal val="visible"/>
                                      </p:to>
                                    </p:set>
                                    <p:animEffect transition="in" filter="fade">
                                      <p:cBhvr>
                                        <p:cTn id="96" dur="1000"/>
                                        <p:tgtEl>
                                          <p:spTgt spid="5">
                                            <p:txEl>
                                              <p:pRg st="1" end="1"/>
                                            </p:txEl>
                                          </p:spTgt>
                                        </p:tgtEl>
                                      </p:cBhvr>
                                    </p:animEffect>
                                    <p:anim calcmode="lin" valueType="num">
                                      <p:cBhvr>
                                        <p:cTn id="97"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8" dur="1000" fill="hold"/>
                                        <p:tgtEl>
                                          <p:spTgt spid="5">
                                            <p:txEl>
                                              <p:pRg st="1" end="1"/>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5">
                                            <p:txEl>
                                              <p:pRg st="2" end="2"/>
                                            </p:txEl>
                                          </p:spTgt>
                                        </p:tgtEl>
                                        <p:attrNameLst>
                                          <p:attrName>style.visibility</p:attrName>
                                        </p:attrNameLst>
                                      </p:cBhvr>
                                      <p:to>
                                        <p:strVal val="visible"/>
                                      </p:to>
                                    </p:set>
                                    <p:animEffect transition="in" filter="fade">
                                      <p:cBhvr>
                                        <p:cTn id="101" dur="1000"/>
                                        <p:tgtEl>
                                          <p:spTgt spid="5">
                                            <p:txEl>
                                              <p:pRg st="2" end="2"/>
                                            </p:txEl>
                                          </p:spTgt>
                                        </p:tgtEl>
                                      </p:cBhvr>
                                    </p:animEffect>
                                    <p:anim calcmode="lin" valueType="num">
                                      <p:cBhvr>
                                        <p:cTn id="10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0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5">
                                            <p:txEl>
                                              <p:pRg st="3" end="3"/>
                                            </p:txEl>
                                          </p:spTgt>
                                        </p:tgtEl>
                                        <p:attrNameLst>
                                          <p:attrName>style.visibility</p:attrName>
                                        </p:attrNameLst>
                                      </p:cBhvr>
                                      <p:to>
                                        <p:strVal val="visible"/>
                                      </p:to>
                                    </p:set>
                                    <p:animEffect transition="in" filter="fade">
                                      <p:cBhvr>
                                        <p:cTn id="108" dur="1000"/>
                                        <p:tgtEl>
                                          <p:spTgt spid="5">
                                            <p:txEl>
                                              <p:pRg st="3" end="3"/>
                                            </p:txEl>
                                          </p:spTgt>
                                        </p:tgtEl>
                                      </p:cBhvr>
                                    </p:animEffect>
                                    <p:anim calcmode="lin" valueType="num">
                                      <p:cBhvr>
                                        <p:cTn id="10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1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5">
                                            <p:txEl>
                                              <p:pRg st="4" end="4"/>
                                            </p:txEl>
                                          </p:spTgt>
                                        </p:tgtEl>
                                        <p:attrNameLst>
                                          <p:attrName>style.visibility</p:attrName>
                                        </p:attrNameLst>
                                      </p:cBhvr>
                                      <p:to>
                                        <p:strVal val="visible"/>
                                      </p:to>
                                    </p:set>
                                    <p:animEffect transition="in" filter="fade">
                                      <p:cBhvr>
                                        <p:cTn id="115" dur="1000"/>
                                        <p:tgtEl>
                                          <p:spTgt spid="5">
                                            <p:txEl>
                                              <p:pRg st="4" end="4"/>
                                            </p:txEl>
                                          </p:spTgt>
                                        </p:tgtEl>
                                      </p:cBhvr>
                                    </p:animEffect>
                                    <p:anim calcmode="lin" valueType="num">
                                      <p:cBhvr>
                                        <p:cTn id="11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1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5">
                                            <p:txEl>
                                              <p:pRg st="5" end="5"/>
                                            </p:txEl>
                                          </p:spTgt>
                                        </p:tgtEl>
                                        <p:attrNameLst>
                                          <p:attrName>style.visibility</p:attrName>
                                        </p:attrNameLst>
                                      </p:cBhvr>
                                      <p:to>
                                        <p:strVal val="visible"/>
                                      </p:to>
                                    </p:set>
                                    <p:animEffect transition="in" filter="fade">
                                      <p:cBhvr>
                                        <p:cTn id="122" dur="1000"/>
                                        <p:tgtEl>
                                          <p:spTgt spid="5">
                                            <p:txEl>
                                              <p:pRg st="5" end="5"/>
                                            </p:txEl>
                                          </p:spTgt>
                                        </p:tgtEl>
                                      </p:cBhvr>
                                    </p:animEffect>
                                    <p:anim calcmode="lin" valueType="num">
                                      <p:cBhvr>
                                        <p:cTn id="12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24" dur="1000" fill="hold"/>
                                        <p:tgtEl>
                                          <p:spTgt spid="5">
                                            <p:txEl>
                                              <p:pRg st="5" end="5"/>
                                            </p:txEl>
                                          </p:spTgt>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5">
                                            <p:txEl>
                                              <p:pRg st="6" end="6"/>
                                            </p:txEl>
                                          </p:spTgt>
                                        </p:tgtEl>
                                        <p:attrNameLst>
                                          <p:attrName>style.visibility</p:attrName>
                                        </p:attrNameLst>
                                      </p:cBhvr>
                                      <p:to>
                                        <p:strVal val="visible"/>
                                      </p:to>
                                    </p:set>
                                    <p:animEffect transition="in" filter="fade">
                                      <p:cBhvr>
                                        <p:cTn id="127" dur="1000"/>
                                        <p:tgtEl>
                                          <p:spTgt spid="5">
                                            <p:txEl>
                                              <p:pRg st="6" end="6"/>
                                            </p:txEl>
                                          </p:spTgt>
                                        </p:tgtEl>
                                      </p:cBhvr>
                                    </p:animEffect>
                                    <p:anim calcmode="lin" valueType="num">
                                      <p:cBhvr>
                                        <p:cTn id="12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29"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5">
                                            <p:txEl>
                                              <p:pRg st="7" end="7"/>
                                            </p:txEl>
                                          </p:spTgt>
                                        </p:tgtEl>
                                        <p:attrNameLst>
                                          <p:attrName>style.visibility</p:attrName>
                                        </p:attrNameLst>
                                      </p:cBhvr>
                                      <p:to>
                                        <p:strVal val="visible"/>
                                      </p:to>
                                    </p:set>
                                    <p:animEffect transition="in" filter="fade">
                                      <p:cBhvr>
                                        <p:cTn id="134" dur="1000"/>
                                        <p:tgtEl>
                                          <p:spTgt spid="5">
                                            <p:txEl>
                                              <p:pRg st="7" end="7"/>
                                            </p:txEl>
                                          </p:spTgt>
                                        </p:tgtEl>
                                      </p:cBhvr>
                                    </p:animEffect>
                                    <p:anim calcmode="lin" valueType="num">
                                      <p:cBhvr>
                                        <p:cTn id="13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3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5199280" cy="800930"/>
          </a:xfrm>
        </p:spPr>
        <p:txBody>
          <a:bodyPr/>
          <a:lstStyle/>
          <a:p>
            <a:pPr marL="417830" indent="-417830" defTabSz="716280">
              <a:lnSpc>
                <a:spcPct val="120000"/>
              </a:lnSpc>
              <a:buSzPct val="90000"/>
            </a:pPr>
            <a:r>
              <a:rPr lang="zh-CN" altLang="en-US" dirty="0"/>
              <a:t>线性表的链式存储结构</a:t>
            </a:r>
          </a:p>
          <a:p>
            <a:endParaRPr lang="zh-CN" altLang="en-US" dirty="0"/>
          </a:p>
        </p:txBody>
      </p:sp>
      <p:sp>
        <p:nvSpPr>
          <p:cNvPr id="5" name="文本占位符 4"/>
          <p:cNvSpPr>
            <a:spLocks noGrp="1"/>
          </p:cNvSpPr>
          <p:nvPr>
            <p:ph type="body" sz="quarter" idx="11"/>
          </p:nvPr>
        </p:nvSpPr>
        <p:spPr/>
        <p:txBody>
          <a:bodyPr/>
          <a:lstStyle/>
          <a:p>
            <a:r>
              <a:rPr lang="en-US" altLang="zh-CN" dirty="0"/>
              <a:t>03</a:t>
            </a:r>
            <a:endParaRPr lang="zh-CN" altLang="en-US" dirty="0"/>
          </a:p>
        </p:txBody>
      </p:sp>
      <p:sp>
        <p:nvSpPr>
          <p:cNvPr id="2" name="矩形 1"/>
          <p:cNvSpPr/>
          <p:nvPr/>
        </p:nvSpPr>
        <p:spPr>
          <a:xfrm>
            <a:off x="179512" y="4227934"/>
            <a:ext cx="3312368"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537468"/>
      </p:ext>
    </p:extLst>
  </p:cSld>
  <p:clrMapOvr>
    <a:masterClrMapping/>
  </p:clrMapOvr>
  <p:transition>
    <p:cover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内容占位符 2"/>
          <p:cNvSpPr>
            <a:spLocks noGrp="1"/>
          </p:cNvSpPr>
          <p:nvPr>
            <p:ph sz="quarter" idx="11"/>
          </p:nvPr>
        </p:nvSpPr>
        <p:spPr>
          <a:xfrm>
            <a:off x="395536" y="1064124"/>
            <a:ext cx="8424936" cy="3507876"/>
          </a:xfrm>
        </p:spPr>
        <p:txBody>
          <a:bodyPr/>
          <a:lstStyle/>
          <a:p>
            <a:pPr marL="0" indent="0" algn="just">
              <a:buNone/>
            </a:pPr>
            <a:r>
              <a:rPr lang="zh-CN" altLang="en-US" sz="1800" dirty="0">
                <a:latin typeface="隶书" panose="02010509060101010101" pitchFamily="49" charset="-122"/>
                <a:ea typeface="隶书" panose="02010509060101010101" pitchFamily="49" charset="-122"/>
              </a:rPr>
              <a:t>   顺序表的特点是用一组地址连续的空间存放数据元素</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逻辑上相邻的元素物理上一定相邻</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且可以随机存取顺序表中任意数据元素。 但由于它占用一整块事先分配大小的固定存储空间</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插入和删除数据元素时往往需要大量移动数据元素</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不便于存储空间的管理。为此提出了可以实现存储空间动态管理的链式存储结构</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链表。</a:t>
            </a:r>
            <a:endParaRPr lang="en-US" altLang="zh-CN" sz="1800" dirty="0">
              <a:latin typeface="隶书" panose="02010509060101010101" pitchFamily="49" charset="-122"/>
              <a:ea typeface="隶书" panose="02010509060101010101" pitchFamily="49" charset="-122"/>
            </a:endParaRPr>
          </a:p>
          <a:p>
            <a:pPr marL="0" indent="0" algn="just">
              <a:buNone/>
            </a:pP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该结构不要求逻辑上相邻的数据元素物理上一定相邻</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且插入和删除数据元素时不需要移动数据元素</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只需修改指针值。</a:t>
            </a:r>
          </a:p>
        </p:txBody>
      </p:sp>
    </p:spTree>
    <p:extLst>
      <p:ext uri="{BB962C8B-B14F-4D97-AF65-F5344CB8AC3E}">
        <p14:creationId xmlns:p14="http://schemas.microsoft.com/office/powerpoint/2010/main" val="55121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839240" cy="800930"/>
          </a:xfrm>
        </p:spPr>
        <p:txBody>
          <a:bodyPr/>
          <a:lstStyle/>
          <a:p>
            <a:pPr marL="417830" indent="-417830" defTabSz="716280">
              <a:lnSpc>
                <a:spcPct val="120000"/>
              </a:lnSpc>
              <a:buSzPct val="90000"/>
            </a:pPr>
            <a:r>
              <a:rPr lang="zh-CN" altLang="en-US" dirty="0"/>
              <a:t>线性表及其逻辑结构</a:t>
            </a:r>
          </a:p>
          <a:p>
            <a:endParaRPr lang="zh-CN" altLang="en-US" dirty="0"/>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
        <p:nvSpPr>
          <p:cNvPr id="2" name="矩形 1"/>
          <p:cNvSpPr/>
          <p:nvPr/>
        </p:nvSpPr>
        <p:spPr>
          <a:xfrm>
            <a:off x="179512" y="4227934"/>
            <a:ext cx="3312368"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2318234"/>
      </p:ext>
    </p:extLst>
  </p:cSld>
  <p:clrMapOvr>
    <a:masterClrMapping/>
  </p:clrMapOvr>
  <p:transition>
    <p:cover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链表</a:t>
            </a:r>
          </a:p>
        </p:txBody>
      </p:sp>
      <p:sp>
        <p:nvSpPr>
          <p:cNvPr id="3" name="内容占位符 2"/>
          <p:cNvSpPr>
            <a:spLocks noGrp="1"/>
          </p:cNvSpPr>
          <p:nvPr>
            <p:ph sz="quarter" idx="11"/>
          </p:nvPr>
        </p:nvSpPr>
        <p:spPr>
          <a:xfrm>
            <a:off x="215008" y="843558"/>
            <a:ext cx="8928992" cy="3507876"/>
          </a:xfrm>
        </p:spPr>
        <p:txBody>
          <a:bodyPr/>
          <a:lstStyle/>
          <a:p>
            <a:pPr>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在链式存储结构中，为了能正确表示结点间的逻辑关系，每个存储结点不仅要包含数据元素本身的信息（称为</a:t>
            </a:r>
            <a:r>
              <a:rPr lang="zh-CN" altLang="zh-CN" sz="1800" dirty="0">
                <a:solidFill>
                  <a:srgbClr val="0066FF"/>
                </a:solidFill>
                <a:latin typeface="隶书" panose="02010509060101010101" pitchFamily="49" charset="-122"/>
                <a:ea typeface="隶书" panose="02010509060101010101" pitchFamily="49" charset="-122"/>
              </a:rPr>
              <a:t>数据域</a:t>
            </a:r>
            <a:r>
              <a:rPr lang="zh-CN" altLang="zh-CN" sz="1800" dirty="0">
                <a:latin typeface="隶书" panose="02010509060101010101" pitchFamily="49" charset="-122"/>
                <a:ea typeface="隶书" panose="02010509060101010101" pitchFamily="49" charset="-122"/>
              </a:rPr>
              <a:t>），还必须存储数据元素之间的逻辑关系的信息，即指示其后继结点的</a:t>
            </a:r>
            <a:r>
              <a:rPr lang="zh-CN" altLang="zh-CN" sz="1800" dirty="0">
                <a:solidFill>
                  <a:srgbClr val="0066FF"/>
                </a:solidFill>
                <a:latin typeface="隶书" panose="02010509060101010101" pitchFamily="49" charset="-122"/>
                <a:ea typeface="隶书" panose="02010509060101010101" pitchFamily="49" charset="-122"/>
              </a:rPr>
              <a:t>地址（或位置）</a:t>
            </a:r>
            <a:r>
              <a:rPr lang="zh-CN" altLang="zh-CN" sz="1800" dirty="0">
                <a:latin typeface="隶书" panose="02010509060101010101" pitchFamily="49" charset="-122"/>
                <a:ea typeface="隶书" panose="02010509060101010101" pitchFamily="49" charset="-122"/>
              </a:rPr>
              <a:t>信息，这个信息称为</a:t>
            </a:r>
            <a:r>
              <a:rPr lang="zh-CN" altLang="zh-CN" sz="1800" dirty="0">
                <a:solidFill>
                  <a:srgbClr val="0066FF"/>
                </a:solidFill>
                <a:latin typeface="隶书" panose="02010509060101010101" pitchFamily="49" charset="-122"/>
                <a:ea typeface="隶书" panose="02010509060101010101" pitchFamily="49" charset="-122"/>
              </a:rPr>
              <a:t>指针</a:t>
            </a:r>
            <a:r>
              <a:rPr lang="zh-CN" altLang="zh-CN" sz="1800" dirty="0">
                <a:latin typeface="隶书" panose="02010509060101010101" pitchFamily="49" charset="-122"/>
                <a:ea typeface="隶书" panose="02010509060101010101" pitchFamily="49" charset="-122"/>
              </a:rPr>
              <a:t>。一般地，每个结点有一个或多个指针域。若一个结点中的某个指针域不需要指向其他任何结点时，则将它的值置为空，通常用常量</a:t>
            </a:r>
            <a:r>
              <a:rPr lang="en-US" altLang="zh-CN" sz="1800" dirty="0">
                <a:latin typeface="隶书" panose="02010509060101010101" pitchFamily="49" charset="-122"/>
                <a:ea typeface="隶书" panose="02010509060101010101" pitchFamily="49" charset="-122"/>
              </a:rPr>
              <a:t>NULL</a:t>
            </a:r>
            <a:r>
              <a:rPr lang="zh-CN" altLang="zh-CN" sz="1800" dirty="0">
                <a:latin typeface="隶书" panose="02010509060101010101" pitchFamily="49" charset="-122"/>
                <a:ea typeface="隶书" panose="02010509060101010101" pitchFamily="49" charset="-122"/>
              </a:rPr>
              <a:t>表示。</a:t>
            </a:r>
          </a:p>
          <a:p>
            <a:pPr>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如果每个结点除数据域外，仅设置一个指向后继的指针域，则这样构成的链表称为</a:t>
            </a:r>
            <a:r>
              <a:rPr lang="zh-CN" altLang="zh-CN" sz="1800" dirty="0">
                <a:solidFill>
                  <a:srgbClr val="0066FF"/>
                </a:solidFill>
                <a:latin typeface="隶书" panose="02010509060101010101" pitchFamily="49" charset="-122"/>
                <a:ea typeface="隶书" panose="02010509060101010101" pitchFamily="49" charset="-122"/>
              </a:rPr>
              <a:t>线性单向链表，简称单链表</a:t>
            </a:r>
            <a:r>
              <a:rPr lang="zh-CN" altLang="zh-CN" sz="1800" dirty="0">
                <a:latin typeface="隶书" panose="02010509060101010101" pitchFamily="49" charset="-122"/>
                <a:ea typeface="隶书" panose="02010509060101010101" pitchFamily="49" charset="-122"/>
              </a:rPr>
              <a:t>。在单链表中，由于每个结点只包含一个指向后继结点的指针，所以当访问一个结点后，只能依次访问其后继结点，但无法访问其前驱结点。</a:t>
            </a:r>
            <a:endParaRPr lang="en-US" altLang="zh-CN" sz="1800" dirty="0">
              <a:latin typeface="隶书" panose="02010509060101010101" pitchFamily="49" charset="-122"/>
              <a:ea typeface="隶书" panose="02010509060101010101" pitchFamily="49" charset="-122"/>
            </a:endParaRPr>
          </a:p>
          <a:p>
            <a:pPr>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为此引入另一种链表</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双向链表。该链表中每个结点除数据域外，设置两个指针域，一个指向前驱结点，一个指向后继结点，这样构成的链表称为</a:t>
            </a:r>
            <a:r>
              <a:rPr lang="zh-CN" altLang="zh-CN" sz="1800" dirty="0">
                <a:solidFill>
                  <a:srgbClr val="0066FF"/>
                </a:solidFill>
                <a:latin typeface="隶书" panose="02010509060101010101" pitchFamily="49" charset="-122"/>
                <a:ea typeface="隶书" panose="02010509060101010101" pitchFamily="49" charset="-122"/>
              </a:rPr>
              <a:t>线性双向链表，简称双向链表</a:t>
            </a:r>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该链表当访问一个结点后，既可以依次向后访问后继结点，也可以依次向前访问前驱结点。</a:t>
            </a:r>
          </a:p>
        </p:txBody>
      </p:sp>
    </p:spTree>
    <p:extLst>
      <p:ext uri="{BB962C8B-B14F-4D97-AF65-F5344CB8AC3E}">
        <p14:creationId xmlns:p14="http://schemas.microsoft.com/office/powerpoint/2010/main" val="248751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数据结点类型定义</a:t>
            </a:r>
          </a:p>
        </p:txBody>
      </p:sp>
      <p:sp>
        <p:nvSpPr>
          <p:cNvPr id="3" name="内容占位符 2"/>
          <p:cNvSpPr>
            <a:spLocks noGrp="1"/>
          </p:cNvSpPr>
          <p:nvPr>
            <p:ph sz="quarter" idx="11"/>
          </p:nvPr>
        </p:nvSpPr>
        <p:spPr>
          <a:xfrm>
            <a:off x="107504" y="915566"/>
            <a:ext cx="8856984" cy="3507876"/>
          </a:xfrm>
        </p:spPr>
        <p:txBody>
          <a:bodyPr/>
          <a:lstStyle/>
          <a:p>
            <a:pPr>
              <a:lnSpc>
                <a:spcPts val="2300"/>
              </a:lnSpc>
              <a:spcBef>
                <a:spcPts val="0"/>
              </a:spcBef>
            </a:pPr>
            <a:r>
              <a:rPr lang="zh-CN" altLang="zh-CN" sz="18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在单链表中，假定每个结点的类型用</a:t>
            </a:r>
            <a:r>
              <a:rPr lang="en-US" altLang="zh-CN" sz="1800" dirty="0" err="1">
                <a:solidFill>
                  <a:srgbClr val="C00000"/>
                </a:solidFill>
                <a:latin typeface="Times New Roman" panose="02020603050405020304" pitchFamily="18" charset="0"/>
                <a:ea typeface="隶书" panose="02010509060101010101" pitchFamily="49" charset="-122"/>
                <a:cs typeface="Times New Roman" panose="02020603050405020304" pitchFamily="18" charset="0"/>
              </a:rPr>
              <a:t>LNode</a:t>
            </a:r>
            <a:r>
              <a:rPr lang="zh-CN" altLang="zh-CN" sz="18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表示，它包括存储数据元素的数据域（</a:t>
            </a:r>
            <a:r>
              <a:rPr lang="en-US" altLang="zh-CN" sz="18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data</a:t>
            </a:r>
            <a:r>
              <a:rPr lang="zh-CN" altLang="zh-CN" sz="18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）和存储后继结点位置的指针域（</a:t>
            </a:r>
            <a:r>
              <a:rPr lang="en-US" altLang="zh-CN" sz="18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next</a:t>
            </a:r>
            <a:r>
              <a:rPr lang="zh-CN" altLang="zh-CN" sz="18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）。其数据类型定义如下：</a:t>
            </a:r>
          </a:p>
          <a:p>
            <a:pPr>
              <a:lnSpc>
                <a:spcPts val="2300"/>
              </a:lnSpc>
              <a:spcBef>
                <a:spcPts val="0"/>
              </a:spcBef>
            </a:pP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typedef</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struct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定义单链表结点类型</a:t>
            </a: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data;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存放数据元素信息</a:t>
            </a: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*next;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存放后继结点的地址信息</a:t>
            </a: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对于双向链表，类似于单链表的定义，其数据类型定义如下：</a:t>
            </a:r>
          </a:p>
          <a:p>
            <a:pPr>
              <a:lnSpc>
                <a:spcPts val="2300"/>
              </a:lnSpc>
              <a:spcBef>
                <a:spcPts val="0"/>
              </a:spcBef>
            </a:pP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typedef</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struct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DNode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定义</a:t>
            </a:r>
            <a:r>
              <a:rPr lang="zh-CN" altLang="en-US" sz="1800"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双向</a:t>
            </a:r>
            <a:r>
              <a:rPr lang="zh-CN" altLang="zh-CN" sz="1800"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链表</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结点类型</a:t>
            </a: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data;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存放数据元素信息</a:t>
            </a: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DNode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*next;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存放后继结点的地址信息</a:t>
            </a: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DNode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*prior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存放前驱结点的地址信息</a:t>
            </a: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DNode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713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线性表到链表的映射关系</a:t>
            </a:r>
          </a:p>
        </p:txBody>
      </p:sp>
      <p:sp>
        <p:nvSpPr>
          <p:cNvPr id="3" name="内容占位符 2"/>
          <p:cNvSpPr>
            <a:spLocks noGrp="1"/>
          </p:cNvSpPr>
          <p:nvPr>
            <p:ph sz="quarter" idx="11"/>
          </p:nvPr>
        </p:nvSpPr>
        <p:spPr>
          <a:xfrm>
            <a:off x="395536" y="1064124"/>
            <a:ext cx="8424936" cy="571522"/>
          </a:xfrm>
        </p:spPr>
        <p:txBody>
          <a:bodyPr/>
          <a:lstStyle/>
          <a:p>
            <a:r>
              <a:rPr lang="zh-CN" altLang="zh-CN" sz="1800" dirty="0">
                <a:solidFill>
                  <a:srgbClr val="002060"/>
                </a:solidFill>
                <a:latin typeface="隶书" panose="02010509060101010101" pitchFamily="49" charset="-122"/>
                <a:ea typeface="隶书" panose="02010509060101010101" pitchFamily="49" charset="-122"/>
              </a:rPr>
              <a:t>线性表到单链表和双向链表的映射关系如图所示。其中</a:t>
            </a:r>
            <a:r>
              <a:rPr lang="en-US" altLang="zh-CN" sz="1800" dirty="0">
                <a:solidFill>
                  <a:srgbClr val="002060"/>
                </a:solidFill>
                <a:latin typeface="隶书" panose="02010509060101010101" pitchFamily="49" charset="-122"/>
                <a:ea typeface="隶书" panose="02010509060101010101" pitchFamily="49" charset="-122"/>
              </a:rPr>
              <a:t>“</a:t>
            </a:r>
            <a:r>
              <a:rPr lang="zh-CN" altLang="zh-CN" sz="1800" dirty="0">
                <a:solidFill>
                  <a:srgbClr val="002060"/>
                </a:solidFill>
                <a:latin typeface="隶书" panose="02010509060101010101" pitchFamily="49" charset="-122"/>
                <a:ea typeface="隶书" panose="02010509060101010101" pitchFamily="49" charset="-122"/>
              </a:rPr>
              <a:t>∧</a:t>
            </a:r>
            <a:r>
              <a:rPr lang="en-US" altLang="zh-CN" sz="1800" dirty="0">
                <a:solidFill>
                  <a:srgbClr val="002060"/>
                </a:solidFill>
                <a:latin typeface="隶书" panose="02010509060101010101" pitchFamily="49" charset="-122"/>
                <a:ea typeface="隶书" panose="02010509060101010101" pitchFamily="49" charset="-122"/>
              </a:rPr>
              <a:t>”</a:t>
            </a:r>
            <a:r>
              <a:rPr lang="zh-CN" altLang="zh-CN" sz="1800" dirty="0">
                <a:solidFill>
                  <a:srgbClr val="002060"/>
                </a:solidFill>
                <a:latin typeface="隶书" panose="02010509060101010101" pitchFamily="49" charset="-122"/>
                <a:ea typeface="隶书" panose="02010509060101010101" pitchFamily="49" charset="-122"/>
              </a:rPr>
              <a:t>表示</a:t>
            </a:r>
            <a:r>
              <a:rPr lang="en-US" altLang="zh-CN" sz="1800" dirty="0">
                <a:solidFill>
                  <a:srgbClr val="002060"/>
                </a:solidFill>
                <a:latin typeface="隶书" panose="02010509060101010101" pitchFamily="49" charset="-122"/>
                <a:ea typeface="隶书" panose="02010509060101010101" pitchFamily="49" charset="-122"/>
              </a:rPr>
              <a:t>NULL</a:t>
            </a:r>
            <a:r>
              <a:rPr lang="zh-CN" altLang="zh-CN" sz="1800" dirty="0">
                <a:solidFill>
                  <a:srgbClr val="002060"/>
                </a:solidFill>
                <a:latin typeface="隶书" panose="02010509060101010101" pitchFamily="49" charset="-122"/>
                <a:ea typeface="隶书" panose="02010509060101010101" pitchFamily="49" charset="-122"/>
              </a:rPr>
              <a:t>。</a:t>
            </a:r>
            <a:endParaRPr lang="zh-CN" altLang="en-US" sz="1800" dirty="0">
              <a:solidFill>
                <a:srgbClr val="002060"/>
              </a:solidFill>
              <a:latin typeface="隶书" panose="02010509060101010101" pitchFamily="49" charset="-122"/>
              <a:ea typeface="隶书" panose="02010509060101010101" pitchFamily="49" charset="-122"/>
            </a:endParaRPr>
          </a:p>
          <a:p>
            <a:endParaRPr lang="zh-CN" altLang="en-US" dirty="0"/>
          </a:p>
          <a:p>
            <a:endParaRPr lang="zh-CN" altLang="en-US" dirty="0"/>
          </a:p>
        </p:txBody>
      </p:sp>
      <p:pic>
        <p:nvPicPr>
          <p:cNvPr id="4" name="图片 3"/>
          <p:cNvPicPr>
            <a:picLocks noChangeAspect="1"/>
          </p:cNvPicPr>
          <p:nvPr/>
        </p:nvPicPr>
        <p:blipFill>
          <a:blip r:embed="rId2"/>
          <a:stretch>
            <a:fillRect/>
          </a:stretch>
        </p:blipFill>
        <p:spPr>
          <a:xfrm>
            <a:off x="2051720" y="1563638"/>
            <a:ext cx="3888432" cy="1243248"/>
          </a:xfrm>
          <a:prstGeom prst="rect">
            <a:avLst/>
          </a:prstGeom>
        </p:spPr>
      </p:pic>
      <p:pic>
        <p:nvPicPr>
          <p:cNvPr id="5" name="图片 4"/>
          <p:cNvPicPr>
            <a:picLocks noChangeAspect="1"/>
          </p:cNvPicPr>
          <p:nvPr/>
        </p:nvPicPr>
        <p:blipFill>
          <a:blip r:embed="rId3"/>
          <a:stretch>
            <a:fillRect/>
          </a:stretch>
        </p:blipFill>
        <p:spPr>
          <a:xfrm>
            <a:off x="1691680" y="3003798"/>
            <a:ext cx="5019758" cy="1396896"/>
          </a:xfrm>
          <a:prstGeom prst="rect">
            <a:avLst/>
          </a:prstGeom>
        </p:spPr>
      </p:pic>
    </p:spTree>
    <p:extLst>
      <p:ext uri="{BB962C8B-B14F-4D97-AF65-F5344CB8AC3E}">
        <p14:creationId xmlns:p14="http://schemas.microsoft.com/office/powerpoint/2010/main" val="146731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带头结点的链表</a:t>
            </a:r>
          </a:p>
        </p:txBody>
      </p:sp>
      <p:sp>
        <p:nvSpPr>
          <p:cNvPr id="3" name="内容占位符 2"/>
          <p:cNvSpPr>
            <a:spLocks noGrp="1"/>
          </p:cNvSpPr>
          <p:nvPr>
            <p:ph sz="quarter" idx="11"/>
          </p:nvPr>
        </p:nvSpPr>
        <p:spPr>
          <a:xfrm>
            <a:off x="97305" y="915566"/>
            <a:ext cx="8928992" cy="1291602"/>
          </a:xfrm>
        </p:spPr>
        <p:txBody>
          <a:bodyPr/>
          <a:lstStyle/>
          <a:p>
            <a:pPr algn="just">
              <a:lnSpc>
                <a:spcPts val="2400"/>
              </a:lnSpc>
              <a:spcBef>
                <a:spcPts val="0"/>
              </a:spcBef>
            </a:pPr>
            <a:r>
              <a:rPr lang="zh-CN" altLang="en-US" sz="1800" dirty="0">
                <a:latin typeface="隶书" panose="02010509060101010101" pitchFamily="49" charset="-122"/>
                <a:ea typeface="隶书" panose="02010509060101010101" pitchFamily="49" charset="-122"/>
              </a:rPr>
              <a:t>   上图所示的链表为不带头结点的链表</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通过指针 </a:t>
            </a:r>
            <a:r>
              <a:rPr lang="en-US" altLang="zh-CN" sz="1800" dirty="0">
                <a:latin typeface="隶书" panose="02010509060101010101" pitchFamily="49" charset="-122"/>
                <a:ea typeface="隶书" panose="02010509060101010101" pitchFamily="49" charset="-122"/>
              </a:rPr>
              <a:t>head(</a:t>
            </a:r>
            <a:r>
              <a:rPr lang="zh-CN" altLang="en-US" sz="1800" dirty="0">
                <a:latin typeface="隶书" panose="02010509060101010101" pitchFamily="49" charset="-122"/>
                <a:ea typeface="隶书" panose="02010509060101010101" pitchFamily="49" charset="-122"/>
              </a:rPr>
              <a:t>或 </a:t>
            </a:r>
            <a:r>
              <a:rPr lang="en-US" altLang="zh-CN" sz="1800" dirty="0" err="1">
                <a:latin typeface="隶书" panose="02010509060101010101" pitchFamily="49" charset="-122"/>
                <a:ea typeface="隶书" panose="02010509060101010101" pitchFamily="49" charset="-122"/>
              </a:rPr>
              <a:t>dhead</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标识该链表。为了便于插入和删除操作算法的实现以及空表和非空表处理的一致性</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往往在链表前增加一个头结点</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该链表称为带头结点的链表。头结点的数据域中不存放任何信息</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指针唯一标识该链表。线性表到带头结点的链表的映射关系如下图所示。</a:t>
            </a:r>
          </a:p>
        </p:txBody>
      </p:sp>
      <p:pic>
        <p:nvPicPr>
          <p:cNvPr id="4" name="图片 3"/>
          <p:cNvPicPr>
            <a:picLocks noChangeAspect="1"/>
          </p:cNvPicPr>
          <p:nvPr/>
        </p:nvPicPr>
        <p:blipFill>
          <a:blip r:embed="rId2"/>
          <a:stretch>
            <a:fillRect/>
          </a:stretch>
        </p:blipFill>
        <p:spPr>
          <a:xfrm>
            <a:off x="639800" y="2501080"/>
            <a:ext cx="3615943" cy="974263"/>
          </a:xfrm>
          <a:prstGeom prst="rect">
            <a:avLst/>
          </a:prstGeom>
        </p:spPr>
      </p:pic>
      <p:pic>
        <p:nvPicPr>
          <p:cNvPr id="5" name="图片 4"/>
          <p:cNvPicPr>
            <a:picLocks noChangeAspect="1"/>
          </p:cNvPicPr>
          <p:nvPr/>
        </p:nvPicPr>
        <p:blipFill>
          <a:blip r:embed="rId3"/>
          <a:stretch>
            <a:fillRect/>
          </a:stretch>
        </p:blipFill>
        <p:spPr>
          <a:xfrm>
            <a:off x="4403666" y="2455411"/>
            <a:ext cx="4611343" cy="1065600"/>
          </a:xfrm>
          <a:prstGeom prst="rect">
            <a:avLst/>
          </a:prstGeom>
        </p:spPr>
      </p:pic>
    </p:spTree>
    <p:extLst>
      <p:ext uri="{BB962C8B-B14F-4D97-AF65-F5344CB8AC3E}">
        <p14:creationId xmlns:p14="http://schemas.microsoft.com/office/powerpoint/2010/main" val="331938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实例</a:t>
            </a:r>
          </a:p>
        </p:txBody>
      </p:sp>
      <p:sp>
        <p:nvSpPr>
          <p:cNvPr id="3" name="内容占位符 2"/>
          <p:cNvSpPr>
            <a:spLocks noGrp="1"/>
          </p:cNvSpPr>
          <p:nvPr>
            <p:ph sz="quarter" idx="11"/>
          </p:nvPr>
        </p:nvSpPr>
        <p:spPr>
          <a:xfrm>
            <a:off x="107504" y="987574"/>
            <a:ext cx="3960440" cy="720080"/>
          </a:xfrm>
        </p:spPr>
        <p:txBody>
          <a:bodyPr/>
          <a:lstStyle/>
          <a:p>
            <a:pPr marL="0" indent="0" algn="just">
              <a:lnSpc>
                <a:spcPts val="2600"/>
              </a:lnSpc>
              <a:spcBef>
                <a:spcPts val="0"/>
              </a:spcBef>
              <a:buNone/>
            </a:pPr>
            <a:r>
              <a:rPr lang="zh-CN" altLang="zh-CN" sz="1800" dirty="0">
                <a:latin typeface="隶书" panose="02010509060101010101" pitchFamily="49" charset="-122"/>
                <a:ea typeface="隶书" panose="02010509060101010101" pitchFamily="49" charset="-122"/>
              </a:rPr>
              <a:t>简单学生信息表</a:t>
            </a:r>
            <a:r>
              <a:rPr lang="zh-CN" altLang="en-US" sz="1800" dirty="0">
                <a:latin typeface="隶书" panose="02010509060101010101" pitchFamily="49" charset="-122"/>
                <a:ea typeface="隶书" panose="02010509060101010101" pitchFamily="49" charset="-122"/>
              </a:rPr>
              <a:t>如图（</a:t>
            </a:r>
            <a:r>
              <a:rPr lang="en-US" altLang="zh-CN" sz="1800" dirty="0">
                <a:latin typeface="隶书" panose="02010509060101010101" pitchFamily="49" charset="-122"/>
                <a:ea typeface="隶书" panose="02010509060101010101" pitchFamily="49" charset="-122"/>
              </a:rPr>
              <a:t>a)</a:t>
            </a:r>
          </a:p>
          <a:p>
            <a:pPr marL="0" indent="0" algn="just">
              <a:lnSpc>
                <a:spcPts val="2600"/>
              </a:lnSpc>
              <a:spcBef>
                <a:spcPts val="0"/>
              </a:spcBef>
              <a:buNone/>
            </a:pPr>
            <a:r>
              <a:rPr lang="zh-CN" altLang="en-US" sz="1800" dirty="0">
                <a:solidFill>
                  <a:srgbClr val="0066FF"/>
                </a:solidFill>
                <a:latin typeface="隶书" panose="02010509060101010101" pitchFamily="49" charset="-122"/>
                <a:ea typeface="隶书" panose="02010509060101010101" pitchFamily="49" charset="-122"/>
              </a:rPr>
              <a:t>采</a:t>
            </a:r>
            <a:r>
              <a:rPr lang="zh-CN" altLang="zh-CN" sz="1800" dirty="0">
                <a:solidFill>
                  <a:srgbClr val="0066FF"/>
                </a:solidFill>
                <a:latin typeface="隶书" panose="02010509060101010101" pitchFamily="49" charset="-122"/>
                <a:ea typeface="隶书" panose="02010509060101010101" pitchFamily="49" charset="-122"/>
              </a:rPr>
              <a:t>用带头结点的单链表存储时的物理结构如</a:t>
            </a:r>
            <a:r>
              <a:rPr lang="zh-CN" altLang="en-US" sz="1800" dirty="0">
                <a:solidFill>
                  <a:srgbClr val="0066FF"/>
                </a:solidFill>
                <a:latin typeface="隶书" panose="02010509060101010101" pitchFamily="49" charset="-122"/>
                <a:ea typeface="隶书" panose="02010509060101010101" pitchFamily="49" charset="-122"/>
              </a:rPr>
              <a:t>图（</a:t>
            </a:r>
            <a:r>
              <a:rPr lang="en-US" altLang="zh-CN" sz="1800" dirty="0">
                <a:solidFill>
                  <a:srgbClr val="0066FF"/>
                </a:solidFill>
                <a:latin typeface="隶书" panose="02010509060101010101" pitchFamily="49" charset="-122"/>
                <a:ea typeface="隶书" panose="02010509060101010101" pitchFamily="49" charset="-122"/>
              </a:rPr>
              <a:t>b</a:t>
            </a:r>
            <a:r>
              <a:rPr lang="zh-CN" altLang="en-US" sz="1800" dirty="0">
                <a:solidFill>
                  <a:srgbClr val="0066FF"/>
                </a:solidFill>
                <a:latin typeface="隶书" panose="02010509060101010101" pitchFamily="49" charset="-122"/>
                <a:ea typeface="隶书" panose="02010509060101010101" pitchFamily="49" charset="-122"/>
              </a:rPr>
              <a:t>）</a:t>
            </a:r>
            <a:r>
              <a:rPr lang="zh-CN" altLang="zh-CN" sz="1800" dirty="0">
                <a:solidFill>
                  <a:srgbClr val="0066FF"/>
                </a:solidFill>
                <a:latin typeface="隶书" panose="02010509060101010101" pitchFamily="49" charset="-122"/>
                <a:ea typeface="隶书" panose="02010509060101010101" pitchFamily="49" charset="-122"/>
              </a:rPr>
              <a:t>所示</a:t>
            </a:r>
            <a:endParaRPr lang="en-US" altLang="zh-CN" sz="1800" dirty="0">
              <a:solidFill>
                <a:srgbClr val="0066FF"/>
              </a:solidFill>
              <a:latin typeface="隶书" panose="02010509060101010101" pitchFamily="49" charset="-122"/>
              <a:ea typeface="隶书" panose="02010509060101010101" pitchFamily="49" charset="-122"/>
            </a:endParaRPr>
          </a:p>
          <a:p>
            <a:pPr marL="0" indent="0">
              <a:buNone/>
            </a:pPr>
            <a:endParaRPr lang="zh-CN" altLang="en-US" sz="1800" dirty="0"/>
          </a:p>
        </p:txBody>
      </p:sp>
      <p:pic>
        <p:nvPicPr>
          <p:cNvPr id="4" name="图片 3"/>
          <p:cNvPicPr>
            <a:picLocks noChangeAspect="1"/>
          </p:cNvPicPr>
          <p:nvPr/>
        </p:nvPicPr>
        <p:blipFill>
          <a:blip r:embed="rId2"/>
          <a:stretch>
            <a:fillRect/>
          </a:stretch>
        </p:blipFill>
        <p:spPr>
          <a:xfrm>
            <a:off x="4455974" y="157610"/>
            <a:ext cx="4749810" cy="1659139"/>
          </a:xfrm>
          <a:prstGeom prst="rect">
            <a:avLst/>
          </a:prstGeom>
        </p:spPr>
      </p:pic>
      <p:pic>
        <p:nvPicPr>
          <p:cNvPr id="5" name="图片 4"/>
          <p:cNvPicPr>
            <a:picLocks noChangeAspect="1"/>
          </p:cNvPicPr>
          <p:nvPr/>
        </p:nvPicPr>
        <p:blipFill>
          <a:blip r:embed="rId3"/>
          <a:stretch>
            <a:fillRect/>
          </a:stretch>
        </p:blipFill>
        <p:spPr>
          <a:xfrm>
            <a:off x="4572000" y="140407"/>
            <a:ext cx="4392487" cy="3136693"/>
          </a:xfrm>
          <a:prstGeom prst="rect">
            <a:avLst/>
          </a:prstGeom>
        </p:spPr>
      </p:pic>
      <p:pic>
        <p:nvPicPr>
          <p:cNvPr id="6" name="图片 5"/>
          <p:cNvPicPr>
            <a:picLocks noChangeAspect="1"/>
          </p:cNvPicPr>
          <p:nvPr/>
        </p:nvPicPr>
        <p:blipFill>
          <a:blip r:embed="rId4"/>
          <a:stretch>
            <a:fillRect/>
          </a:stretch>
        </p:blipFill>
        <p:spPr>
          <a:xfrm>
            <a:off x="539552" y="3319979"/>
            <a:ext cx="8048781" cy="1296144"/>
          </a:xfrm>
          <a:prstGeom prst="rect">
            <a:avLst/>
          </a:prstGeom>
        </p:spPr>
      </p:pic>
      <p:sp>
        <p:nvSpPr>
          <p:cNvPr id="8" name="文本框 7"/>
          <p:cNvSpPr txBox="1"/>
          <p:nvPr/>
        </p:nvSpPr>
        <p:spPr>
          <a:xfrm>
            <a:off x="83622" y="1829700"/>
            <a:ext cx="4608512" cy="1477328"/>
          </a:xfrm>
          <a:prstGeom prst="rect">
            <a:avLst/>
          </a:prstGeom>
          <a:noFill/>
        </p:spPr>
        <p:txBody>
          <a:bodyPr wrap="square" rtlCol="0">
            <a:spAutoFit/>
          </a:bodyPr>
          <a:lstStyle/>
          <a:p>
            <a:r>
              <a:rPr lang="en-US" altLang="zh-CN" dirty="0">
                <a:solidFill>
                  <a:srgbClr val="C00000"/>
                </a:solidFill>
                <a:latin typeface="隶书" panose="02010509060101010101" pitchFamily="49" charset="-122"/>
                <a:ea typeface="隶书" panose="02010509060101010101" pitchFamily="49" charset="-122"/>
              </a:rPr>
              <a:t>   </a:t>
            </a:r>
          </a:p>
          <a:p>
            <a:r>
              <a:rPr lang="zh-CN" altLang="zh-CN" dirty="0">
                <a:solidFill>
                  <a:srgbClr val="C00000"/>
                </a:solidFill>
                <a:latin typeface="隶书" panose="02010509060101010101" pitchFamily="49" charset="-122"/>
                <a:ea typeface="隶书" panose="02010509060101010101" pitchFamily="49" charset="-122"/>
              </a:rPr>
              <a:t>逻辑结构如图</a:t>
            </a:r>
            <a:r>
              <a:rPr lang="en-US" altLang="zh-CN" dirty="0">
                <a:solidFill>
                  <a:srgbClr val="C00000"/>
                </a:solidFill>
                <a:latin typeface="隶书" panose="02010509060101010101" pitchFamily="49" charset="-122"/>
                <a:ea typeface="隶书" panose="02010509060101010101" pitchFamily="49" charset="-122"/>
              </a:rPr>
              <a:t>(c)</a:t>
            </a:r>
            <a:r>
              <a:rPr lang="zh-CN" altLang="zh-CN" dirty="0">
                <a:solidFill>
                  <a:srgbClr val="C00000"/>
                </a:solidFill>
                <a:latin typeface="隶书" panose="02010509060101010101" pitchFamily="49" charset="-122"/>
                <a:ea typeface="隶书" panose="02010509060101010101" pitchFamily="49" charset="-122"/>
              </a:rPr>
              <a:t>所示，此时</a:t>
            </a:r>
            <a:r>
              <a:rPr lang="en-US" altLang="zh-CN" dirty="0">
                <a:solidFill>
                  <a:srgbClr val="C00000"/>
                </a:solidFill>
                <a:latin typeface="隶书" panose="02010509060101010101" pitchFamily="49" charset="-122"/>
                <a:ea typeface="隶书" panose="02010509060101010101" pitchFamily="49" charset="-122"/>
              </a:rPr>
              <a:t>head=920</a:t>
            </a:r>
            <a:r>
              <a:rPr lang="zh-CN" altLang="zh-CN" dirty="0">
                <a:solidFill>
                  <a:srgbClr val="C00000"/>
                </a:solidFill>
                <a:latin typeface="隶书" panose="02010509060101010101" pitchFamily="49" charset="-122"/>
                <a:ea typeface="隶书" panose="02010509060101010101" pitchFamily="49" charset="-122"/>
              </a:rPr>
              <a:t>为头结点的地址。其中数据域为一个结构体变量，包括学号、姓名和专业等数据项。</a:t>
            </a:r>
          </a:p>
          <a:p>
            <a:r>
              <a:rPr lang="en-US" altLang="zh-CN" dirty="0"/>
              <a:t> </a:t>
            </a:r>
            <a:endParaRPr lang="zh-CN" altLang="en-US" dirty="0"/>
          </a:p>
        </p:txBody>
      </p:sp>
    </p:spTree>
    <p:extLst>
      <p:ext uri="{BB962C8B-B14F-4D97-AF65-F5344CB8AC3E}">
        <p14:creationId xmlns:p14="http://schemas.microsoft.com/office/powerpoint/2010/main" val="65520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单链表的类定义</a:t>
            </a:r>
          </a:p>
        </p:txBody>
      </p:sp>
      <p:sp>
        <p:nvSpPr>
          <p:cNvPr id="3" name="内容占位符 2"/>
          <p:cNvSpPr>
            <a:spLocks noGrp="1"/>
          </p:cNvSpPr>
          <p:nvPr>
            <p:ph sz="quarter" idx="11"/>
          </p:nvPr>
        </p:nvSpPr>
        <p:spPr>
          <a:xfrm>
            <a:off x="179512" y="987574"/>
            <a:ext cx="5112568" cy="3507876"/>
          </a:xfrm>
        </p:spPr>
        <p:txBody>
          <a:bodyPr/>
          <a:lstStyle/>
          <a:p>
            <a:pPr>
              <a:lnSpc>
                <a:spcPts val="2400"/>
              </a:lnSpc>
              <a:spcBef>
                <a:spcPts val="0"/>
              </a:spcBef>
            </a:pPr>
            <a:r>
              <a:rPr lang="en-US" altLang="zh-CN" sz="1600" dirty="0" err="1">
                <a:latin typeface="Times New Roman" panose="02020603050405020304" pitchFamily="18" charset="0"/>
                <a:cs typeface="Times New Roman" panose="02020603050405020304" pitchFamily="18" charset="0"/>
              </a:rPr>
              <a:t>typedef</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ElemType</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ElemType</a:t>
            </a:r>
            <a:r>
              <a:rPr lang="zh-CN" altLang="zh-CN" sz="1600" dirty="0">
                <a:latin typeface="Times New Roman" panose="02020603050405020304" pitchFamily="18" charset="0"/>
                <a:cs typeface="Times New Roman" panose="02020603050405020304" pitchFamily="18" charset="0"/>
              </a:rPr>
              <a:t>代表数据元素的类型</a:t>
            </a: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typedef</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struct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LNode</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ElemType</a:t>
            </a:r>
            <a:r>
              <a:rPr lang="en-US" altLang="zh-CN" sz="1600" dirty="0">
                <a:latin typeface="Times New Roman" panose="02020603050405020304" pitchFamily="18" charset="0"/>
                <a:cs typeface="Times New Roman" panose="02020603050405020304" pitchFamily="18" charset="0"/>
              </a:rPr>
              <a:t> data;</a:t>
            </a:r>
            <a:endParaRPr lang="zh-CN" altLang="zh-CN" sz="16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LNode</a:t>
            </a:r>
            <a:r>
              <a:rPr lang="en-US" altLang="zh-CN" sz="1600" dirty="0">
                <a:latin typeface="Times New Roman" panose="02020603050405020304" pitchFamily="18" charset="0"/>
                <a:cs typeface="Times New Roman" panose="02020603050405020304" pitchFamily="18" charset="0"/>
              </a:rPr>
              <a:t> *next;      </a:t>
            </a:r>
            <a:endParaRPr lang="zh-CN" altLang="zh-CN" sz="16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LNode</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class </a:t>
            </a:r>
            <a:r>
              <a:rPr lang="en-US" altLang="zh-CN" sz="1600" dirty="0" err="1">
                <a:latin typeface="Times New Roman" panose="02020603050405020304" pitchFamily="18" charset="0"/>
                <a:cs typeface="Times New Roman" panose="02020603050405020304" pitchFamily="18" charset="0"/>
              </a:rPr>
              <a:t>LinkList</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private:</a:t>
            </a:r>
            <a:endParaRPr lang="zh-CN" altLang="zh-CN" sz="16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LNode</a:t>
            </a:r>
            <a:r>
              <a:rPr lang="en-US" altLang="zh-CN" sz="1600" dirty="0">
                <a:latin typeface="Times New Roman" panose="02020603050405020304" pitchFamily="18" charset="0"/>
                <a:cs typeface="Times New Roman" panose="02020603050405020304" pitchFamily="18" charset="0"/>
              </a:rPr>
              <a:t> *head;</a:t>
            </a:r>
            <a:endParaRPr lang="zh-CN" altLang="zh-CN" sz="1600" dirty="0">
              <a:latin typeface="Times New Roman" panose="02020603050405020304" pitchFamily="18" charset="0"/>
              <a:cs typeface="Times New Roman" panose="02020603050405020304" pitchFamily="18" charset="0"/>
            </a:endParaRPr>
          </a:p>
          <a:p>
            <a:pPr marL="0" indent="0">
              <a:lnSpc>
                <a:spcPts val="2400"/>
              </a:lnSpc>
              <a:spcBef>
                <a:spcPts val="0"/>
              </a:spcBef>
              <a:buNone/>
            </a:pPr>
            <a:r>
              <a:rPr lang="en-US" altLang="zh-CN" sz="1600" dirty="0">
                <a:latin typeface="Times New Roman" panose="02020603050405020304" pitchFamily="18" charset="0"/>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3563888" y="683572"/>
            <a:ext cx="5760640" cy="4339650"/>
          </a:xfrm>
          <a:prstGeom prst="rect">
            <a:avLst/>
          </a:prstGeom>
          <a:solidFill>
            <a:schemeClr val="accent2"/>
          </a:solidFill>
        </p:spPr>
        <p:txBody>
          <a:bodyPr wrap="square" rtlCol="0">
            <a:spAutoFit/>
          </a:bodyPr>
          <a:lstStyle/>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public:</a:t>
            </a:r>
            <a:endParaRPr lang="zh-CN" altLang="zh-CN" sz="16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LinkList</a:t>
            </a:r>
            <a:r>
              <a:rPr lang="en-US" altLang="zh-CN" sz="1600" dirty="0">
                <a:latin typeface="Times New Roman" panose="02020603050405020304" pitchFamily="18" charset="0"/>
                <a:cs typeface="Times New Roman" panose="02020603050405020304" pitchFamily="18" charset="0"/>
              </a:rPr>
              <a:t>() ;                         //</a:t>
            </a:r>
            <a:r>
              <a:rPr lang="zh-CN" altLang="zh-CN" sz="1600" dirty="0">
                <a:latin typeface="Times New Roman" panose="02020603050405020304" pitchFamily="18" charset="0"/>
                <a:cs typeface="Times New Roman" panose="02020603050405020304" pitchFamily="18" charset="0"/>
              </a:rPr>
              <a:t>构造函数，构造一个空链表</a:t>
            </a: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LinkList</a:t>
            </a:r>
            <a:r>
              <a:rPr lang="en-US" altLang="zh-CN" sz="1600" dirty="0">
                <a:latin typeface="Times New Roman" panose="02020603050405020304" pitchFamily="18" charset="0"/>
                <a:cs typeface="Times New Roman" panose="02020603050405020304" pitchFamily="18" charset="0"/>
              </a:rPr>
              <a:t>();                        //</a:t>
            </a:r>
            <a:r>
              <a:rPr lang="zh-CN" altLang="zh-CN" sz="1600" dirty="0">
                <a:latin typeface="Times New Roman" panose="02020603050405020304" pitchFamily="18" charset="0"/>
                <a:cs typeface="Times New Roman" panose="02020603050405020304" pitchFamily="18" charset="0"/>
              </a:rPr>
              <a:t>析构函数，销毁链表</a:t>
            </a: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void </a:t>
            </a:r>
            <a:r>
              <a:rPr lang="en-US" altLang="zh-CN" sz="1600" dirty="0" err="1">
                <a:latin typeface="Times New Roman" panose="02020603050405020304" pitchFamily="18" charset="0"/>
                <a:cs typeface="Times New Roman" panose="02020603050405020304" pitchFamily="18" charset="0"/>
              </a:rPr>
              <a:t>CreateList_h</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n);  </a:t>
            </a:r>
            <a:r>
              <a:rPr lang="en-US" altLang="zh-CN" sz="1200" dirty="0">
                <a:latin typeface="Times New Roman" panose="02020603050405020304" pitchFamily="18" charset="0"/>
                <a:cs typeface="Times New Roman" panose="02020603050405020304" pitchFamily="18" charset="0"/>
              </a:rPr>
              <a:t>//</a:t>
            </a:r>
            <a:r>
              <a:rPr lang="zh-CN" altLang="zh-CN" sz="1200" dirty="0">
                <a:latin typeface="Times New Roman" panose="02020603050405020304" pitchFamily="18" charset="0"/>
                <a:cs typeface="Times New Roman" panose="02020603050405020304" pitchFamily="18" charset="0"/>
              </a:rPr>
              <a:t>头插法创建具有</a:t>
            </a:r>
            <a:r>
              <a:rPr lang="en-US" altLang="zh-CN" sz="1200" dirty="0">
                <a:latin typeface="Times New Roman" panose="02020603050405020304" pitchFamily="18" charset="0"/>
                <a:cs typeface="Times New Roman" panose="02020603050405020304" pitchFamily="18" charset="0"/>
              </a:rPr>
              <a:t>n</a:t>
            </a:r>
            <a:r>
              <a:rPr lang="zh-CN" altLang="zh-CN" sz="1200" dirty="0">
                <a:latin typeface="Times New Roman" panose="02020603050405020304" pitchFamily="18" charset="0"/>
                <a:cs typeface="Times New Roman" panose="02020603050405020304" pitchFamily="18" charset="0"/>
              </a:rPr>
              <a:t>个数据元素的线性链表</a:t>
            </a: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void </a:t>
            </a:r>
            <a:r>
              <a:rPr lang="en-US" altLang="zh-CN" sz="1600" dirty="0" err="1">
                <a:latin typeface="Times New Roman" panose="02020603050405020304" pitchFamily="18" charset="0"/>
                <a:cs typeface="Times New Roman" panose="02020603050405020304" pitchFamily="18" charset="0"/>
              </a:rPr>
              <a:t>CreateList_t</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n</a:t>
            </a:r>
            <a:r>
              <a:rPr lang="en-US" altLang="zh-CN" sz="1200" dirty="0">
                <a:latin typeface="Times New Roman" panose="02020603050405020304" pitchFamily="18" charset="0"/>
                <a:cs typeface="Times New Roman" panose="02020603050405020304" pitchFamily="18" charset="0"/>
              </a:rPr>
              <a:t>);     //</a:t>
            </a:r>
            <a:r>
              <a:rPr lang="zh-CN" altLang="zh-CN" sz="1200" dirty="0">
                <a:latin typeface="Times New Roman" panose="02020603050405020304" pitchFamily="18" charset="0"/>
                <a:cs typeface="Times New Roman" panose="02020603050405020304" pitchFamily="18" charset="0"/>
              </a:rPr>
              <a:t>尾插法创建具有</a:t>
            </a:r>
            <a:r>
              <a:rPr lang="en-US" altLang="zh-CN" sz="1200" dirty="0">
                <a:latin typeface="Times New Roman" panose="02020603050405020304" pitchFamily="18" charset="0"/>
                <a:cs typeface="Times New Roman" panose="02020603050405020304" pitchFamily="18" charset="0"/>
              </a:rPr>
              <a:t>n</a:t>
            </a:r>
            <a:r>
              <a:rPr lang="zh-CN" altLang="zh-CN" sz="1200" dirty="0">
                <a:latin typeface="Times New Roman" panose="02020603050405020304" pitchFamily="18" charset="0"/>
                <a:cs typeface="Times New Roman" panose="02020603050405020304" pitchFamily="18" charset="0"/>
              </a:rPr>
              <a:t>个数据元素的线性链表</a:t>
            </a: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void </a:t>
            </a:r>
            <a:r>
              <a:rPr lang="en-US" altLang="zh-CN" sz="1600" dirty="0" err="1">
                <a:latin typeface="Times New Roman" panose="02020603050405020304" pitchFamily="18" charset="0"/>
                <a:cs typeface="Times New Roman" panose="02020603050405020304" pitchFamily="18" charset="0"/>
              </a:rPr>
              <a:t>InsertList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i,ElemType</a:t>
            </a:r>
            <a:r>
              <a:rPr lang="en-US" altLang="zh-CN" sz="1600" dirty="0">
                <a:latin typeface="Times New Roman" panose="02020603050405020304" pitchFamily="18" charset="0"/>
                <a:cs typeface="Times New Roman" panose="02020603050405020304" pitchFamily="18" charset="0"/>
              </a:rPr>
              <a:t> e</a:t>
            </a:r>
            <a:r>
              <a:rPr lang="en-US" altLang="zh-CN" sz="1200" dirty="0">
                <a:latin typeface="Times New Roman" panose="02020603050405020304" pitchFamily="18" charset="0"/>
                <a:cs typeface="Times New Roman" panose="02020603050405020304" pitchFamily="18" charset="0"/>
              </a:rPr>
              <a:t>); //</a:t>
            </a:r>
            <a:r>
              <a:rPr lang="zh-CN" altLang="zh-CN" sz="1200" dirty="0">
                <a:latin typeface="Times New Roman" panose="02020603050405020304" pitchFamily="18" charset="0"/>
                <a:cs typeface="Times New Roman" panose="02020603050405020304" pitchFamily="18" charset="0"/>
              </a:rPr>
              <a:t>在表中第</a:t>
            </a:r>
            <a:r>
              <a:rPr lang="en-US" altLang="zh-CN" sz="1200" dirty="0" err="1">
                <a:latin typeface="Times New Roman" panose="02020603050405020304" pitchFamily="18" charset="0"/>
                <a:cs typeface="Times New Roman" panose="02020603050405020304" pitchFamily="18" charset="0"/>
              </a:rPr>
              <a:t>i</a:t>
            </a:r>
            <a:r>
              <a:rPr lang="zh-CN" altLang="zh-CN" sz="1200" dirty="0">
                <a:latin typeface="Times New Roman" panose="02020603050405020304" pitchFamily="18" charset="0"/>
                <a:cs typeface="Times New Roman" panose="02020603050405020304" pitchFamily="18" charset="0"/>
              </a:rPr>
              <a:t>个位置插入数据元素</a:t>
            </a: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void </a:t>
            </a:r>
            <a:r>
              <a:rPr lang="en-US" altLang="zh-CN" sz="1600" dirty="0" err="1">
                <a:latin typeface="Times New Roman" panose="02020603050405020304" pitchFamily="18" charset="0"/>
                <a:cs typeface="Times New Roman" panose="02020603050405020304" pitchFamily="18" charset="0"/>
              </a:rPr>
              <a:t>DeleteList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i,ElemType</a:t>
            </a:r>
            <a:r>
              <a:rPr lang="en-US" altLang="zh-CN" sz="1600" dirty="0">
                <a:latin typeface="Times New Roman" panose="02020603050405020304" pitchFamily="18" charset="0"/>
                <a:cs typeface="Times New Roman" panose="02020603050405020304" pitchFamily="18" charset="0"/>
              </a:rPr>
              <a:t> &amp;e</a:t>
            </a:r>
            <a:r>
              <a:rPr lang="en-US" altLang="zh-CN" sz="1200" dirty="0">
                <a:latin typeface="Times New Roman" panose="02020603050405020304" pitchFamily="18" charset="0"/>
                <a:cs typeface="Times New Roman" panose="02020603050405020304" pitchFamily="18" charset="0"/>
              </a:rPr>
              <a:t>);  //</a:t>
            </a:r>
            <a:r>
              <a:rPr lang="zh-CN" altLang="zh-CN" sz="1200" dirty="0">
                <a:latin typeface="Times New Roman" panose="02020603050405020304" pitchFamily="18" charset="0"/>
                <a:cs typeface="Times New Roman" panose="02020603050405020304" pitchFamily="18" charset="0"/>
              </a:rPr>
              <a:t>删除表中第</a:t>
            </a:r>
            <a:r>
              <a:rPr lang="en-US" altLang="zh-CN" sz="1200" dirty="0" err="1">
                <a:latin typeface="Times New Roman" panose="02020603050405020304" pitchFamily="18" charset="0"/>
                <a:cs typeface="Times New Roman" panose="02020603050405020304" pitchFamily="18" charset="0"/>
              </a:rPr>
              <a:t>i</a:t>
            </a:r>
            <a:r>
              <a:rPr lang="zh-CN" altLang="zh-CN" sz="1200" dirty="0">
                <a:latin typeface="Times New Roman" panose="02020603050405020304" pitchFamily="18" charset="0"/>
                <a:cs typeface="Times New Roman" panose="02020603050405020304" pitchFamily="18" charset="0"/>
              </a:rPr>
              <a:t>个位置上的数据元素</a:t>
            </a: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GetElem</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i,ElemType</a:t>
            </a:r>
            <a:r>
              <a:rPr lang="en-US" altLang="zh-CN" sz="1600" dirty="0">
                <a:latin typeface="Times New Roman" panose="02020603050405020304" pitchFamily="18" charset="0"/>
                <a:cs typeface="Times New Roman" panose="02020603050405020304" pitchFamily="18" charset="0"/>
              </a:rPr>
              <a:t> &amp;e);        //</a:t>
            </a:r>
            <a:r>
              <a:rPr lang="zh-CN" altLang="zh-CN" sz="1600" dirty="0">
                <a:latin typeface="Times New Roman" panose="02020603050405020304" pitchFamily="18" charset="0"/>
                <a:cs typeface="Times New Roman" panose="02020603050405020304" pitchFamily="18" charset="0"/>
              </a:rPr>
              <a:t>获取第</a:t>
            </a:r>
            <a:r>
              <a:rPr lang="en-US" altLang="zh-CN" sz="1600" dirty="0" err="1">
                <a:latin typeface="Times New Roman" panose="02020603050405020304" pitchFamily="18" charset="0"/>
                <a:cs typeface="Times New Roman" panose="02020603050405020304" pitchFamily="18" charset="0"/>
              </a:rPr>
              <a:t>i</a:t>
            </a:r>
            <a:r>
              <a:rPr lang="zh-CN" altLang="zh-CN" sz="1600" dirty="0">
                <a:latin typeface="Times New Roman" panose="02020603050405020304" pitchFamily="18" charset="0"/>
                <a:cs typeface="Times New Roman" panose="02020603050405020304" pitchFamily="18" charset="0"/>
              </a:rPr>
              <a:t>个数据元素</a:t>
            </a: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LocateElem</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ElemType</a:t>
            </a:r>
            <a:r>
              <a:rPr lang="en-US" altLang="zh-CN" sz="1600" dirty="0">
                <a:latin typeface="Times New Roman" panose="02020603050405020304" pitchFamily="18" charset="0"/>
                <a:cs typeface="Times New Roman" panose="02020603050405020304" pitchFamily="18" charset="0"/>
              </a:rPr>
              <a:t> e);   </a:t>
            </a:r>
          </a:p>
          <a:p>
            <a:pPr>
              <a:lnSpc>
                <a:spcPts val="2400"/>
              </a:lnSpc>
              <a:spcBef>
                <a:spcPts val="0"/>
              </a:spcBef>
            </a:pPr>
            <a:r>
              <a:rPr lang="en-US" altLang="zh-CN" sz="1200" dirty="0">
                <a:latin typeface="Times New Roman" panose="02020603050405020304" pitchFamily="18" charset="0"/>
                <a:cs typeface="Times New Roman" panose="02020603050405020304" pitchFamily="18" charset="0"/>
              </a:rPr>
              <a:t>         //</a:t>
            </a:r>
            <a:r>
              <a:rPr lang="zh-CN" altLang="zh-CN" sz="1200" dirty="0">
                <a:latin typeface="Times New Roman" panose="02020603050405020304" pitchFamily="18" charset="0"/>
                <a:cs typeface="Times New Roman" panose="02020603050405020304" pitchFamily="18" charset="0"/>
              </a:rPr>
              <a:t>在链表中查找是否存在数据元素</a:t>
            </a:r>
            <a:r>
              <a:rPr lang="en-US" altLang="zh-CN" sz="1200" dirty="0">
                <a:latin typeface="Times New Roman" panose="02020603050405020304" pitchFamily="18" charset="0"/>
                <a:cs typeface="Times New Roman" panose="02020603050405020304" pitchFamily="18" charset="0"/>
              </a:rPr>
              <a:t>e</a:t>
            </a:r>
            <a:r>
              <a:rPr lang="zh-CN" altLang="zh-CN" sz="1200" dirty="0">
                <a:latin typeface="Times New Roman" panose="02020603050405020304" pitchFamily="18" charset="0"/>
                <a:cs typeface="Times New Roman" panose="02020603050405020304" pitchFamily="18" charset="0"/>
              </a:rPr>
              <a:t>，若存在返回</a:t>
            </a:r>
            <a:r>
              <a:rPr lang="en-US" altLang="zh-CN" sz="1200" dirty="0">
                <a:latin typeface="Times New Roman" panose="02020603050405020304" pitchFamily="18" charset="0"/>
                <a:cs typeface="Times New Roman" panose="02020603050405020304" pitchFamily="18" charset="0"/>
              </a:rPr>
              <a:t>1</a:t>
            </a:r>
            <a:r>
              <a:rPr lang="zh-CN" altLang="zh-CN" sz="1200" dirty="0">
                <a:latin typeface="Times New Roman" panose="02020603050405020304" pitchFamily="18" charset="0"/>
                <a:cs typeface="Times New Roman" panose="02020603050405020304" pitchFamily="18" charset="0"/>
              </a:rPr>
              <a:t>，否则返回</a:t>
            </a:r>
            <a:r>
              <a:rPr lang="en-US" altLang="zh-CN" sz="1200" dirty="0">
                <a:latin typeface="Times New Roman" panose="02020603050405020304" pitchFamily="18" charset="0"/>
                <a:cs typeface="Times New Roman" panose="02020603050405020304" pitchFamily="18" charset="0"/>
              </a:rPr>
              <a:t>0</a:t>
            </a:r>
            <a:endParaRPr lang="zh-CN" altLang="zh-CN" sz="12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ListLength</a:t>
            </a:r>
            <a:r>
              <a:rPr lang="en-US" altLang="zh-CN" sz="16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                    //</a:t>
            </a:r>
            <a:r>
              <a:rPr lang="zh-CN" altLang="zh-CN" sz="1200" dirty="0">
                <a:latin typeface="Times New Roman" panose="02020603050405020304" pitchFamily="18" charset="0"/>
                <a:cs typeface="Times New Roman" panose="02020603050405020304" pitchFamily="18" charset="0"/>
              </a:rPr>
              <a:t>计算表</a:t>
            </a:r>
            <a:r>
              <a:rPr lang="zh-CN" altLang="en-US" sz="1200" dirty="0">
                <a:latin typeface="Times New Roman" panose="02020603050405020304" pitchFamily="18" charset="0"/>
                <a:cs typeface="Times New Roman" panose="02020603050405020304" pitchFamily="18" charset="0"/>
              </a:rPr>
              <a:t>长</a:t>
            </a:r>
            <a:endParaRPr lang="zh-CN" altLang="zh-CN" sz="12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a:lnSpc>
                <a:spcPts val="2400"/>
              </a:lnSpc>
              <a:spcBef>
                <a:spcPts val="0"/>
              </a:spcBef>
            </a:pPr>
            <a:endParaRPr lang="zh-CN" altLang="en-US" sz="1600" dirty="0">
              <a:latin typeface="Times New Roman" panose="02020603050405020304" pitchFamily="18" charset="0"/>
              <a:cs typeface="Times New Roman" panose="02020603050405020304" pitchFamily="18" charset="0"/>
            </a:endParaRPr>
          </a:p>
          <a:p>
            <a:endParaRPr lang="zh-CN" altLang="en-US" sz="1600" dirty="0"/>
          </a:p>
        </p:txBody>
      </p:sp>
    </p:spTree>
    <p:extLst>
      <p:ext uri="{BB962C8B-B14F-4D97-AF65-F5344CB8AC3E}">
        <p14:creationId xmlns:p14="http://schemas.microsoft.com/office/powerpoint/2010/main" val="416533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anim calcmode="lin" valueType="num">
                                      <p:cBhvr>
                                        <p:cTn id="71" dur="1000" fill="hold"/>
                                        <p:tgtEl>
                                          <p:spTgt spid="4"/>
                                        </p:tgtEl>
                                        <p:attrNameLst>
                                          <p:attrName>ppt_x</p:attrName>
                                        </p:attrNameLst>
                                      </p:cBhvr>
                                      <p:tavLst>
                                        <p:tav tm="0">
                                          <p:val>
                                            <p:strVal val="#ppt_x"/>
                                          </p:val>
                                        </p:tav>
                                        <p:tav tm="100000">
                                          <p:val>
                                            <p:strVal val="#ppt_x"/>
                                          </p:val>
                                        </p:tav>
                                      </p:tavLst>
                                    </p:anim>
                                    <p:anim calcmode="lin" valueType="num">
                                      <p:cBhvr>
                                        <p:cTn id="7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4">
                                            <p:txEl>
                                              <p:pRg st="0" end="0"/>
                                            </p:txEl>
                                          </p:spTgt>
                                        </p:tgtEl>
                                        <p:attrNameLst>
                                          <p:attrName>style.visibility</p:attrName>
                                        </p:attrNameLst>
                                      </p:cBhvr>
                                      <p:to>
                                        <p:strVal val="visible"/>
                                      </p:to>
                                    </p:set>
                                    <p:anim calcmode="lin" valueType="num">
                                      <p:cBhvr additive="base">
                                        <p:cTn id="7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4">
                                            <p:txEl>
                                              <p:pRg st="1" end="1"/>
                                            </p:txEl>
                                          </p:spTgt>
                                        </p:tgtEl>
                                        <p:attrNameLst>
                                          <p:attrName>style.visibility</p:attrName>
                                        </p:attrNameLst>
                                      </p:cBhvr>
                                      <p:to>
                                        <p:strVal val="visible"/>
                                      </p:to>
                                    </p:set>
                                    <p:animEffect transition="in" filter="fade">
                                      <p:cBhvr>
                                        <p:cTn id="83" dur="1000"/>
                                        <p:tgtEl>
                                          <p:spTgt spid="4">
                                            <p:txEl>
                                              <p:pRg st="1" end="1"/>
                                            </p:txEl>
                                          </p:spTgt>
                                        </p:tgtEl>
                                      </p:cBhvr>
                                    </p:animEffect>
                                    <p:anim calcmode="lin" valueType="num">
                                      <p:cBhvr>
                                        <p:cTn id="8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4">
                                            <p:txEl>
                                              <p:pRg st="2" end="2"/>
                                            </p:txEl>
                                          </p:spTgt>
                                        </p:tgtEl>
                                        <p:attrNameLst>
                                          <p:attrName>style.visibility</p:attrName>
                                        </p:attrNameLst>
                                      </p:cBhvr>
                                      <p:to>
                                        <p:strVal val="visible"/>
                                      </p:to>
                                    </p:set>
                                    <p:animEffect transition="in" filter="fade">
                                      <p:cBhvr>
                                        <p:cTn id="90" dur="1000"/>
                                        <p:tgtEl>
                                          <p:spTgt spid="4">
                                            <p:txEl>
                                              <p:pRg st="2" end="2"/>
                                            </p:txEl>
                                          </p:spTgt>
                                        </p:tgtEl>
                                      </p:cBhvr>
                                    </p:animEffect>
                                    <p:anim calcmode="lin" valueType="num">
                                      <p:cBhvr>
                                        <p:cTn id="91"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2"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4">
                                            <p:txEl>
                                              <p:pRg st="3" end="3"/>
                                            </p:txEl>
                                          </p:spTgt>
                                        </p:tgtEl>
                                        <p:attrNameLst>
                                          <p:attrName>style.visibility</p:attrName>
                                        </p:attrNameLst>
                                      </p:cBhvr>
                                      <p:to>
                                        <p:strVal val="visible"/>
                                      </p:to>
                                    </p:set>
                                    <p:animEffect transition="in" filter="fade">
                                      <p:cBhvr>
                                        <p:cTn id="97" dur="1000"/>
                                        <p:tgtEl>
                                          <p:spTgt spid="4">
                                            <p:txEl>
                                              <p:pRg st="3" end="3"/>
                                            </p:txEl>
                                          </p:spTgt>
                                        </p:tgtEl>
                                      </p:cBhvr>
                                    </p:animEffect>
                                    <p:anim calcmode="lin" valueType="num">
                                      <p:cBhvr>
                                        <p:cTn id="9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4">
                                            <p:txEl>
                                              <p:pRg st="4" end="4"/>
                                            </p:txEl>
                                          </p:spTgt>
                                        </p:tgtEl>
                                        <p:attrNameLst>
                                          <p:attrName>style.visibility</p:attrName>
                                        </p:attrNameLst>
                                      </p:cBhvr>
                                      <p:to>
                                        <p:strVal val="visible"/>
                                      </p:to>
                                    </p:set>
                                    <p:animEffect transition="in" filter="fade">
                                      <p:cBhvr>
                                        <p:cTn id="104" dur="1000"/>
                                        <p:tgtEl>
                                          <p:spTgt spid="4">
                                            <p:txEl>
                                              <p:pRg st="4" end="4"/>
                                            </p:txEl>
                                          </p:spTgt>
                                        </p:tgtEl>
                                      </p:cBhvr>
                                    </p:animEffect>
                                    <p:anim calcmode="lin" valueType="num">
                                      <p:cBhvr>
                                        <p:cTn id="10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0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4">
                                            <p:txEl>
                                              <p:pRg st="5" end="5"/>
                                            </p:txEl>
                                          </p:spTgt>
                                        </p:tgtEl>
                                        <p:attrNameLst>
                                          <p:attrName>style.visibility</p:attrName>
                                        </p:attrNameLst>
                                      </p:cBhvr>
                                      <p:to>
                                        <p:strVal val="visible"/>
                                      </p:to>
                                    </p:set>
                                    <p:animEffect transition="in" filter="fade">
                                      <p:cBhvr>
                                        <p:cTn id="111" dur="1000"/>
                                        <p:tgtEl>
                                          <p:spTgt spid="4">
                                            <p:txEl>
                                              <p:pRg st="5" end="5"/>
                                            </p:txEl>
                                          </p:spTgt>
                                        </p:tgtEl>
                                      </p:cBhvr>
                                    </p:animEffect>
                                    <p:anim calcmode="lin" valueType="num">
                                      <p:cBhvr>
                                        <p:cTn id="11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13"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4">
                                            <p:txEl>
                                              <p:pRg st="6" end="6"/>
                                            </p:txEl>
                                          </p:spTgt>
                                        </p:tgtEl>
                                        <p:attrNameLst>
                                          <p:attrName>style.visibility</p:attrName>
                                        </p:attrNameLst>
                                      </p:cBhvr>
                                      <p:to>
                                        <p:strVal val="visible"/>
                                      </p:to>
                                    </p:set>
                                    <p:animEffect transition="in" filter="fade">
                                      <p:cBhvr>
                                        <p:cTn id="118" dur="1000"/>
                                        <p:tgtEl>
                                          <p:spTgt spid="4">
                                            <p:txEl>
                                              <p:pRg st="6" end="6"/>
                                            </p:txEl>
                                          </p:spTgt>
                                        </p:tgtEl>
                                      </p:cBhvr>
                                    </p:animEffect>
                                    <p:anim calcmode="lin" valueType="num">
                                      <p:cBhvr>
                                        <p:cTn id="11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20"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nodeType="clickEffect">
                                  <p:stCondLst>
                                    <p:cond delay="0"/>
                                  </p:stCondLst>
                                  <p:childTnLst>
                                    <p:set>
                                      <p:cBhvr>
                                        <p:cTn id="124" dur="1" fill="hold">
                                          <p:stCondLst>
                                            <p:cond delay="0"/>
                                          </p:stCondLst>
                                        </p:cTn>
                                        <p:tgtEl>
                                          <p:spTgt spid="4">
                                            <p:txEl>
                                              <p:pRg st="7" end="7"/>
                                            </p:txEl>
                                          </p:spTgt>
                                        </p:tgtEl>
                                        <p:attrNameLst>
                                          <p:attrName>style.visibility</p:attrName>
                                        </p:attrNameLst>
                                      </p:cBhvr>
                                      <p:to>
                                        <p:strVal val="visible"/>
                                      </p:to>
                                    </p:set>
                                    <p:animEffect transition="in" filter="fade">
                                      <p:cBhvr>
                                        <p:cTn id="125" dur="1000"/>
                                        <p:tgtEl>
                                          <p:spTgt spid="4">
                                            <p:txEl>
                                              <p:pRg st="7" end="7"/>
                                            </p:txEl>
                                          </p:spTgt>
                                        </p:tgtEl>
                                      </p:cBhvr>
                                    </p:animEffect>
                                    <p:anim calcmode="lin" valueType="num">
                                      <p:cBhvr>
                                        <p:cTn id="126"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27"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nodeType="clickEffect">
                                  <p:stCondLst>
                                    <p:cond delay="0"/>
                                  </p:stCondLst>
                                  <p:childTnLst>
                                    <p:set>
                                      <p:cBhvr>
                                        <p:cTn id="131" dur="1" fill="hold">
                                          <p:stCondLst>
                                            <p:cond delay="0"/>
                                          </p:stCondLst>
                                        </p:cTn>
                                        <p:tgtEl>
                                          <p:spTgt spid="4">
                                            <p:txEl>
                                              <p:pRg st="8" end="8"/>
                                            </p:txEl>
                                          </p:spTgt>
                                        </p:tgtEl>
                                        <p:attrNameLst>
                                          <p:attrName>style.visibility</p:attrName>
                                        </p:attrNameLst>
                                      </p:cBhvr>
                                      <p:to>
                                        <p:strVal val="visible"/>
                                      </p:to>
                                    </p:set>
                                    <p:animEffect transition="in" filter="fade">
                                      <p:cBhvr>
                                        <p:cTn id="132" dur="1000"/>
                                        <p:tgtEl>
                                          <p:spTgt spid="4">
                                            <p:txEl>
                                              <p:pRg st="8" end="8"/>
                                            </p:txEl>
                                          </p:spTgt>
                                        </p:tgtEl>
                                      </p:cBhvr>
                                    </p:animEffect>
                                    <p:anim calcmode="lin" valueType="num">
                                      <p:cBhvr>
                                        <p:cTn id="13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34" dur="1000" fill="hold"/>
                                        <p:tgtEl>
                                          <p:spTgt spid="4">
                                            <p:txEl>
                                              <p:pRg st="8" end="8"/>
                                            </p:txEl>
                                          </p:spTgt>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4">
                                            <p:txEl>
                                              <p:pRg st="9" end="9"/>
                                            </p:txEl>
                                          </p:spTgt>
                                        </p:tgtEl>
                                        <p:attrNameLst>
                                          <p:attrName>style.visibility</p:attrName>
                                        </p:attrNameLst>
                                      </p:cBhvr>
                                      <p:to>
                                        <p:strVal val="visible"/>
                                      </p:to>
                                    </p:set>
                                    <p:animEffect transition="in" filter="fade">
                                      <p:cBhvr>
                                        <p:cTn id="137" dur="1000"/>
                                        <p:tgtEl>
                                          <p:spTgt spid="4">
                                            <p:txEl>
                                              <p:pRg st="9" end="9"/>
                                            </p:txEl>
                                          </p:spTgt>
                                        </p:tgtEl>
                                      </p:cBhvr>
                                    </p:animEffect>
                                    <p:anim calcmode="lin" valueType="num">
                                      <p:cBhvr>
                                        <p:cTn id="138"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39"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4">
                                            <p:txEl>
                                              <p:pRg st="10" end="10"/>
                                            </p:txEl>
                                          </p:spTgt>
                                        </p:tgtEl>
                                        <p:attrNameLst>
                                          <p:attrName>style.visibility</p:attrName>
                                        </p:attrNameLst>
                                      </p:cBhvr>
                                      <p:to>
                                        <p:strVal val="visible"/>
                                      </p:to>
                                    </p:set>
                                    <p:anim calcmode="lin" valueType="num">
                                      <p:cBhvr additive="base">
                                        <p:cTn id="144"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146" presetID="2" presetClass="entr" presetSubtype="4" fill="hold" nodeType="withEffect">
                                  <p:stCondLst>
                                    <p:cond delay="0"/>
                                  </p:stCondLst>
                                  <p:childTnLst>
                                    <p:set>
                                      <p:cBhvr>
                                        <p:cTn id="147" dur="1" fill="hold">
                                          <p:stCondLst>
                                            <p:cond delay="0"/>
                                          </p:stCondLst>
                                        </p:cTn>
                                        <p:tgtEl>
                                          <p:spTgt spid="4">
                                            <p:txEl>
                                              <p:pRg st="11" end="11"/>
                                            </p:txEl>
                                          </p:spTgt>
                                        </p:tgtEl>
                                        <p:attrNameLst>
                                          <p:attrName>style.visibility</p:attrName>
                                        </p:attrNameLst>
                                      </p:cBhvr>
                                      <p:to>
                                        <p:strVal val="visible"/>
                                      </p:to>
                                    </p:set>
                                    <p:anim calcmode="lin" valueType="num">
                                      <p:cBhvr additive="base">
                                        <p:cTn id="148"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49"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构造空链表</a:t>
            </a:r>
          </a:p>
        </p:txBody>
      </p:sp>
      <p:sp>
        <p:nvSpPr>
          <p:cNvPr id="3" name="内容占位符 2"/>
          <p:cNvSpPr>
            <a:spLocks noGrp="1"/>
          </p:cNvSpPr>
          <p:nvPr>
            <p:ph sz="quarter" idx="11"/>
          </p:nvPr>
        </p:nvSpPr>
        <p:spPr/>
        <p:txBody>
          <a:bodyPr/>
          <a:lstStyle/>
          <a:p>
            <a:r>
              <a:rPr lang="zh-CN" altLang="en-US" sz="1800" dirty="0">
                <a:latin typeface="隶书" panose="02010509060101010101" pitchFamily="49" charset="-122"/>
                <a:ea typeface="隶书" panose="02010509060101010101" pitchFamily="49" charset="-122"/>
              </a:rPr>
              <a:t>该操作由构造函数实现，</a:t>
            </a:r>
            <a:r>
              <a:rPr lang="zh-CN" altLang="zh-CN" sz="1800" dirty="0">
                <a:latin typeface="隶书" panose="02010509060101010101" pitchFamily="49" charset="-122"/>
                <a:ea typeface="隶书" panose="02010509060101010101" pitchFamily="49" charset="-122"/>
              </a:rPr>
              <a:t>申请一个头结点并置指针域为</a:t>
            </a:r>
            <a:r>
              <a:rPr lang="en-US" altLang="zh-CN" sz="1800" dirty="0">
                <a:latin typeface="隶书" panose="02010509060101010101" pitchFamily="49" charset="-122"/>
                <a:ea typeface="隶书" panose="02010509060101010101" pitchFamily="49" charset="-122"/>
              </a:rPr>
              <a:t>NULL</a:t>
            </a:r>
            <a:r>
              <a:rPr lang="zh-CN" altLang="zh-CN" sz="1800" dirty="0">
                <a:latin typeface="隶书" panose="02010509060101010101" pitchFamily="49" charset="-122"/>
                <a:ea typeface="隶书" panose="02010509060101010101" pitchFamily="49" charset="-122"/>
              </a:rPr>
              <a:t>。</a:t>
            </a:r>
          </a:p>
          <a:p>
            <a:pPr>
              <a:lnSpc>
                <a:spcPts val="2500"/>
              </a:lnSpc>
              <a:spcBef>
                <a:spcPts val="0"/>
              </a:spcBef>
            </a:pP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LinkList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LinkList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构造函数，构造一个空的链表</a:t>
            </a:r>
          </a:p>
          <a:p>
            <a:pPr>
              <a:lnSpc>
                <a:spcPts val="2500"/>
              </a:lnSpc>
              <a:spcBef>
                <a:spcPts val="0"/>
              </a:spcBef>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head=new </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LNode</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a:lnSpc>
                <a:spcPts val="2500"/>
              </a:lnSpc>
              <a:spcBef>
                <a:spcPts val="0"/>
              </a:spcBef>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head-&gt;next=NULL;</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a:lnSpc>
                <a:spcPts val="2500"/>
              </a:lnSpc>
              <a:spcBef>
                <a:spcPts val="0"/>
              </a:spcBef>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endParaRPr lang="zh-CN" altLang="en-US" sz="1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93972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销毁链表</a:t>
            </a:r>
          </a:p>
        </p:txBody>
      </p:sp>
      <p:sp>
        <p:nvSpPr>
          <p:cNvPr id="3" name="内容占位符 2"/>
          <p:cNvSpPr>
            <a:spLocks noGrp="1"/>
          </p:cNvSpPr>
          <p:nvPr>
            <p:ph sz="quarter" idx="11"/>
          </p:nvPr>
        </p:nvSpPr>
        <p:spPr>
          <a:xfrm>
            <a:off x="251520" y="1064124"/>
            <a:ext cx="8424935" cy="3507876"/>
          </a:xfrm>
        </p:spPr>
        <p:txBody>
          <a:bodyPr/>
          <a:lstStyle/>
          <a:p>
            <a:pPr>
              <a:lnSpc>
                <a:spcPts val="2600"/>
              </a:lnSpc>
              <a:spcBef>
                <a:spcPts val="0"/>
              </a:spcBef>
            </a:pPr>
            <a:r>
              <a:rPr lang="zh-CN" altLang="zh-CN" dirty="0"/>
              <a:t> </a:t>
            </a:r>
            <a:r>
              <a:rPr lang="zh-CN" altLang="zh-CN" sz="1800" dirty="0">
                <a:solidFill>
                  <a:srgbClr val="C00000"/>
                </a:solidFill>
                <a:latin typeface="隶书" panose="02010509060101010101" pitchFamily="49" charset="-122"/>
                <a:ea typeface="隶书" panose="02010509060101010101" pitchFamily="49" charset="-122"/>
              </a:rPr>
              <a:t>该</a:t>
            </a:r>
            <a:r>
              <a:rPr lang="zh-CN" altLang="en-US" sz="1800" dirty="0">
                <a:solidFill>
                  <a:srgbClr val="C00000"/>
                </a:solidFill>
                <a:latin typeface="隶书" panose="02010509060101010101" pitchFamily="49" charset="-122"/>
                <a:ea typeface="隶书" panose="02010509060101010101" pitchFamily="49" charset="-122"/>
              </a:rPr>
              <a:t>操作由</a:t>
            </a:r>
            <a:r>
              <a:rPr lang="zh-CN" altLang="zh-CN" sz="1800" dirty="0">
                <a:solidFill>
                  <a:srgbClr val="C00000"/>
                </a:solidFill>
                <a:latin typeface="隶书" panose="02010509060101010101" pitchFamily="49" charset="-122"/>
                <a:ea typeface="隶书" panose="02010509060101010101" pitchFamily="49" charset="-122"/>
              </a:rPr>
              <a:t>析构函数</a:t>
            </a:r>
            <a:r>
              <a:rPr lang="zh-CN" altLang="en-US" sz="1800" dirty="0">
                <a:solidFill>
                  <a:srgbClr val="C00000"/>
                </a:solidFill>
                <a:latin typeface="隶书" panose="02010509060101010101" pitchFamily="49" charset="-122"/>
                <a:ea typeface="隶书" panose="02010509060101010101" pitchFamily="49" charset="-122"/>
              </a:rPr>
              <a:t>实现</a:t>
            </a:r>
            <a:r>
              <a:rPr lang="zh-CN" altLang="zh-CN" sz="1800" dirty="0">
                <a:solidFill>
                  <a:srgbClr val="C00000"/>
                </a:solidFill>
                <a:latin typeface="隶书" panose="02010509060101010101" pitchFamily="49" charset="-122"/>
                <a:ea typeface="隶书" panose="02010509060101010101" pitchFamily="49" charset="-122"/>
              </a:rPr>
              <a:t>，主要工作是依次释放链表中结点的存储空间。</a:t>
            </a:r>
          </a:p>
          <a:p>
            <a:pPr>
              <a:lnSpc>
                <a:spcPts val="2600"/>
              </a:lnSpc>
              <a:spcBef>
                <a:spcPts val="0"/>
              </a:spcBef>
            </a:pP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LinkList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LinkList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析构函数，销毁链表</a:t>
            </a:r>
          </a:p>
          <a:p>
            <a:pPr>
              <a:lnSpc>
                <a:spcPts val="26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*p=head;</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while(p){</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head=head-&gt;next;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delete p;</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p=head;</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600"/>
              </a:lnSpc>
              <a:spcBef>
                <a:spcPts val="0"/>
              </a:spcBef>
            </a:pPr>
            <a:endParaRPr lang="zh-CN" altLang="en-US" sz="1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715222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头插法创建链表</a:t>
            </a:r>
          </a:p>
        </p:txBody>
      </p:sp>
      <p:sp>
        <p:nvSpPr>
          <p:cNvPr id="3" name="内容占位符 2"/>
          <p:cNvSpPr>
            <a:spLocks noGrp="1"/>
          </p:cNvSpPr>
          <p:nvPr>
            <p:ph sz="quarter" idx="11"/>
          </p:nvPr>
        </p:nvSpPr>
        <p:spPr>
          <a:xfrm>
            <a:off x="107504" y="1064124"/>
            <a:ext cx="8928992" cy="1147586"/>
          </a:xfrm>
        </p:spPr>
        <p:txBody>
          <a:bodyPr/>
          <a:lstStyle/>
          <a:p>
            <a:pPr algn="just">
              <a:lnSpc>
                <a:spcPts val="2600"/>
              </a:lnSpc>
              <a:spcBef>
                <a:spcPts val="0"/>
              </a:spcBef>
            </a:pPr>
            <a:r>
              <a:rPr lang="zh-CN" altLang="zh-CN" sz="1800" dirty="0">
                <a:latin typeface="隶书" panose="02010509060101010101" pitchFamily="49" charset="-122"/>
                <a:ea typeface="隶书" panose="02010509060101010101" pitchFamily="49" charset="-122"/>
              </a:rPr>
              <a:t>该函数从一个空表开始（初始化），依次读入数据，生成新结点，将读入数据元素存放到新结点的数据域中，然后将新结点插入到当前链表的头结点后，直至读入所有数据为止。头插入法建立单链表的示意图如图所示。</a:t>
            </a:r>
          </a:p>
          <a:p>
            <a:pPr algn="just"/>
            <a:endParaRPr lang="zh-CN" altLang="en-US" dirty="0"/>
          </a:p>
        </p:txBody>
      </p:sp>
      <p:pic>
        <p:nvPicPr>
          <p:cNvPr id="5" name="图片 4"/>
          <p:cNvPicPr>
            <a:picLocks noChangeAspect="1"/>
          </p:cNvPicPr>
          <p:nvPr/>
        </p:nvPicPr>
        <p:blipFill>
          <a:blip r:embed="rId2"/>
          <a:stretch>
            <a:fillRect/>
          </a:stretch>
        </p:blipFill>
        <p:spPr>
          <a:xfrm>
            <a:off x="395536" y="2427734"/>
            <a:ext cx="7898724" cy="1584176"/>
          </a:xfrm>
          <a:prstGeom prst="rect">
            <a:avLst/>
          </a:prstGeom>
        </p:spPr>
      </p:pic>
    </p:spTree>
    <p:extLst>
      <p:ext uri="{BB962C8B-B14F-4D97-AF65-F5344CB8AC3E}">
        <p14:creationId xmlns:p14="http://schemas.microsoft.com/office/powerpoint/2010/main" val="2750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头插法创建单链表</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23528" y="1064124"/>
                <a:ext cx="8496944" cy="3507876"/>
              </a:xfrm>
            </p:spPr>
            <p:txBody>
              <a:bodyPr/>
              <a:lstStyle/>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void </a:t>
                </a:r>
                <a:r>
                  <a:rPr lang="en-US" altLang="zh-CN" sz="1800" dirty="0" err="1">
                    <a:solidFill>
                      <a:srgbClr val="002060"/>
                    </a:solidFill>
                    <a:latin typeface="Times New Roman" panose="02020603050405020304" pitchFamily="18" charset="0"/>
                    <a:cs typeface="Times New Roman" panose="02020603050405020304" pitchFamily="18" charset="0"/>
                  </a:rPr>
                  <a:t>LinkList</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CreateList_h</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n){ //</a:t>
                </a:r>
                <a:r>
                  <a:rPr lang="zh-CN" altLang="zh-CN" sz="1800" dirty="0">
                    <a:solidFill>
                      <a:srgbClr val="002060"/>
                    </a:solidFill>
                    <a:latin typeface="Times New Roman" panose="02020603050405020304" pitchFamily="18" charset="0"/>
                    <a:cs typeface="Times New Roman" panose="02020603050405020304" pitchFamily="18" charset="0"/>
                  </a:rPr>
                  <a:t>头插法创建具有</a:t>
                </a:r>
                <a:r>
                  <a:rPr lang="en-US" altLang="zh-CN" sz="1800" dirty="0">
                    <a:solidFill>
                      <a:srgbClr val="002060"/>
                    </a:solidFill>
                    <a:latin typeface="Times New Roman" panose="02020603050405020304" pitchFamily="18" charset="0"/>
                    <a:cs typeface="Times New Roman" panose="02020603050405020304" pitchFamily="18" charset="0"/>
                  </a:rPr>
                  <a:t>n</a:t>
                </a:r>
                <a:r>
                  <a:rPr lang="zh-CN" altLang="zh-CN" sz="1800" dirty="0">
                    <a:solidFill>
                      <a:srgbClr val="002060"/>
                    </a:solidFill>
                    <a:latin typeface="Times New Roman" panose="02020603050405020304" pitchFamily="18" charset="0"/>
                    <a:cs typeface="Times New Roman" panose="02020603050405020304" pitchFamily="18" charset="0"/>
                  </a:rPr>
                  <a:t>个数据元素的单链表</a:t>
                </a: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LNode</a:t>
                </a:r>
                <a:r>
                  <a:rPr lang="en-US" altLang="zh-CN" sz="1800" dirty="0">
                    <a:solidFill>
                      <a:srgbClr val="002060"/>
                    </a:solidFill>
                    <a:latin typeface="Times New Roman" panose="02020603050405020304" pitchFamily="18" charset="0"/>
                    <a:cs typeface="Times New Roman" panose="02020603050405020304" pitchFamily="18" charset="0"/>
                  </a:rPr>
                  <a:t> *s;</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for(</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=0;i&lt;</a:t>
                </a:r>
                <a:r>
                  <a:rPr lang="en-US" altLang="zh-CN" sz="1800" dirty="0" err="1">
                    <a:solidFill>
                      <a:srgbClr val="002060"/>
                    </a:solidFill>
                    <a:latin typeface="Times New Roman" panose="02020603050405020304" pitchFamily="18" charset="0"/>
                    <a:cs typeface="Times New Roman" panose="02020603050405020304" pitchFamily="18" charset="0"/>
                  </a:rPr>
                  <a:t>n;i</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a:solidFill>
                      <a:srgbClr val="002060"/>
                    </a:solidFill>
                    <a:latin typeface="Times New Roman" panose="02020603050405020304" pitchFamily="18" charset="0"/>
                    <a:cs typeface="Times New Roman" panose="02020603050405020304" pitchFamily="18" charset="0"/>
                  </a:rPr>
                  <a:t>            </a:t>
                </a:r>
                <a:r>
                  <a:rPr lang="en-US" altLang="zh-CN" sz="1800" smtClean="0">
                    <a:solidFill>
                      <a:srgbClr val="002060"/>
                    </a:solidFill>
                    <a:latin typeface="Times New Roman" panose="02020603050405020304" pitchFamily="18" charset="0"/>
                    <a:cs typeface="Times New Roman" panose="02020603050405020304" pitchFamily="18" charset="0"/>
                  </a:rPr>
                  <a:t>s=new </a:t>
                </a:r>
                <a:r>
                  <a:rPr lang="en-US" altLang="zh-CN" sz="1800" dirty="0" err="1">
                    <a:solidFill>
                      <a:srgbClr val="002060"/>
                    </a:solidFill>
                    <a:latin typeface="Times New Roman" panose="02020603050405020304" pitchFamily="18" charset="0"/>
                    <a:cs typeface="Times New Roman" panose="02020603050405020304" pitchFamily="18" charset="0"/>
                  </a:rPr>
                  <a:t>LNode</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建立新结点</a:t>
                </a: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cin</a:t>
                </a:r>
                <a:r>
                  <a:rPr lang="en-US" altLang="zh-CN" sz="1800" dirty="0">
                    <a:solidFill>
                      <a:srgbClr val="002060"/>
                    </a:solidFill>
                    <a:latin typeface="Times New Roman" panose="02020603050405020304" pitchFamily="18" charset="0"/>
                    <a:cs typeface="Times New Roman" panose="02020603050405020304" pitchFamily="18" charset="0"/>
                  </a:rPr>
                  <a:t>&gt;&gt;s-&gt;data;               //</a:t>
                </a:r>
                <a:r>
                  <a:rPr lang="zh-CN" altLang="zh-CN" sz="1800" dirty="0">
                    <a:solidFill>
                      <a:srgbClr val="002060"/>
                    </a:solidFill>
                    <a:latin typeface="Times New Roman" panose="02020603050405020304" pitchFamily="18" charset="0"/>
                    <a:cs typeface="Times New Roman" panose="02020603050405020304" pitchFamily="18" charset="0"/>
                  </a:rPr>
                  <a:t>读入数据元素</a:t>
                </a: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s-&gt;next=head-&gt;next;    //</a:t>
                </a:r>
                <a:r>
                  <a:rPr lang="zh-CN" altLang="zh-CN" sz="1800" dirty="0">
                    <a:solidFill>
                      <a:srgbClr val="002060"/>
                    </a:solidFill>
                    <a:latin typeface="Times New Roman" panose="02020603050405020304" pitchFamily="18" charset="0"/>
                    <a:cs typeface="Times New Roman" panose="02020603050405020304" pitchFamily="18" charset="0"/>
                  </a:rPr>
                  <a:t>新结点插入头结点之后</a:t>
                </a: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head-&gt;next=s;</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a:t>
                </a:r>
              </a:p>
              <a:p>
                <a:pPr>
                  <a:lnSpc>
                    <a:spcPts val="2400"/>
                  </a:lnSpc>
                  <a:spcBef>
                    <a:spcPts val="0"/>
                  </a:spcBef>
                </a:pPr>
                <a:r>
                  <a:rPr lang="zh-CN" altLang="zh-CN" sz="1800" dirty="0">
                    <a:latin typeface="Times New Roman" panose="02020603050405020304" pitchFamily="18" charset="0"/>
                    <a:cs typeface="Times New Roman" panose="02020603050405020304" pitchFamily="18" charset="0"/>
                  </a:rPr>
                  <a:t>本算法的时间复杂度为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Times New Roman" panose="02020603050405020304" pitchFamily="18" charset="0"/>
                    <a:cs typeface="Times New Roman" panose="02020603050405020304" pitchFamily="18" charset="0"/>
                  </a:rPr>
                  <a:t>，其中为</a:t>
                </a:r>
                <a14:m>
                  <m:oMath xmlns:m="http://schemas.openxmlformats.org/officeDocument/2006/math">
                    <m:r>
                      <a:rPr lang="en-US" altLang="zh-CN" sz="1800" i="1">
                        <a:latin typeface="Cambria Math" panose="02040503050406030204" pitchFamily="18" charset="0"/>
                      </a:rPr>
                      <m:t>𝑛</m:t>
                    </m:r>
                  </m:oMath>
                </a14:m>
                <a:r>
                  <a:rPr lang="zh-CN" altLang="zh-CN" sz="1800" dirty="0">
                    <a:latin typeface="Times New Roman" panose="02020603050405020304" pitchFamily="18" charset="0"/>
                    <a:cs typeface="Times New Roman" panose="02020603050405020304" pitchFamily="18" charset="0"/>
                  </a:rPr>
                  <a:t>单链表中数据结点的个数。</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23528" y="1064124"/>
                <a:ext cx="8496944" cy="3507876"/>
              </a:xfrm>
              <a:blipFill rotWithShape="0">
                <a:blip r:embed="rId2"/>
                <a:stretch>
                  <a:fillRect l="-717" t="-15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142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B584158C-22F6-4B7D-BAA4-DFDAABCE52ED}"/>
              </a:ext>
            </a:extLst>
          </p:cNvPr>
          <p:cNvSpPr>
            <a:spLocks noGrp="1"/>
          </p:cNvSpPr>
          <p:nvPr>
            <p:ph type="body" sz="quarter" idx="10"/>
          </p:nvPr>
        </p:nvSpPr>
        <p:spPr>
          <a:xfrm>
            <a:off x="1151467" y="217337"/>
            <a:ext cx="6246153" cy="457048"/>
          </a:xfrm>
        </p:spPr>
        <p:txBody>
          <a:bodyPr/>
          <a:lstStyle/>
          <a:p>
            <a:r>
              <a:rPr lang="zh-CN" altLang="en-US" dirty="0"/>
              <a:t>线性表的定义</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E0BACB9-2923-47AF-875D-C5C782548029}"/>
                  </a:ext>
                </a:extLst>
              </p:cNvPr>
              <p:cNvSpPr>
                <a:spLocks noGrp="1"/>
              </p:cNvSpPr>
              <p:nvPr>
                <p:ph sz="quarter" idx="11"/>
              </p:nvPr>
            </p:nvSpPr>
            <p:spPr>
              <a:xfrm>
                <a:off x="107504" y="915565"/>
                <a:ext cx="8928992" cy="4010597"/>
              </a:xfrm>
            </p:spPr>
            <p:txBody>
              <a:bodyPr/>
              <a:lstStyle/>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线性表是由</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≥0)</m:t>
                    </m:r>
                  </m:oMath>
                </a14:m>
                <a:r>
                  <a:rPr lang="zh-CN" altLang="zh-CN" sz="1800" dirty="0">
                    <a:latin typeface="隶书" panose="02010509060101010101" pitchFamily="49" charset="-122"/>
                    <a:ea typeface="隶书" panose="02010509060101010101" pitchFamily="49" charset="-122"/>
                  </a:rPr>
                  <a:t>个具有相同特性的数据元素组成的有限序列。该序列中数据元素的个数</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定义为表的长度。当</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=0</m:t>
                    </m:r>
                  </m:oMath>
                </a14:m>
                <a:r>
                  <a:rPr lang="zh-CN" altLang="zh-CN" sz="1800" dirty="0">
                    <a:latin typeface="隶书" panose="02010509060101010101" pitchFamily="49" charset="-122"/>
                    <a:ea typeface="隶书" panose="02010509060101010101" pitchFamily="49" charset="-122"/>
                  </a:rPr>
                  <a:t>时称为空表，即表中不包含任何元素。常常将非空的线性表</a:t>
                </a:r>
                <a14:m>
                  <m:oMath xmlns:m="http://schemas.openxmlformats.org/officeDocument/2006/math">
                    <m:r>
                      <a:rPr lang="zh-CN" altLang="zh-CN" sz="1800">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&gt;0</m:t>
                    </m:r>
                    <m:r>
                      <a:rPr lang="zh-CN"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表示为：</a:t>
                </a:r>
              </a:p>
              <a:p>
                <a:pPr marL="0" indent="0" algn="just">
                  <a:lnSpc>
                    <a:spcPts val="2500"/>
                  </a:lnSpc>
                  <a:spcBef>
                    <a:spcPts val="0"/>
                  </a:spcBef>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𝐿</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𝑛</m:t>
                              </m:r>
                              <m:r>
                                <a:rPr lang="en-US" altLang="zh-CN" sz="1800" i="1">
                                  <a:latin typeface="Cambria Math" panose="02040503050406030204" pitchFamily="18" charset="0"/>
                                </a:rPr>
                                <m:t>−1</m:t>
                              </m:r>
                            </m:sub>
                          </m:sSub>
                          <m:r>
                            <a:rPr lang="en-US" altLang="zh-CN" sz="1800" i="1">
                              <a:latin typeface="Cambria Math" panose="02040503050406030204" pitchFamily="18" charset="0"/>
                            </a:rPr>
                            <m:t>,</m:t>
                          </m:r>
                          <m:r>
                            <a:rPr lang="en-US" altLang="zh-CN" sz="1800" i="1">
                              <a:latin typeface="Cambria Math" panose="02040503050406030204" pitchFamily="18" charset="0"/>
                            </a:rPr>
                            <m:t>𝑎</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oMath>
                  </m:oMathPara>
                </a14:m>
                <a:endParaRPr lang="zh-CN" altLang="zh-CN" sz="1800" dirty="0">
                  <a:latin typeface="隶书" panose="02010509060101010101" pitchFamily="49" charset="-122"/>
                  <a:ea typeface="隶书" panose="02010509060101010101" pitchFamily="49" charset="-122"/>
                </a:endParaRPr>
              </a:p>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其中，</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r>
                      <a:rPr lang="en-US" altLang="zh-CN" sz="1800">
                        <a:latin typeface="Cambria Math" panose="02040503050406030204" pitchFamily="18" charset="0"/>
                      </a:rPr>
                      <m:t>(</m:t>
                    </m:r>
                    <m:r>
                      <a:rPr lang="en-US" altLang="zh-CN" sz="1800" i="1">
                        <a:latin typeface="Cambria Math" panose="02040503050406030204" pitchFamily="18" charset="0"/>
                      </a:rPr>
                      <m:t>1≤</m:t>
                    </m:r>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只是一个抽象的数据元素，它们具有相同的特性，属于同一数据对象，其具体含义在不同的情况下可以不同。</a:t>
                </a:r>
                <a:endParaRPr lang="en-US" altLang="zh-CN" sz="1800" dirty="0">
                  <a:latin typeface="隶书" panose="02010509060101010101" pitchFamily="49" charset="-122"/>
                  <a:ea typeface="隶书" panose="02010509060101010101" pitchFamily="49" charset="-122"/>
                </a:endParaRPr>
              </a:p>
              <a:p>
                <a:pPr marL="0" indent="0">
                  <a:lnSpc>
                    <a:spcPts val="2500"/>
                  </a:lnSpc>
                  <a:spcBef>
                    <a:spcPts val="0"/>
                  </a:spcBef>
                  <a:buNone/>
                </a:pPr>
                <a:r>
                  <a:rPr lang="en-US" altLang="zh-CN" sz="1800" dirty="0"/>
                  <a:t>    </a:t>
                </a:r>
                <a:r>
                  <a:rPr lang="zh-CN" altLang="zh-CN" sz="1800" dirty="0">
                    <a:latin typeface="隶书" panose="02010509060101010101" pitchFamily="49" charset="-122"/>
                    <a:ea typeface="隶书" panose="02010509060101010101" pitchFamily="49" charset="-122"/>
                  </a:rPr>
                  <a:t>例如，某高校从</a:t>
                </a:r>
                <a:r>
                  <a:rPr lang="en-US" altLang="zh-CN" sz="1800" dirty="0">
                    <a:latin typeface="隶书" panose="02010509060101010101" pitchFamily="49" charset="-122"/>
                    <a:ea typeface="隶书" panose="02010509060101010101" pitchFamily="49" charset="-122"/>
                  </a:rPr>
                  <a:t>2012</a:t>
                </a:r>
                <a:r>
                  <a:rPr lang="zh-CN" altLang="zh-CN" sz="1800" dirty="0">
                    <a:latin typeface="隶书" panose="02010509060101010101" pitchFamily="49" charset="-122"/>
                    <a:ea typeface="隶书" panose="02010509060101010101" pitchFamily="49" charset="-122"/>
                  </a:rPr>
                  <a:t>年到</a:t>
                </a:r>
                <a:r>
                  <a:rPr lang="en-US" altLang="zh-CN" sz="1800" dirty="0">
                    <a:latin typeface="隶书" panose="02010509060101010101" pitchFamily="49" charset="-122"/>
                    <a:ea typeface="隶书" panose="02010509060101010101" pitchFamily="49" charset="-122"/>
                  </a:rPr>
                  <a:t>2020</a:t>
                </a:r>
                <a:r>
                  <a:rPr lang="zh-CN" altLang="zh-CN" sz="1800" dirty="0">
                    <a:latin typeface="隶书" panose="02010509060101010101" pitchFamily="49" charset="-122"/>
                    <a:ea typeface="隶书" panose="02010509060101010101" pitchFamily="49" charset="-122"/>
                  </a:rPr>
                  <a:t>年各种型号的计算机拥有量的变化情况表</a:t>
                </a:r>
              </a:p>
              <a:p>
                <a:pPr marL="0" indent="0">
                  <a:lnSpc>
                    <a:spcPts val="2500"/>
                  </a:lnSpc>
                  <a:spcBef>
                    <a:spcPts val="0"/>
                  </a:spcBef>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(2000,3000,3800,4000,4500,5000,5600,6000)</m:t>
                      </m:r>
                    </m:oMath>
                  </m:oMathPara>
                </a14:m>
                <a:endParaRPr lang="zh-CN" altLang="zh-CN" sz="1800" dirty="0">
                  <a:latin typeface="隶书" panose="02010509060101010101" pitchFamily="49" charset="-122"/>
                  <a:ea typeface="隶书" panose="02010509060101010101" pitchFamily="49" charset="-122"/>
                </a:endParaRPr>
              </a:p>
              <a:p>
                <a:pPr marL="0" indent="0">
                  <a:lnSpc>
                    <a:spcPts val="2500"/>
                  </a:lnSpc>
                  <a:spcBef>
                    <a:spcPts val="0"/>
                  </a:spcBef>
                  <a:buNone/>
                </a:pPr>
                <a:r>
                  <a:rPr lang="zh-CN" altLang="zh-CN" sz="1800" dirty="0">
                    <a:latin typeface="隶书" panose="02010509060101010101" pitchFamily="49" charset="-122"/>
                    <a:ea typeface="隶书" panose="02010509060101010101" pitchFamily="49" charset="-122"/>
                  </a:rPr>
                  <a:t>是一个长度为</a:t>
                </a:r>
                <a:r>
                  <a:rPr lang="en-US" altLang="zh-CN" sz="1800" dirty="0">
                    <a:latin typeface="隶书" panose="02010509060101010101" pitchFamily="49" charset="-122"/>
                    <a:ea typeface="隶书" panose="02010509060101010101" pitchFamily="49" charset="-122"/>
                  </a:rPr>
                  <a:t>8</a:t>
                </a:r>
                <a:r>
                  <a:rPr lang="zh-CN" altLang="zh-CN" sz="1800" dirty="0">
                    <a:latin typeface="隶书" panose="02010509060101010101" pitchFamily="49" charset="-122"/>
                    <a:ea typeface="隶书" panose="02010509060101010101" pitchFamily="49" charset="-122"/>
                  </a:rPr>
                  <a:t>的线性表，表中的数据元素是整数。</a:t>
                </a:r>
                <a:endParaRPr lang="en-US" altLang="zh-CN" sz="1800" dirty="0">
                  <a:latin typeface="隶书" panose="02010509060101010101" pitchFamily="49" charset="-122"/>
                  <a:ea typeface="隶书" panose="02010509060101010101" pitchFamily="49" charset="-122"/>
                </a:endParaRPr>
              </a:p>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a:t>
                </a:r>
                <a:endParaRPr lang="zh-CN" altLang="zh-CN" sz="1800" dirty="0">
                  <a:latin typeface="隶书" panose="02010509060101010101" pitchFamily="49" charset="-122"/>
                  <a:ea typeface="隶书" panose="02010509060101010101" pitchFamily="49" charset="-122"/>
                </a:endParaRPr>
              </a:p>
              <a:p>
                <a:pPr marL="0" indent="0">
                  <a:lnSpc>
                    <a:spcPts val="2500"/>
                  </a:lnSpc>
                  <a:spcBef>
                    <a:spcPts val="0"/>
                  </a:spcBef>
                  <a:buNone/>
                </a:pPr>
                <a:endParaRPr lang="zh-CN" altLang="zh-CN" sz="1800" dirty="0">
                  <a:latin typeface="隶书" panose="02010509060101010101" pitchFamily="49" charset="-122"/>
                  <a:ea typeface="隶书" panose="02010509060101010101" pitchFamily="49" charset="-122"/>
                </a:endParaRPr>
              </a:p>
              <a:p>
                <a:pPr marL="0" indent="0" algn="just">
                  <a:lnSpc>
                    <a:spcPts val="2500"/>
                  </a:lnSpc>
                  <a:spcBef>
                    <a:spcPts val="0"/>
                  </a:spcBef>
                  <a:buNone/>
                </a:pPr>
                <a:endParaRPr lang="zh-CN" altLang="zh-CN" sz="1800" dirty="0">
                  <a:latin typeface="隶书" panose="02010509060101010101" pitchFamily="49" charset="-122"/>
                  <a:ea typeface="隶书" panose="02010509060101010101" pitchFamily="49" charset="-122"/>
                </a:endParaRPr>
              </a:p>
            </p:txBody>
          </p:sp>
        </mc:Choice>
        <mc:Fallback xmlns="">
          <p:sp>
            <p:nvSpPr>
              <p:cNvPr id="4" name="内容占位符 3">
                <a:extLst>
                  <a:ext uri="{FF2B5EF4-FFF2-40B4-BE49-F238E27FC236}">
                    <a16:creationId xmlns:a16="http://schemas.microsoft.com/office/drawing/2014/main" xmlns:a14="http://schemas.microsoft.com/office/drawing/2010/main" xmlns="" id="{DE0BACB9-2923-47AF-875D-C5C782548029}"/>
                  </a:ext>
                </a:extLst>
              </p:cNvPr>
              <p:cNvSpPr>
                <a:spLocks noGrp="1" noRot="1" noChangeAspect="1" noMove="1" noResize="1" noEditPoints="1" noAdjustHandles="1" noChangeArrowheads="1" noChangeShapeType="1" noTextEdit="1"/>
              </p:cNvSpPr>
              <p:nvPr>
                <p:ph sz="quarter" idx="11"/>
              </p:nvPr>
            </p:nvSpPr>
            <p:spPr>
              <a:xfrm>
                <a:off x="107504" y="915565"/>
                <a:ext cx="8928992" cy="4010597"/>
              </a:xfrm>
              <a:blipFill rotWithShape="0">
                <a:blip r:embed="rId3"/>
                <a:stretch>
                  <a:fillRect l="-888" t="-1064" r="-820"/>
                </a:stretch>
              </a:blipFill>
            </p:spPr>
            <p:txBody>
              <a:bodyPr/>
              <a:lstStyle/>
              <a:p>
                <a:r>
                  <a:rPr lang="zh-CN" altLang="en-US">
                    <a:noFill/>
                  </a:rPr>
                  <a:t> </a:t>
                </a:r>
              </a:p>
            </p:txBody>
          </p:sp>
        </mc:Fallback>
      </mc:AlternateContent>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尾插法创建单链表</a:t>
            </a:r>
          </a:p>
        </p:txBody>
      </p:sp>
      <p:sp>
        <p:nvSpPr>
          <p:cNvPr id="3" name="内容占位符 2"/>
          <p:cNvSpPr>
            <a:spLocks noGrp="1"/>
          </p:cNvSpPr>
          <p:nvPr>
            <p:ph sz="quarter" idx="11"/>
          </p:nvPr>
        </p:nvSpPr>
        <p:spPr>
          <a:xfrm>
            <a:off x="323528" y="1064124"/>
            <a:ext cx="8640960" cy="859554"/>
          </a:xfrm>
        </p:spPr>
        <p:txBody>
          <a:bodyPr/>
          <a:lstStyle/>
          <a:p>
            <a:pPr>
              <a:lnSpc>
                <a:spcPts val="2400"/>
              </a:lnSpc>
              <a:spcBef>
                <a:spcPts val="0"/>
              </a:spcBef>
            </a:pPr>
            <a:r>
              <a:rPr lang="zh-CN" altLang="zh-CN" sz="1800" dirty="0">
                <a:latin typeface="隶书" panose="02010509060101010101" pitchFamily="49" charset="-122"/>
                <a:ea typeface="隶书" panose="02010509060101010101" pitchFamily="49" charset="-122"/>
              </a:rPr>
              <a:t>尾插法每次将新生成的结点插入到当前链表的表尾上。为此需增加一个尾指针</a:t>
            </a:r>
            <a:r>
              <a:rPr lang="en-US" altLang="zh-CN" sz="1800" dirty="0">
                <a:latin typeface="隶书" panose="02010509060101010101" pitchFamily="49" charset="-122"/>
                <a:ea typeface="隶书" panose="02010509060101010101" pitchFamily="49" charset="-122"/>
              </a:rPr>
              <a:t>rear</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rear</a:t>
            </a:r>
            <a:r>
              <a:rPr lang="zh-CN" altLang="zh-CN" sz="1800" dirty="0">
                <a:latin typeface="隶书" panose="02010509060101010101" pitchFamily="49" charset="-122"/>
                <a:ea typeface="隶书" panose="02010509060101010101" pitchFamily="49" charset="-122"/>
              </a:rPr>
              <a:t>始终指向当前链表的尾结点。尾插法建立单链表的示意图如图所示。</a:t>
            </a:r>
          </a:p>
          <a:p>
            <a:endParaRPr lang="zh-CN" altLang="en-US" dirty="0"/>
          </a:p>
        </p:txBody>
      </p:sp>
      <p:pic>
        <p:nvPicPr>
          <p:cNvPr id="6" name="图片 5"/>
          <p:cNvPicPr>
            <a:picLocks noChangeAspect="1"/>
          </p:cNvPicPr>
          <p:nvPr/>
        </p:nvPicPr>
        <p:blipFill>
          <a:blip r:embed="rId2"/>
          <a:stretch>
            <a:fillRect/>
          </a:stretch>
        </p:blipFill>
        <p:spPr>
          <a:xfrm>
            <a:off x="1331640" y="1779662"/>
            <a:ext cx="5682081" cy="2994335"/>
          </a:xfrm>
          <a:prstGeom prst="rect">
            <a:avLst/>
          </a:prstGeom>
        </p:spPr>
      </p:pic>
    </p:spTree>
    <p:extLst>
      <p:ext uri="{BB962C8B-B14F-4D97-AF65-F5344CB8AC3E}">
        <p14:creationId xmlns:p14="http://schemas.microsoft.com/office/powerpoint/2010/main" val="426092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尾插法创建单链表</a:t>
            </a:r>
          </a:p>
        </p:txBody>
      </p:sp>
      <p:sp>
        <p:nvSpPr>
          <p:cNvPr id="3" name="内容占位符 2"/>
          <p:cNvSpPr>
            <a:spLocks noGrp="1"/>
          </p:cNvSpPr>
          <p:nvPr>
            <p:ph sz="quarter" idx="11"/>
          </p:nvPr>
        </p:nvSpPr>
        <p:spPr>
          <a:xfrm>
            <a:off x="395536" y="915566"/>
            <a:ext cx="8568952" cy="3507876"/>
          </a:xfrm>
        </p:spPr>
        <p:txBody>
          <a:bodyPr/>
          <a:lstStyle/>
          <a:p>
            <a:pPr>
              <a:lnSpc>
                <a:spcPts val="2500"/>
              </a:lnSpc>
              <a:spcBef>
                <a:spcPts val="0"/>
              </a:spcBef>
            </a:pPr>
            <a:r>
              <a:rPr lang="en-US" altLang="zh-CN" dirty="0"/>
              <a:t> </a:t>
            </a:r>
            <a:r>
              <a:rPr lang="en-US" altLang="zh-CN" sz="1800" dirty="0">
                <a:latin typeface="Times New Roman" panose="02020603050405020304" pitchFamily="18" charset="0"/>
                <a:cs typeface="Times New Roman" panose="02020603050405020304" pitchFamily="18" charset="0"/>
              </a:rPr>
              <a:t>void </a:t>
            </a:r>
            <a:r>
              <a:rPr lang="en-US" altLang="zh-CN" sz="1800" dirty="0" err="1">
                <a:latin typeface="Times New Roman" panose="02020603050405020304" pitchFamily="18" charset="0"/>
                <a:cs typeface="Times New Roman" panose="02020603050405020304" pitchFamily="18" charset="0"/>
              </a:rPr>
              <a:t>LinkList</a:t>
            </a:r>
            <a:r>
              <a:rPr lang="en-US" altLang="zh-CN" sz="1800" dirty="0">
                <a:latin typeface="Times New Roman" panose="02020603050405020304" pitchFamily="18" charset="0"/>
                <a:cs typeface="Times New Roman" panose="02020603050405020304" pitchFamily="18" charset="0"/>
              </a:rPr>
              <a:t>::</a:t>
            </a:r>
            <a:r>
              <a:rPr lang="en-US" altLang="zh-CN" sz="1800" dirty="0" err="1" smtClean="0">
                <a:latin typeface="Times New Roman" panose="02020603050405020304" pitchFamily="18" charset="0"/>
                <a:cs typeface="Times New Roman" panose="02020603050405020304" pitchFamily="18" charset="0"/>
              </a:rPr>
              <a:t>CreateList</a:t>
            </a:r>
            <a:r>
              <a:rPr lang="en-US" altLang="zh-CN" sz="1800" dirty="0" err="1">
                <a:latin typeface="Times New Roman" panose="02020603050405020304" pitchFamily="18" charset="0"/>
                <a:cs typeface="Times New Roman" panose="02020603050405020304" pitchFamily="18" charset="0"/>
              </a:rPr>
              <a:t>_</a:t>
            </a:r>
            <a:r>
              <a:rPr lang="en-US" altLang="zh-CN" sz="1800" dirty="0" err="1" smtClean="0">
                <a:latin typeface="Times New Roman" panose="02020603050405020304" pitchFamily="18" charset="0"/>
                <a:cs typeface="Times New Roman" panose="02020603050405020304" pitchFamily="18" charset="0"/>
              </a:rPr>
              <a:t>t</a:t>
            </a:r>
            <a:r>
              <a:rPr lang="en-US" altLang="zh-CN" sz="1800" dirty="0" smtClean="0">
                <a:latin typeface="Times New Roman" panose="02020603050405020304" pitchFamily="18" charset="0"/>
                <a:cs typeface="Times New Roman" panose="02020603050405020304" pitchFamily="18" charset="0"/>
              </a:rPr>
              <a:t>(</a:t>
            </a:r>
            <a:r>
              <a:rPr lang="en-US" altLang="zh-CN" sz="1800" dirty="0" err="1" smtClean="0">
                <a:latin typeface="Times New Roman" panose="02020603050405020304" pitchFamily="18" charset="0"/>
                <a:cs typeface="Times New Roman" panose="02020603050405020304" pitchFamily="18" charset="0"/>
              </a:rPr>
              <a:t>int</a:t>
            </a:r>
            <a:r>
              <a:rPr lang="en-US" altLang="zh-CN" sz="1800" dirty="0" smtClean="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n){</a:t>
            </a:r>
          </a:p>
          <a:p>
            <a:pPr>
              <a:lnSpc>
                <a:spcPts val="2500"/>
              </a:lnSpc>
              <a:spcBef>
                <a:spcPts val="0"/>
              </a:spcBef>
            </a:pPr>
            <a:r>
              <a:rPr lang="en-US" altLang="zh-CN" sz="1800" dirty="0">
                <a:latin typeface="Times New Roman" panose="02020603050405020304" pitchFamily="18" charset="0"/>
                <a:cs typeface="Times New Roman" panose="02020603050405020304" pitchFamily="18" charset="0"/>
              </a:rPr>
              <a:t>     //</a:t>
            </a:r>
            <a:r>
              <a:rPr lang="zh-CN" altLang="zh-CN" sz="1800" dirty="0">
                <a:latin typeface="Times New Roman" panose="02020603050405020304" pitchFamily="18" charset="0"/>
                <a:cs typeface="Times New Roman" panose="02020603050405020304" pitchFamily="18" charset="0"/>
              </a:rPr>
              <a:t>尾插法创建具有</a:t>
            </a:r>
            <a:r>
              <a:rPr lang="en-US" altLang="zh-CN" sz="1800" dirty="0">
                <a:latin typeface="Times New Roman" panose="02020603050405020304" pitchFamily="18" charset="0"/>
                <a:cs typeface="Times New Roman" panose="02020603050405020304" pitchFamily="18" charset="0"/>
              </a:rPr>
              <a:t>n</a:t>
            </a:r>
            <a:r>
              <a:rPr lang="zh-CN" altLang="zh-CN" sz="1800" dirty="0">
                <a:latin typeface="Times New Roman" panose="02020603050405020304" pitchFamily="18" charset="0"/>
                <a:cs typeface="Times New Roman" panose="02020603050405020304" pitchFamily="18" charset="0"/>
              </a:rPr>
              <a:t>个数据元素的单链表</a:t>
            </a:r>
          </a:p>
          <a:p>
            <a:pPr>
              <a:lnSpc>
                <a:spcPts val="25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LNode</a:t>
            </a:r>
            <a:r>
              <a:rPr lang="en-US" altLang="zh-CN" sz="1800" dirty="0">
                <a:latin typeface="Times New Roman" panose="02020603050405020304" pitchFamily="18" charset="0"/>
                <a:cs typeface="Times New Roman" panose="02020603050405020304" pitchFamily="18" charset="0"/>
              </a:rPr>
              <a:t> *rear=head,*s;</a:t>
            </a:r>
            <a:endParaRPr lang="zh-CN" altLang="zh-CN" sz="1800" dirty="0">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latin typeface="Times New Roman" panose="02020603050405020304" pitchFamily="18" charset="0"/>
                <a:cs typeface="Times New Roman" panose="02020603050405020304" pitchFamily="18" charset="0"/>
              </a:rPr>
              <a:t>      for(</a:t>
            </a:r>
            <a:r>
              <a:rPr lang="en-US" altLang="zh-CN" sz="1800" dirty="0" err="1">
                <a:latin typeface="Times New Roman" panose="02020603050405020304" pitchFamily="18" charset="0"/>
                <a:cs typeface="Times New Roman" panose="02020603050405020304" pitchFamily="18" charset="0"/>
              </a:rPr>
              <a:t>int</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=0;i&lt;</a:t>
            </a:r>
            <a:r>
              <a:rPr lang="en-US" altLang="zh-CN" sz="1800" dirty="0" err="1">
                <a:latin typeface="Times New Roman" panose="02020603050405020304" pitchFamily="18" charset="0"/>
                <a:cs typeface="Times New Roman" panose="02020603050405020304" pitchFamily="18" charset="0"/>
              </a:rPr>
              <a:t>n;i</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latin typeface="Times New Roman" panose="02020603050405020304" pitchFamily="18" charset="0"/>
                <a:cs typeface="Times New Roman" panose="02020603050405020304" pitchFamily="18" charset="0"/>
              </a:rPr>
              <a:t>        s=new </a:t>
            </a:r>
            <a:r>
              <a:rPr lang="en-US" altLang="zh-CN" sz="1800" dirty="0" err="1">
                <a:latin typeface="Times New Roman" panose="02020603050405020304" pitchFamily="18" charset="0"/>
                <a:cs typeface="Times New Roman" panose="02020603050405020304" pitchFamily="18" charset="0"/>
              </a:rPr>
              <a:t>LNode</a:t>
            </a:r>
            <a:r>
              <a:rPr lang="en-US" altLang="zh-CN" sz="1800" dirty="0">
                <a:latin typeface="Times New Roman" panose="02020603050405020304" pitchFamily="18" charset="0"/>
                <a:cs typeface="Times New Roman" panose="02020603050405020304" pitchFamily="18" charset="0"/>
              </a:rPr>
              <a:t>;           //</a:t>
            </a:r>
            <a:r>
              <a:rPr lang="zh-CN" altLang="zh-CN" sz="1800" dirty="0">
                <a:latin typeface="Times New Roman" panose="02020603050405020304" pitchFamily="18" charset="0"/>
                <a:cs typeface="Times New Roman" panose="02020603050405020304" pitchFamily="18" charset="0"/>
              </a:rPr>
              <a:t>建立新结点</a:t>
            </a:r>
          </a:p>
          <a:p>
            <a:pPr>
              <a:lnSpc>
                <a:spcPts val="25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cin</a:t>
            </a:r>
            <a:r>
              <a:rPr lang="en-US" altLang="zh-CN" sz="1800" dirty="0">
                <a:latin typeface="Times New Roman" panose="02020603050405020304" pitchFamily="18" charset="0"/>
                <a:cs typeface="Times New Roman" panose="02020603050405020304" pitchFamily="18" charset="0"/>
              </a:rPr>
              <a:t>&gt;&gt;s-&gt;data;            //</a:t>
            </a:r>
            <a:r>
              <a:rPr lang="zh-CN" altLang="zh-CN" sz="1800" dirty="0">
                <a:latin typeface="Times New Roman" panose="02020603050405020304" pitchFamily="18" charset="0"/>
                <a:cs typeface="Times New Roman" panose="02020603050405020304" pitchFamily="18" charset="0"/>
              </a:rPr>
              <a:t>读入数据元素</a:t>
            </a:r>
          </a:p>
          <a:p>
            <a:pPr>
              <a:lnSpc>
                <a:spcPts val="2500"/>
              </a:lnSpc>
              <a:spcBef>
                <a:spcPts val="0"/>
              </a:spcBef>
            </a:pPr>
            <a:r>
              <a:rPr lang="en-US" altLang="zh-CN" sz="1800" dirty="0">
                <a:latin typeface="Times New Roman" panose="02020603050405020304" pitchFamily="18" charset="0"/>
                <a:cs typeface="Times New Roman" panose="02020603050405020304" pitchFamily="18" charset="0"/>
              </a:rPr>
              <a:t>        rear-&gt;next=s;            //</a:t>
            </a:r>
            <a:r>
              <a:rPr lang="zh-CN" altLang="zh-CN" sz="1800" dirty="0">
                <a:latin typeface="Times New Roman" panose="02020603050405020304" pitchFamily="18" charset="0"/>
                <a:cs typeface="Times New Roman" panose="02020603050405020304" pitchFamily="18" charset="0"/>
              </a:rPr>
              <a:t>新结点插在表尾</a:t>
            </a:r>
          </a:p>
          <a:p>
            <a:pPr>
              <a:lnSpc>
                <a:spcPts val="2500"/>
              </a:lnSpc>
              <a:spcBef>
                <a:spcPts val="0"/>
              </a:spcBef>
            </a:pPr>
            <a:r>
              <a:rPr lang="en-US" altLang="zh-CN" sz="1800" dirty="0">
                <a:latin typeface="Times New Roman" panose="02020603050405020304" pitchFamily="18" charset="0"/>
                <a:cs typeface="Times New Roman" panose="02020603050405020304" pitchFamily="18" charset="0"/>
              </a:rPr>
              <a:t>        rear=s;                 //</a:t>
            </a:r>
            <a:r>
              <a:rPr lang="zh-CN" altLang="zh-CN" sz="1800" dirty="0">
                <a:latin typeface="Times New Roman" panose="02020603050405020304" pitchFamily="18" charset="0"/>
                <a:cs typeface="Times New Roman" panose="02020603050405020304" pitchFamily="18" charset="0"/>
              </a:rPr>
              <a:t>尾指针指向新结点</a:t>
            </a:r>
          </a:p>
          <a:p>
            <a:pPr>
              <a:lnSpc>
                <a:spcPts val="2500"/>
              </a:lnSpc>
              <a:spcBef>
                <a:spcPts val="0"/>
              </a:spcBef>
            </a:pPr>
            <a:r>
              <a:rPr lang="en-US" altLang="zh-CN" sz="1800" dirty="0">
                <a:latin typeface="Times New Roman" panose="02020603050405020304" pitchFamily="18" charset="0"/>
                <a:cs typeface="Times New Roman" panose="02020603050405020304" pitchFamily="18" charset="0"/>
              </a:rPr>
              <a:t>      }</a:t>
            </a:r>
            <a:endParaRPr lang="zh-CN" altLang="zh-CN" sz="1800" dirty="0">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latin typeface="Times New Roman" panose="02020603050405020304" pitchFamily="18" charset="0"/>
                <a:cs typeface="Times New Roman" panose="02020603050405020304" pitchFamily="18" charset="0"/>
              </a:rPr>
              <a:t>      s-&gt;next=NULL;           //</a:t>
            </a:r>
            <a:r>
              <a:rPr lang="zh-CN" altLang="zh-CN" sz="1800" dirty="0">
                <a:latin typeface="Times New Roman" panose="02020603050405020304" pitchFamily="18" charset="0"/>
                <a:cs typeface="Times New Roman" panose="02020603050405020304" pitchFamily="18" charset="0"/>
              </a:rPr>
              <a:t>置最后结点的指针域为</a:t>
            </a:r>
            <a:r>
              <a:rPr lang="en-US" altLang="zh-CN" sz="1800" dirty="0">
                <a:latin typeface="Times New Roman" panose="02020603050405020304" pitchFamily="18" charset="0"/>
                <a:cs typeface="Times New Roman" panose="02020603050405020304" pitchFamily="18" charset="0"/>
              </a:rPr>
              <a:t>NULL</a:t>
            </a:r>
            <a:endParaRPr lang="zh-CN" altLang="zh-CN" sz="1800" dirty="0">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latin typeface="Times New Roman" panose="02020603050405020304" pitchFamily="18" charset="0"/>
                <a:cs typeface="Times New Roman" panose="02020603050405020304" pitchFamily="18" charset="0"/>
              </a:rPr>
              <a:t>   }</a:t>
            </a:r>
            <a:endParaRPr lang="zh-CN" altLang="zh-CN" sz="1800" dirty="0">
              <a:latin typeface="Times New Roman" panose="02020603050405020304" pitchFamily="18" charset="0"/>
              <a:cs typeface="Times New Roman" panose="02020603050405020304" pitchFamily="18" charset="0"/>
            </a:endParaRPr>
          </a:p>
          <a:p>
            <a:pPr>
              <a:lnSpc>
                <a:spcPts val="2500"/>
              </a:lnSpc>
              <a:spcBef>
                <a:spcPts val="0"/>
              </a:spcBef>
            </a:pP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066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插入操作</a:t>
            </a:r>
          </a:p>
        </p:txBody>
      </p:sp>
      <p:sp>
        <p:nvSpPr>
          <p:cNvPr id="3" name="内容占位符 2"/>
          <p:cNvSpPr>
            <a:spLocks noGrp="1"/>
          </p:cNvSpPr>
          <p:nvPr>
            <p:ph sz="quarter" idx="11"/>
          </p:nvPr>
        </p:nvSpPr>
        <p:spPr>
          <a:xfrm>
            <a:off x="139006" y="830167"/>
            <a:ext cx="8928992" cy="643530"/>
          </a:xfrm>
        </p:spPr>
        <p:txBody>
          <a:bodyPr/>
          <a:lstStyle/>
          <a:p>
            <a:pPr>
              <a:lnSpc>
                <a:spcPts val="2200"/>
              </a:lnSpc>
              <a:spcBef>
                <a:spcPts val="0"/>
              </a:spcBef>
            </a:pPr>
            <a:r>
              <a:rPr lang="en-US" altLang="zh-CN" sz="1800" dirty="0" err="1">
                <a:latin typeface="隶书" panose="02010509060101010101" pitchFamily="49" charset="-122"/>
                <a:ea typeface="隶书" panose="02010509060101010101" pitchFamily="49" charset="-122"/>
              </a:rPr>
              <a:t>InsertList</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函数将值为</a:t>
            </a:r>
            <a:r>
              <a:rPr lang="en-US" altLang="zh-CN" sz="1800" dirty="0">
                <a:latin typeface="隶书" panose="02010509060101010101" pitchFamily="49" charset="-122"/>
                <a:ea typeface="隶书" panose="02010509060101010101" pitchFamily="49" charset="-122"/>
              </a:rPr>
              <a:t>e</a:t>
            </a:r>
            <a:r>
              <a:rPr lang="zh-CN" altLang="en-US" sz="1800" dirty="0">
                <a:latin typeface="隶书" panose="02010509060101010101" pitchFamily="49" charset="-122"/>
                <a:ea typeface="隶书" panose="02010509060101010101" pitchFamily="49" charset="-122"/>
              </a:rPr>
              <a:t>的新结点插入第</a:t>
            </a:r>
            <a:r>
              <a:rPr lang="en-US" altLang="zh-CN" sz="1800" dirty="0">
                <a:latin typeface="隶书" panose="02010509060101010101" pitchFamily="49" charset="-122"/>
                <a:ea typeface="隶书" panose="02010509060101010101" pitchFamily="49" charset="-122"/>
              </a:rPr>
              <a:t>i-1</a:t>
            </a:r>
            <a:r>
              <a:rPr lang="zh-CN" altLang="en-US" sz="1800" dirty="0">
                <a:latin typeface="隶书" panose="02010509060101010101" pitchFamily="49" charset="-122"/>
                <a:ea typeface="隶书" panose="02010509060101010101" pitchFamily="49" charset="-122"/>
              </a:rPr>
              <a:t>个结点和第</a:t>
            </a:r>
            <a:r>
              <a:rPr lang="en-US" altLang="zh-CN" sz="1800" dirty="0" err="1">
                <a:latin typeface="隶书" panose="02010509060101010101" pitchFamily="49" charset="-122"/>
                <a:ea typeface="隶书" panose="02010509060101010101" pitchFamily="49" charset="-122"/>
              </a:rPr>
              <a:t>i</a:t>
            </a:r>
            <a:r>
              <a:rPr lang="zh-CN" altLang="en-US" sz="1800" dirty="0">
                <a:latin typeface="隶书" panose="02010509060101010101" pitchFamily="49" charset="-122"/>
                <a:ea typeface="隶书" panose="02010509060101010101" pitchFamily="49" charset="-122"/>
              </a:rPr>
              <a:t>个结点之间</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成为新的第</a:t>
            </a:r>
            <a:r>
              <a:rPr lang="en-US" altLang="zh-CN" sz="1800" dirty="0" err="1">
                <a:latin typeface="隶书" panose="02010509060101010101" pitchFamily="49" charset="-122"/>
                <a:ea typeface="隶书" panose="02010509060101010101" pitchFamily="49" charset="-122"/>
              </a:rPr>
              <a:t>i</a:t>
            </a:r>
            <a:r>
              <a:rPr lang="zh-CN" altLang="en-US" sz="1800" dirty="0">
                <a:latin typeface="隶书" panose="02010509060101010101" pitchFamily="49" charset="-122"/>
                <a:ea typeface="隶书" panose="02010509060101010101" pitchFamily="49" charset="-122"/>
              </a:rPr>
              <a:t>个结点</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如图所示。 </a:t>
            </a:r>
          </a:p>
        </p:txBody>
      </p:sp>
      <p:sp>
        <p:nvSpPr>
          <p:cNvPr id="12" name="Rectangle 2"/>
          <p:cNvSpPr>
            <a:spLocks noChangeArrowheads="1"/>
          </p:cNvSpPr>
          <p:nvPr/>
        </p:nvSpPr>
        <p:spPr bwMode="auto">
          <a:xfrm>
            <a:off x="282327" y="1495128"/>
            <a:ext cx="1012031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3054211161"/>
              </p:ext>
            </p:extLst>
          </p:nvPr>
        </p:nvGraphicFramePr>
        <p:xfrm>
          <a:off x="102939" y="1418928"/>
          <a:ext cx="3924300" cy="2376487"/>
        </p:xfrm>
        <a:graphic>
          <a:graphicData uri="http://schemas.openxmlformats.org/presentationml/2006/ole">
            <mc:AlternateContent xmlns:mc="http://schemas.openxmlformats.org/markup-compatibility/2006">
              <mc:Choice xmlns:v="urn:schemas-microsoft-com:vml" Requires="v">
                <p:oleObj spid="_x0000_s1039" name="Visio" r:id="rId3" imgW="4229727" imgH="2302315" progId="Visio.Drawing.11">
                  <p:embed/>
                </p:oleObj>
              </mc:Choice>
              <mc:Fallback>
                <p:oleObj name="Visio" r:id="rId3" imgW="4229727" imgH="230231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39" y="1418928"/>
                        <a:ext cx="39243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文本框 13"/>
          <p:cNvSpPr txBox="1">
            <a:spLocks noChangeArrowheads="1"/>
          </p:cNvSpPr>
          <p:nvPr/>
        </p:nvSpPr>
        <p:spPr bwMode="auto">
          <a:xfrm>
            <a:off x="4063306" y="1131590"/>
            <a:ext cx="5296346"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r>
              <a:rPr lang="en-US" altLang="zh-CN" dirty="0"/>
              <a:t>void </a:t>
            </a:r>
            <a:r>
              <a:rPr lang="en-US" altLang="zh-CN" dirty="0" err="1"/>
              <a:t>LinkList</a:t>
            </a:r>
            <a:r>
              <a:rPr lang="en-US" altLang="zh-CN" dirty="0"/>
              <a:t>::</a:t>
            </a:r>
            <a:r>
              <a:rPr lang="en-US" altLang="zh-CN" dirty="0" err="1"/>
              <a:t>InsertList</a:t>
            </a:r>
            <a:r>
              <a:rPr lang="en-US" altLang="zh-CN" dirty="0"/>
              <a:t> (</a:t>
            </a:r>
            <a:r>
              <a:rPr lang="en-US" altLang="zh-CN" dirty="0" err="1"/>
              <a:t>int</a:t>
            </a:r>
            <a:r>
              <a:rPr lang="en-US" altLang="zh-CN" dirty="0"/>
              <a:t> </a:t>
            </a:r>
            <a:r>
              <a:rPr lang="en-US" altLang="zh-CN" dirty="0" err="1"/>
              <a:t>i</a:t>
            </a:r>
            <a:r>
              <a:rPr lang="en-US" altLang="zh-CN" dirty="0"/>
              <a:t>, </a:t>
            </a:r>
            <a:r>
              <a:rPr lang="en-US" altLang="zh-CN" dirty="0" err="1"/>
              <a:t>ElemType</a:t>
            </a:r>
            <a:r>
              <a:rPr lang="en-US" altLang="zh-CN" dirty="0"/>
              <a:t> e){ </a:t>
            </a:r>
          </a:p>
          <a:p>
            <a:r>
              <a:rPr lang="en-US" altLang="zh-CN" dirty="0"/>
              <a:t>   //</a:t>
            </a:r>
            <a:r>
              <a:rPr lang="zh-CN" altLang="zh-CN" dirty="0"/>
              <a:t>在表中第</a:t>
            </a:r>
            <a:r>
              <a:rPr lang="en-US" altLang="zh-CN" dirty="0" err="1"/>
              <a:t>i</a:t>
            </a:r>
            <a:r>
              <a:rPr lang="zh-CN" altLang="zh-CN" dirty="0"/>
              <a:t>个位置插入数据元素</a:t>
            </a:r>
            <a:r>
              <a:rPr lang="en-US" altLang="zh-CN" dirty="0"/>
              <a:t>e</a:t>
            </a:r>
            <a:endParaRPr lang="zh-CN" altLang="zh-CN" dirty="0"/>
          </a:p>
          <a:p>
            <a:r>
              <a:rPr lang="en-US" altLang="zh-CN" dirty="0"/>
              <a:t>   </a:t>
            </a:r>
            <a:r>
              <a:rPr lang="en-US" altLang="zh-CN" dirty="0" err="1">
                <a:solidFill>
                  <a:srgbClr val="0066FF"/>
                </a:solidFill>
              </a:rPr>
              <a:t>LNode</a:t>
            </a:r>
            <a:r>
              <a:rPr lang="en-US" altLang="zh-CN" dirty="0">
                <a:solidFill>
                  <a:srgbClr val="0066FF"/>
                </a:solidFill>
              </a:rPr>
              <a:t> *p=head,*s;</a:t>
            </a:r>
            <a:endParaRPr lang="zh-CN" altLang="zh-CN" dirty="0">
              <a:solidFill>
                <a:srgbClr val="0066FF"/>
              </a:solidFill>
            </a:endParaRPr>
          </a:p>
          <a:p>
            <a:r>
              <a:rPr lang="en-US" altLang="zh-CN" dirty="0">
                <a:solidFill>
                  <a:srgbClr val="0066FF"/>
                </a:solidFill>
              </a:rPr>
              <a:t>   </a:t>
            </a:r>
            <a:r>
              <a:rPr lang="en-US" altLang="zh-CN" dirty="0" err="1">
                <a:solidFill>
                  <a:srgbClr val="0066FF"/>
                </a:solidFill>
              </a:rPr>
              <a:t>int</a:t>
            </a:r>
            <a:r>
              <a:rPr lang="en-US" altLang="zh-CN" dirty="0">
                <a:solidFill>
                  <a:srgbClr val="0066FF"/>
                </a:solidFill>
              </a:rPr>
              <a:t> j=0;</a:t>
            </a:r>
            <a:endParaRPr lang="zh-CN" altLang="zh-CN" dirty="0">
              <a:solidFill>
                <a:srgbClr val="0066FF"/>
              </a:solidFill>
            </a:endParaRPr>
          </a:p>
          <a:p>
            <a:r>
              <a:rPr lang="en-US" altLang="zh-CN" dirty="0"/>
              <a:t>   </a:t>
            </a:r>
            <a:r>
              <a:rPr lang="en-US" altLang="zh-CN" dirty="0">
                <a:solidFill>
                  <a:srgbClr val="C00000"/>
                </a:solidFill>
              </a:rPr>
              <a:t>while(p&amp;&amp;j&lt;i-1){     //</a:t>
            </a:r>
            <a:r>
              <a:rPr lang="zh-CN" altLang="zh-CN" dirty="0">
                <a:solidFill>
                  <a:srgbClr val="C00000"/>
                </a:solidFill>
              </a:rPr>
              <a:t>查找第</a:t>
            </a:r>
            <a:r>
              <a:rPr lang="en-US" altLang="zh-CN" dirty="0">
                <a:solidFill>
                  <a:srgbClr val="C00000"/>
                </a:solidFill>
              </a:rPr>
              <a:t>i-1</a:t>
            </a:r>
            <a:r>
              <a:rPr lang="zh-CN" altLang="zh-CN" dirty="0">
                <a:solidFill>
                  <a:srgbClr val="C00000"/>
                </a:solidFill>
              </a:rPr>
              <a:t>个结点</a:t>
            </a:r>
          </a:p>
          <a:p>
            <a:r>
              <a:rPr lang="en-US" altLang="zh-CN" dirty="0">
                <a:solidFill>
                  <a:srgbClr val="C00000"/>
                </a:solidFill>
              </a:rPr>
              <a:t>      p=p-&gt;next;</a:t>
            </a:r>
            <a:endParaRPr lang="zh-CN" altLang="zh-CN" dirty="0">
              <a:solidFill>
                <a:srgbClr val="C00000"/>
              </a:solidFill>
            </a:endParaRPr>
          </a:p>
          <a:p>
            <a:r>
              <a:rPr lang="en-US" altLang="zh-CN" dirty="0">
                <a:solidFill>
                  <a:srgbClr val="C00000"/>
                </a:solidFill>
              </a:rPr>
              <a:t>      </a:t>
            </a:r>
            <a:r>
              <a:rPr lang="en-US" altLang="zh-CN" dirty="0" err="1">
                <a:solidFill>
                  <a:srgbClr val="C00000"/>
                </a:solidFill>
              </a:rPr>
              <a:t>j++</a:t>
            </a:r>
            <a:r>
              <a:rPr lang="en-US" altLang="zh-CN" dirty="0">
                <a:solidFill>
                  <a:srgbClr val="C00000"/>
                </a:solidFill>
              </a:rPr>
              <a:t>;</a:t>
            </a:r>
            <a:endParaRPr lang="zh-CN" altLang="zh-CN" dirty="0">
              <a:solidFill>
                <a:srgbClr val="C00000"/>
              </a:solidFill>
            </a:endParaRPr>
          </a:p>
          <a:p>
            <a:r>
              <a:rPr lang="en-US" altLang="zh-CN" dirty="0">
                <a:solidFill>
                  <a:srgbClr val="C00000"/>
                </a:solidFill>
              </a:rPr>
              <a:t>   }</a:t>
            </a:r>
            <a:endParaRPr lang="zh-CN" altLang="zh-CN" dirty="0">
              <a:solidFill>
                <a:srgbClr val="C00000"/>
              </a:solidFill>
            </a:endParaRPr>
          </a:p>
          <a:p>
            <a:r>
              <a:rPr lang="en-US" altLang="zh-CN" dirty="0"/>
              <a:t>   </a:t>
            </a:r>
            <a:r>
              <a:rPr lang="en-US" altLang="zh-CN" dirty="0">
                <a:solidFill>
                  <a:srgbClr val="002060"/>
                </a:solidFill>
              </a:rPr>
              <a:t>if(!p||j&gt;i-1) return;//</a:t>
            </a:r>
            <a:r>
              <a:rPr lang="zh-CN" altLang="zh-CN" dirty="0">
                <a:solidFill>
                  <a:srgbClr val="002060"/>
                </a:solidFill>
              </a:rPr>
              <a:t>插入位置不合理异常处理</a:t>
            </a:r>
          </a:p>
          <a:p>
            <a:r>
              <a:rPr lang="en-US" altLang="zh-CN" dirty="0">
                <a:solidFill>
                  <a:srgbClr val="002060"/>
                </a:solidFill>
              </a:rPr>
              <a:t>   else{</a:t>
            </a:r>
            <a:endParaRPr lang="zh-CN" altLang="zh-CN" dirty="0">
              <a:solidFill>
                <a:srgbClr val="002060"/>
              </a:solidFill>
            </a:endParaRPr>
          </a:p>
          <a:p>
            <a:r>
              <a:rPr lang="en-US" altLang="zh-CN" dirty="0">
                <a:solidFill>
                  <a:srgbClr val="002060"/>
                </a:solidFill>
              </a:rPr>
              <a:t>      s=new </a:t>
            </a:r>
            <a:r>
              <a:rPr lang="en-US" altLang="zh-CN" dirty="0" err="1">
                <a:solidFill>
                  <a:srgbClr val="002060"/>
                </a:solidFill>
              </a:rPr>
              <a:t>LNode</a:t>
            </a:r>
            <a:r>
              <a:rPr lang="en-US" altLang="zh-CN" dirty="0">
                <a:solidFill>
                  <a:srgbClr val="002060"/>
                </a:solidFill>
              </a:rPr>
              <a:t>;</a:t>
            </a:r>
            <a:endParaRPr lang="zh-CN" altLang="zh-CN" dirty="0">
              <a:solidFill>
                <a:srgbClr val="002060"/>
              </a:solidFill>
            </a:endParaRPr>
          </a:p>
          <a:p>
            <a:r>
              <a:rPr lang="en-US" altLang="zh-CN" dirty="0">
                <a:solidFill>
                  <a:srgbClr val="002060"/>
                </a:solidFill>
              </a:rPr>
              <a:t>      s-&gt;data=e;</a:t>
            </a:r>
            <a:endParaRPr lang="zh-CN" altLang="zh-CN" dirty="0">
              <a:solidFill>
                <a:srgbClr val="002060"/>
              </a:solidFill>
            </a:endParaRPr>
          </a:p>
          <a:p>
            <a:r>
              <a:rPr lang="en-US" altLang="zh-CN" dirty="0">
                <a:solidFill>
                  <a:srgbClr val="002060"/>
                </a:solidFill>
              </a:rPr>
              <a:t>      s-&gt;next=p-&gt;next;        //</a:t>
            </a:r>
            <a:r>
              <a:rPr lang="zh-CN" altLang="zh-CN" dirty="0">
                <a:solidFill>
                  <a:srgbClr val="002060"/>
                </a:solidFill>
              </a:rPr>
              <a:t>插入新结点</a:t>
            </a:r>
          </a:p>
          <a:p>
            <a:r>
              <a:rPr lang="en-US" altLang="zh-CN" dirty="0">
                <a:solidFill>
                  <a:srgbClr val="002060"/>
                </a:solidFill>
              </a:rPr>
              <a:t>      p-&gt;next=s;</a:t>
            </a:r>
            <a:endParaRPr lang="zh-CN" altLang="zh-CN" dirty="0">
              <a:solidFill>
                <a:srgbClr val="002060"/>
              </a:solidFill>
            </a:endParaRPr>
          </a:p>
          <a:p>
            <a:r>
              <a:rPr lang="en-US" altLang="zh-CN" dirty="0">
                <a:solidFill>
                  <a:srgbClr val="002060"/>
                </a:solidFill>
              </a:rPr>
              <a:t>   }</a:t>
            </a:r>
            <a:endParaRPr lang="zh-CN" altLang="zh-CN" dirty="0">
              <a:solidFill>
                <a:srgbClr val="002060"/>
              </a:solidFill>
            </a:endParaRPr>
          </a:p>
          <a:p>
            <a:r>
              <a:rPr lang="en-US" altLang="zh-CN" dirty="0">
                <a:solidFill>
                  <a:srgbClr val="002060"/>
                </a:solidFill>
              </a:rPr>
              <a:t> }</a:t>
            </a:r>
            <a:endParaRPr lang="zh-CN" altLang="zh-CN" dirty="0">
              <a:solidFill>
                <a:srgbClr val="002060"/>
              </a:solidFill>
            </a:endParaRPr>
          </a:p>
          <a:p>
            <a:endParaRPr lang="zh-CN" altLang="en-US" dirty="0"/>
          </a:p>
        </p:txBody>
      </p:sp>
      <p:sp>
        <p:nvSpPr>
          <p:cNvPr id="15" name="椭圆 14"/>
          <p:cNvSpPr>
            <a:spLocks noChangeArrowheads="1"/>
          </p:cNvSpPr>
          <p:nvPr/>
        </p:nvSpPr>
        <p:spPr bwMode="auto">
          <a:xfrm>
            <a:off x="102939" y="1495128"/>
            <a:ext cx="3924300" cy="5715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cxnSp>
        <p:nvCxnSpPr>
          <p:cNvPr id="16" name="直接箭头连接符 15"/>
          <p:cNvCxnSpPr>
            <a:cxnSpLocks noChangeShapeType="1"/>
            <a:stCxn id="15" idx="6"/>
          </p:cNvCxnSpPr>
          <p:nvPr/>
        </p:nvCxnSpPr>
        <p:spPr bwMode="auto">
          <a:xfrm flipV="1">
            <a:off x="4027239" y="1779290"/>
            <a:ext cx="360363" cy="1588"/>
          </a:xfrm>
          <a:prstGeom prst="straightConnector1">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10"/>
          <p:cNvSpPr>
            <a:spLocks noChangeArrowheads="1"/>
          </p:cNvSpPr>
          <p:nvPr/>
        </p:nvSpPr>
        <p:spPr bwMode="auto">
          <a:xfrm>
            <a:off x="4387602" y="1690390"/>
            <a:ext cx="2016125" cy="520700"/>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18" name="椭圆 17"/>
          <p:cNvSpPr>
            <a:spLocks noChangeArrowheads="1"/>
          </p:cNvSpPr>
          <p:nvPr/>
        </p:nvSpPr>
        <p:spPr bwMode="auto">
          <a:xfrm>
            <a:off x="210889" y="2065040"/>
            <a:ext cx="3816350" cy="649288"/>
          </a:xfrm>
          <a:prstGeom prst="ellipse">
            <a:avLst/>
          </a:prstGeom>
          <a:noFill/>
          <a:ln w="9525" algn="ctr">
            <a:solidFill>
              <a:srgbClr val="0066FF"/>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cxnSp>
        <p:nvCxnSpPr>
          <p:cNvPr id="19" name="直接箭头连接符 18"/>
          <p:cNvCxnSpPr>
            <a:cxnSpLocks noChangeShapeType="1"/>
            <a:stCxn id="18" idx="6"/>
          </p:cNvCxnSpPr>
          <p:nvPr/>
        </p:nvCxnSpPr>
        <p:spPr bwMode="auto">
          <a:xfrm flipV="1">
            <a:off x="4027239" y="2350790"/>
            <a:ext cx="360363" cy="39688"/>
          </a:xfrm>
          <a:prstGeom prst="straightConnector1">
            <a:avLst/>
          </a:prstGeom>
          <a:noFill/>
          <a:ln w="9525" algn="ctr">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4"/>
          <p:cNvSpPr>
            <a:spLocks noChangeArrowheads="1"/>
          </p:cNvSpPr>
          <p:nvPr/>
        </p:nvSpPr>
        <p:spPr bwMode="auto">
          <a:xfrm>
            <a:off x="4387602" y="2185690"/>
            <a:ext cx="4175125" cy="630238"/>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21" name="椭圆 20"/>
          <p:cNvSpPr>
            <a:spLocks noChangeArrowheads="1"/>
          </p:cNvSpPr>
          <p:nvPr/>
        </p:nvSpPr>
        <p:spPr bwMode="auto">
          <a:xfrm>
            <a:off x="102939" y="2714328"/>
            <a:ext cx="3924300" cy="865187"/>
          </a:xfrm>
          <a:prstGeom prst="ellipse">
            <a:avLst/>
          </a:prstGeom>
          <a:noFill/>
          <a:ln w="9525"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cxnSp>
        <p:nvCxnSpPr>
          <p:cNvPr id="22" name="直接箭头连接符 21"/>
          <p:cNvCxnSpPr>
            <a:cxnSpLocks noChangeShapeType="1"/>
            <a:stCxn id="21" idx="6"/>
          </p:cNvCxnSpPr>
          <p:nvPr/>
        </p:nvCxnSpPr>
        <p:spPr bwMode="auto">
          <a:xfrm>
            <a:off x="4027239" y="3147715"/>
            <a:ext cx="503238" cy="503238"/>
          </a:xfrm>
          <a:prstGeom prst="straightConnector1">
            <a:avLst/>
          </a:prstGeom>
          <a:noFill/>
          <a:ln w="9525" algn="ctr">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矩形 18"/>
          <p:cNvSpPr>
            <a:spLocks noChangeArrowheads="1"/>
          </p:cNvSpPr>
          <p:nvPr/>
        </p:nvSpPr>
        <p:spPr bwMode="auto">
          <a:xfrm>
            <a:off x="4603502" y="3650953"/>
            <a:ext cx="2303462" cy="1079500"/>
          </a:xfrm>
          <a:prstGeom prst="rect">
            <a:avLst/>
          </a:prstGeom>
          <a:noFill/>
          <a:ln w="9525"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Tree>
    <p:extLst>
      <p:ext uri="{BB962C8B-B14F-4D97-AF65-F5344CB8AC3E}">
        <p14:creationId xmlns:p14="http://schemas.microsoft.com/office/powerpoint/2010/main" val="11609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fade">
                                      <p:cBhvr>
                                        <p:cTn id="20" dur="1000"/>
                                        <p:tgtEl>
                                          <p:spTgt spid="14">
                                            <p:txEl>
                                              <p:pRg st="0" end="0"/>
                                            </p:txEl>
                                          </p:spTgt>
                                        </p:tgtEl>
                                      </p:cBhvr>
                                    </p:animEffect>
                                    <p:anim calcmode="lin" valueType="num">
                                      <p:cBhvr>
                                        <p:cTn id="21"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fade">
                                      <p:cBhvr>
                                        <p:cTn id="25" dur="1000"/>
                                        <p:tgtEl>
                                          <p:spTgt spid="14">
                                            <p:txEl>
                                              <p:pRg st="1" end="1"/>
                                            </p:txEl>
                                          </p:spTgt>
                                        </p:tgtEl>
                                      </p:cBhvr>
                                    </p:animEffect>
                                    <p:anim calcmode="lin" valueType="num">
                                      <p:cBhvr>
                                        <p:cTn id="26"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xEl>
                                              <p:pRg st="2" end="2"/>
                                            </p:txEl>
                                          </p:spTgt>
                                        </p:tgtEl>
                                        <p:attrNameLst>
                                          <p:attrName>style.visibility</p:attrName>
                                        </p:attrNameLst>
                                      </p:cBhvr>
                                      <p:to>
                                        <p:strVal val="visible"/>
                                      </p:to>
                                    </p:set>
                                    <p:animEffect transition="in" filter="fade">
                                      <p:cBhvr>
                                        <p:cTn id="49" dur="1000"/>
                                        <p:tgtEl>
                                          <p:spTgt spid="14">
                                            <p:txEl>
                                              <p:pRg st="2" end="2"/>
                                            </p:txEl>
                                          </p:spTgt>
                                        </p:tgtEl>
                                      </p:cBhvr>
                                    </p:animEffect>
                                    <p:anim calcmode="lin" valueType="num">
                                      <p:cBhvr>
                                        <p:cTn id="50"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4">
                                            <p:txEl>
                                              <p:pRg st="3" end="3"/>
                                            </p:txEl>
                                          </p:spTgt>
                                        </p:tgtEl>
                                        <p:attrNameLst>
                                          <p:attrName>style.visibility</p:attrName>
                                        </p:attrNameLst>
                                      </p:cBhvr>
                                      <p:to>
                                        <p:strVal val="visible"/>
                                      </p:to>
                                    </p:set>
                                    <p:animEffect transition="in" filter="fade">
                                      <p:cBhvr>
                                        <p:cTn id="56" dur="1000"/>
                                        <p:tgtEl>
                                          <p:spTgt spid="14">
                                            <p:txEl>
                                              <p:pRg st="3" end="3"/>
                                            </p:txEl>
                                          </p:spTgt>
                                        </p:tgtEl>
                                      </p:cBhvr>
                                    </p:animEffect>
                                    <p:anim calcmode="lin" valueType="num">
                                      <p:cBhvr>
                                        <p:cTn id="57"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anim calcmode="lin" valueType="num">
                                      <p:cBhvr>
                                        <p:cTn id="74" dur="1000" fill="hold"/>
                                        <p:tgtEl>
                                          <p:spTgt spid="20"/>
                                        </p:tgtEl>
                                        <p:attrNameLst>
                                          <p:attrName>ppt_x</p:attrName>
                                        </p:attrNameLst>
                                      </p:cBhvr>
                                      <p:tavLst>
                                        <p:tav tm="0">
                                          <p:val>
                                            <p:strVal val="#ppt_x"/>
                                          </p:val>
                                        </p:tav>
                                        <p:tav tm="100000">
                                          <p:val>
                                            <p:strVal val="#ppt_x"/>
                                          </p:val>
                                        </p:tav>
                                      </p:tavLst>
                                    </p:anim>
                                    <p:anim calcmode="lin" valueType="num">
                                      <p:cBhvr>
                                        <p:cTn id="7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4">
                                            <p:txEl>
                                              <p:pRg st="4" end="4"/>
                                            </p:txEl>
                                          </p:spTgt>
                                        </p:tgtEl>
                                        <p:attrNameLst>
                                          <p:attrName>style.visibility</p:attrName>
                                        </p:attrNameLst>
                                      </p:cBhvr>
                                      <p:to>
                                        <p:strVal val="visible"/>
                                      </p:to>
                                    </p:set>
                                    <p:animEffect transition="in" filter="fade">
                                      <p:cBhvr>
                                        <p:cTn id="80" dur="1000"/>
                                        <p:tgtEl>
                                          <p:spTgt spid="14">
                                            <p:txEl>
                                              <p:pRg st="4" end="4"/>
                                            </p:txEl>
                                          </p:spTgt>
                                        </p:tgtEl>
                                      </p:cBhvr>
                                    </p:animEffect>
                                    <p:anim calcmode="lin" valueType="num">
                                      <p:cBhvr>
                                        <p:cTn id="81"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82"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14">
                                            <p:txEl>
                                              <p:pRg st="5" end="5"/>
                                            </p:txEl>
                                          </p:spTgt>
                                        </p:tgtEl>
                                        <p:attrNameLst>
                                          <p:attrName>style.visibility</p:attrName>
                                        </p:attrNameLst>
                                      </p:cBhvr>
                                      <p:to>
                                        <p:strVal val="visible"/>
                                      </p:to>
                                    </p:set>
                                    <p:animEffect transition="in" filter="fade">
                                      <p:cBhvr>
                                        <p:cTn id="87" dur="1000"/>
                                        <p:tgtEl>
                                          <p:spTgt spid="14">
                                            <p:txEl>
                                              <p:pRg st="5" end="5"/>
                                            </p:txEl>
                                          </p:spTgt>
                                        </p:tgtEl>
                                      </p:cBhvr>
                                    </p:animEffect>
                                    <p:anim calcmode="lin" valueType="num">
                                      <p:cBhvr>
                                        <p:cTn id="88"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89"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14">
                                            <p:txEl>
                                              <p:pRg st="6" end="6"/>
                                            </p:txEl>
                                          </p:spTgt>
                                        </p:tgtEl>
                                        <p:attrNameLst>
                                          <p:attrName>style.visibility</p:attrName>
                                        </p:attrNameLst>
                                      </p:cBhvr>
                                      <p:to>
                                        <p:strVal val="visible"/>
                                      </p:to>
                                    </p:set>
                                    <p:animEffect transition="in" filter="fade">
                                      <p:cBhvr>
                                        <p:cTn id="94" dur="1000"/>
                                        <p:tgtEl>
                                          <p:spTgt spid="14">
                                            <p:txEl>
                                              <p:pRg st="6" end="6"/>
                                            </p:txEl>
                                          </p:spTgt>
                                        </p:tgtEl>
                                      </p:cBhvr>
                                    </p:animEffect>
                                    <p:anim calcmode="lin" valueType="num">
                                      <p:cBhvr>
                                        <p:cTn id="95"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96" dur="1000" fill="hold"/>
                                        <p:tgtEl>
                                          <p:spTgt spid="14">
                                            <p:txEl>
                                              <p:pRg st="6" end="6"/>
                                            </p:txEl>
                                          </p:spTgt>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4">
                                            <p:txEl>
                                              <p:pRg st="7" end="7"/>
                                            </p:txEl>
                                          </p:spTgt>
                                        </p:tgtEl>
                                        <p:attrNameLst>
                                          <p:attrName>style.visibility</p:attrName>
                                        </p:attrNameLst>
                                      </p:cBhvr>
                                      <p:to>
                                        <p:strVal val="visible"/>
                                      </p:to>
                                    </p:set>
                                    <p:animEffect transition="in" filter="fade">
                                      <p:cBhvr>
                                        <p:cTn id="99" dur="1000"/>
                                        <p:tgtEl>
                                          <p:spTgt spid="14">
                                            <p:txEl>
                                              <p:pRg st="7" end="7"/>
                                            </p:txEl>
                                          </p:spTgt>
                                        </p:tgtEl>
                                      </p:cBhvr>
                                    </p:animEffect>
                                    <p:anim calcmode="lin" valueType="num">
                                      <p:cBhvr>
                                        <p:cTn id="100"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101" dur="10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14">
                                            <p:txEl>
                                              <p:pRg st="8" end="8"/>
                                            </p:txEl>
                                          </p:spTgt>
                                        </p:tgtEl>
                                        <p:attrNameLst>
                                          <p:attrName>style.visibility</p:attrName>
                                        </p:attrNameLst>
                                      </p:cBhvr>
                                      <p:to>
                                        <p:strVal val="visible"/>
                                      </p:to>
                                    </p:set>
                                    <p:animEffect transition="in" filter="fade">
                                      <p:cBhvr>
                                        <p:cTn id="106" dur="1000"/>
                                        <p:tgtEl>
                                          <p:spTgt spid="14">
                                            <p:txEl>
                                              <p:pRg st="8" end="8"/>
                                            </p:txEl>
                                          </p:spTgt>
                                        </p:tgtEl>
                                      </p:cBhvr>
                                    </p:animEffect>
                                    <p:anim calcmode="lin" valueType="num">
                                      <p:cBhvr>
                                        <p:cTn id="107" dur="10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108" dur="1000" fill="hold"/>
                                        <p:tgtEl>
                                          <p:spTgt spid="14">
                                            <p:txEl>
                                              <p:pRg st="8" end="8"/>
                                            </p:txEl>
                                          </p:spTgt>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14">
                                            <p:txEl>
                                              <p:pRg st="9" end="9"/>
                                            </p:txEl>
                                          </p:spTgt>
                                        </p:tgtEl>
                                        <p:attrNameLst>
                                          <p:attrName>style.visibility</p:attrName>
                                        </p:attrNameLst>
                                      </p:cBhvr>
                                      <p:to>
                                        <p:strVal val="visible"/>
                                      </p:to>
                                    </p:set>
                                    <p:animEffect transition="in" filter="fade">
                                      <p:cBhvr>
                                        <p:cTn id="111" dur="1000"/>
                                        <p:tgtEl>
                                          <p:spTgt spid="14">
                                            <p:txEl>
                                              <p:pRg st="9" end="9"/>
                                            </p:txEl>
                                          </p:spTgt>
                                        </p:tgtEl>
                                      </p:cBhvr>
                                    </p:animEffect>
                                    <p:anim calcmode="lin" valueType="num">
                                      <p:cBhvr>
                                        <p:cTn id="112" dur="1000" fill="hold"/>
                                        <p:tgtEl>
                                          <p:spTgt spid="14">
                                            <p:txEl>
                                              <p:pRg st="9" end="9"/>
                                            </p:txEl>
                                          </p:spTgt>
                                        </p:tgtEl>
                                        <p:attrNameLst>
                                          <p:attrName>ppt_x</p:attrName>
                                        </p:attrNameLst>
                                      </p:cBhvr>
                                      <p:tavLst>
                                        <p:tav tm="0">
                                          <p:val>
                                            <p:strVal val="#ppt_x"/>
                                          </p:val>
                                        </p:tav>
                                        <p:tav tm="100000">
                                          <p:val>
                                            <p:strVal val="#ppt_x"/>
                                          </p:val>
                                        </p:tav>
                                      </p:tavLst>
                                    </p:anim>
                                    <p:anim calcmode="lin" valueType="num">
                                      <p:cBhvr>
                                        <p:cTn id="113" dur="1000" fill="hold"/>
                                        <p:tgtEl>
                                          <p:spTgt spid="1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fade">
                                      <p:cBhvr>
                                        <p:cTn id="118" dur="1000"/>
                                        <p:tgtEl>
                                          <p:spTgt spid="21"/>
                                        </p:tgtEl>
                                      </p:cBhvr>
                                    </p:animEffect>
                                    <p:anim calcmode="lin" valueType="num">
                                      <p:cBhvr>
                                        <p:cTn id="119" dur="1000" fill="hold"/>
                                        <p:tgtEl>
                                          <p:spTgt spid="21"/>
                                        </p:tgtEl>
                                        <p:attrNameLst>
                                          <p:attrName>ppt_x</p:attrName>
                                        </p:attrNameLst>
                                      </p:cBhvr>
                                      <p:tavLst>
                                        <p:tav tm="0">
                                          <p:val>
                                            <p:strVal val="#ppt_x"/>
                                          </p:val>
                                        </p:tav>
                                        <p:tav tm="100000">
                                          <p:val>
                                            <p:strVal val="#ppt_x"/>
                                          </p:val>
                                        </p:tav>
                                      </p:tavLst>
                                    </p:anim>
                                    <p:anim calcmode="lin" valueType="num">
                                      <p:cBhvr>
                                        <p:cTn id="120" dur="1000" fill="hold"/>
                                        <p:tgtEl>
                                          <p:spTgt spid="21"/>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1000"/>
                                        <p:tgtEl>
                                          <p:spTgt spid="22"/>
                                        </p:tgtEl>
                                      </p:cBhvr>
                                    </p:animEffect>
                                    <p:anim calcmode="lin" valueType="num">
                                      <p:cBhvr>
                                        <p:cTn id="124" dur="1000" fill="hold"/>
                                        <p:tgtEl>
                                          <p:spTgt spid="22"/>
                                        </p:tgtEl>
                                        <p:attrNameLst>
                                          <p:attrName>ppt_x</p:attrName>
                                        </p:attrNameLst>
                                      </p:cBhvr>
                                      <p:tavLst>
                                        <p:tav tm="0">
                                          <p:val>
                                            <p:strVal val="#ppt_x"/>
                                          </p:val>
                                        </p:tav>
                                        <p:tav tm="100000">
                                          <p:val>
                                            <p:strVal val="#ppt_x"/>
                                          </p:val>
                                        </p:tav>
                                      </p:tavLst>
                                    </p:anim>
                                    <p:anim calcmode="lin" valueType="num">
                                      <p:cBhvr>
                                        <p:cTn id="125" dur="1000" fill="hold"/>
                                        <p:tgtEl>
                                          <p:spTgt spid="22"/>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1000"/>
                                        <p:tgtEl>
                                          <p:spTgt spid="23"/>
                                        </p:tgtEl>
                                      </p:cBhvr>
                                    </p:animEffect>
                                    <p:anim calcmode="lin" valueType="num">
                                      <p:cBhvr>
                                        <p:cTn id="129" dur="1000" fill="hold"/>
                                        <p:tgtEl>
                                          <p:spTgt spid="23"/>
                                        </p:tgtEl>
                                        <p:attrNameLst>
                                          <p:attrName>ppt_x</p:attrName>
                                        </p:attrNameLst>
                                      </p:cBhvr>
                                      <p:tavLst>
                                        <p:tav tm="0">
                                          <p:val>
                                            <p:strVal val="#ppt_x"/>
                                          </p:val>
                                        </p:tav>
                                        <p:tav tm="100000">
                                          <p:val>
                                            <p:strVal val="#ppt_x"/>
                                          </p:val>
                                        </p:tav>
                                      </p:tavLst>
                                    </p:anim>
                                    <p:anim calcmode="lin" valueType="num">
                                      <p:cBhvr>
                                        <p:cTn id="1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14">
                                            <p:txEl>
                                              <p:pRg st="10" end="10"/>
                                            </p:txEl>
                                          </p:spTgt>
                                        </p:tgtEl>
                                        <p:attrNameLst>
                                          <p:attrName>style.visibility</p:attrName>
                                        </p:attrNameLst>
                                      </p:cBhvr>
                                      <p:to>
                                        <p:strVal val="visible"/>
                                      </p:to>
                                    </p:set>
                                    <p:animEffect transition="in" filter="fade">
                                      <p:cBhvr>
                                        <p:cTn id="135" dur="1000"/>
                                        <p:tgtEl>
                                          <p:spTgt spid="14">
                                            <p:txEl>
                                              <p:pRg st="10" end="10"/>
                                            </p:txEl>
                                          </p:spTgt>
                                        </p:tgtEl>
                                      </p:cBhvr>
                                    </p:animEffect>
                                    <p:anim calcmode="lin" valueType="num">
                                      <p:cBhvr>
                                        <p:cTn id="136" dur="1000" fill="hold"/>
                                        <p:tgtEl>
                                          <p:spTgt spid="14">
                                            <p:txEl>
                                              <p:pRg st="10" end="10"/>
                                            </p:txEl>
                                          </p:spTgt>
                                        </p:tgtEl>
                                        <p:attrNameLst>
                                          <p:attrName>ppt_x</p:attrName>
                                        </p:attrNameLst>
                                      </p:cBhvr>
                                      <p:tavLst>
                                        <p:tav tm="0">
                                          <p:val>
                                            <p:strVal val="#ppt_x"/>
                                          </p:val>
                                        </p:tav>
                                        <p:tav tm="100000">
                                          <p:val>
                                            <p:strVal val="#ppt_x"/>
                                          </p:val>
                                        </p:tav>
                                      </p:tavLst>
                                    </p:anim>
                                    <p:anim calcmode="lin" valueType="num">
                                      <p:cBhvr>
                                        <p:cTn id="137" dur="1000" fill="hold"/>
                                        <p:tgtEl>
                                          <p:spTgt spid="1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14">
                                            <p:txEl>
                                              <p:pRg st="11" end="11"/>
                                            </p:txEl>
                                          </p:spTgt>
                                        </p:tgtEl>
                                        <p:attrNameLst>
                                          <p:attrName>style.visibility</p:attrName>
                                        </p:attrNameLst>
                                      </p:cBhvr>
                                      <p:to>
                                        <p:strVal val="visible"/>
                                      </p:to>
                                    </p:set>
                                    <p:animEffect transition="in" filter="fade">
                                      <p:cBhvr>
                                        <p:cTn id="142" dur="1000"/>
                                        <p:tgtEl>
                                          <p:spTgt spid="14">
                                            <p:txEl>
                                              <p:pRg st="11" end="11"/>
                                            </p:txEl>
                                          </p:spTgt>
                                        </p:tgtEl>
                                      </p:cBhvr>
                                    </p:animEffect>
                                    <p:anim calcmode="lin" valueType="num">
                                      <p:cBhvr>
                                        <p:cTn id="143" dur="1000" fill="hold"/>
                                        <p:tgtEl>
                                          <p:spTgt spid="14">
                                            <p:txEl>
                                              <p:pRg st="11" end="11"/>
                                            </p:txEl>
                                          </p:spTgt>
                                        </p:tgtEl>
                                        <p:attrNameLst>
                                          <p:attrName>ppt_x</p:attrName>
                                        </p:attrNameLst>
                                      </p:cBhvr>
                                      <p:tavLst>
                                        <p:tav tm="0">
                                          <p:val>
                                            <p:strVal val="#ppt_x"/>
                                          </p:val>
                                        </p:tav>
                                        <p:tav tm="100000">
                                          <p:val>
                                            <p:strVal val="#ppt_x"/>
                                          </p:val>
                                        </p:tav>
                                      </p:tavLst>
                                    </p:anim>
                                    <p:anim calcmode="lin" valueType="num">
                                      <p:cBhvr>
                                        <p:cTn id="144" dur="1000" fill="hold"/>
                                        <p:tgtEl>
                                          <p:spTgt spid="1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14">
                                            <p:txEl>
                                              <p:pRg st="12" end="12"/>
                                            </p:txEl>
                                          </p:spTgt>
                                        </p:tgtEl>
                                        <p:attrNameLst>
                                          <p:attrName>style.visibility</p:attrName>
                                        </p:attrNameLst>
                                      </p:cBhvr>
                                      <p:to>
                                        <p:strVal val="visible"/>
                                      </p:to>
                                    </p:set>
                                    <p:animEffect transition="in" filter="fade">
                                      <p:cBhvr>
                                        <p:cTn id="149" dur="1000"/>
                                        <p:tgtEl>
                                          <p:spTgt spid="14">
                                            <p:txEl>
                                              <p:pRg st="12" end="12"/>
                                            </p:txEl>
                                          </p:spTgt>
                                        </p:tgtEl>
                                      </p:cBhvr>
                                    </p:animEffect>
                                    <p:anim calcmode="lin" valueType="num">
                                      <p:cBhvr>
                                        <p:cTn id="150" dur="1000" fill="hold"/>
                                        <p:tgtEl>
                                          <p:spTgt spid="14">
                                            <p:txEl>
                                              <p:pRg st="12" end="12"/>
                                            </p:txEl>
                                          </p:spTgt>
                                        </p:tgtEl>
                                        <p:attrNameLst>
                                          <p:attrName>ppt_x</p:attrName>
                                        </p:attrNameLst>
                                      </p:cBhvr>
                                      <p:tavLst>
                                        <p:tav tm="0">
                                          <p:val>
                                            <p:strVal val="#ppt_x"/>
                                          </p:val>
                                        </p:tav>
                                        <p:tav tm="100000">
                                          <p:val>
                                            <p:strVal val="#ppt_x"/>
                                          </p:val>
                                        </p:tav>
                                      </p:tavLst>
                                    </p:anim>
                                    <p:anim calcmode="lin" valueType="num">
                                      <p:cBhvr>
                                        <p:cTn id="151" dur="1000" fill="hold"/>
                                        <p:tgtEl>
                                          <p:spTgt spid="14">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nodeType="clickEffect">
                                  <p:stCondLst>
                                    <p:cond delay="0"/>
                                  </p:stCondLst>
                                  <p:childTnLst>
                                    <p:set>
                                      <p:cBhvr>
                                        <p:cTn id="155" dur="1" fill="hold">
                                          <p:stCondLst>
                                            <p:cond delay="0"/>
                                          </p:stCondLst>
                                        </p:cTn>
                                        <p:tgtEl>
                                          <p:spTgt spid="14">
                                            <p:txEl>
                                              <p:pRg st="13" end="13"/>
                                            </p:txEl>
                                          </p:spTgt>
                                        </p:tgtEl>
                                        <p:attrNameLst>
                                          <p:attrName>style.visibility</p:attrName>
                                        </p:attrNameLst>
                                      </p:cBhvr>
                                      <p:to>
                                        <p:strVal val="visible"/>
                                      </p:to>
                                    </p:set>
                                    <p:animEffect transition="in" filter="fade">
                                      <p:cBhvr>
                                        <p:cTn id="156" dur="1000"/>
                                        <p:tgtEl>
                                          <p:spTgt spid="14">
                                            <p:txEl>
                                              <p:pRg st="13" end="13"/>
                                            </p:txEl>
                                          </p:spTgt>
                                        </p:tgtEl>
                                      </p:cBhvr>
                                    </p:animEffect>
                                    <p:anim calcmode="lin" valueType="num">
                                      <p:cBhvr>
                                        <p:cTn id="157" dur="1000" fill="hold"/>
                                        <p:tgtEl>
                                          <p:spTgt spid="14">
                                            <p:txEl>
                                              <p:pRg st="13" end="13"/>
                                            </p:txEl>
                                          </p:spTgt>
                                        </p:tgtEl>
                                        <p:attrNameLst>
                                          <p:attrName>ppt_x</p:attrName>
                                        </p:attrNameLst>
                                      </p:cBhvr>
                                      <p:tavLst>
                                        <p:tav tm="0">
                                          <p:val>
                                            <p:strVal val="#ppt_x"/>
                                          </p:val>
                                        </p:tav>
                                        <p:tav tm="100000">
                                          <p:val>
                                            <p:strVal val="#ppt_x"/>
                                          </p:val>
                                        </p:tav>
                                      </p:tavLst>
                                    </p:anim>
                                    <p:anim calcmode="lin" valueType="num">
                                      <p:cBhvr>
                                        <p:cTn id="158" dur="1000" fill="hold"/>
                                        <p:tgtEl>
                                          <p:spTgt spid="14">
                                            <p:txEl>
                                              <p:pRg st="13" end="13"/>
                                            </p:txEl>
                                          </p:spTgt>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14">
                                            <p:txEl>
                                              <p:pRg st="14" end="14"/>
                                            </p:txEl>
                                          </p:spTgt>
                                        </p:tgtEl>
                                        <p:attrNameLst>
                                          <p:attrName>style.visibility</p:attrName>
                                        </p:attrNameLst>
                                      </p:cBhvr>
                                      <p:to>
                                        <p:strVal val="visible"/>
                                      </p:to>
                                    </p:set>
                                    <p:animEffect transition="in" filter="fade">
                                      <p:cBhvr>
                                        <p:cTn id="161" dur="1000"/>
                                        <p:tgtEl>
                                          <p:spTgt spid="14">
                                            <p:txEl>
                                              <p:pRg st="14" end="14"/>
                                            </p:txEl>
                                          </p:spTgt>
                                        </p:tgtEl>
                                      </p:cBhvr>
                                    </p:animEffect>
                                    <p:anim calcmode="lin" valueType="num">
                                      <p:cBhvr>
                                        <p:cTn id="162" dur="1000" fill="hold"/>
                                        <p:tgtEl>
                                          <p:spTgt spid="14">
                                            <p:txEl>
                                              <p:pRg st="14" end="14"/>
                                            </p:txEl>
                                          </p:spTgt>
                                        </p:tgtEl>
                                        <p:attrNameLst>
                                          <p:attrName>ppt_x</p:attrName>
                                        </p:attrNameLst>
                                      </p:cBhvr>
                                      <p:tavLst>
                                        <p:tav tm="0">
                                          <p:val>
                                            <p:strVal val="#ppt_x"/>
                                          </p:val>
                                        </p:tav>
                                        <p:tav tm="100000">
                                          <p:val>
                                            <p:strVal val="#ppt_x"/>
                                          </p:val>
                                        </p:tav>
                                      </p:tavLst>
                                    </p:anim>
                                    <p:anim calcmode="lin" valueType="num">
                                      <p:cBhvr>
                                        <p:cTn id="163" dur="1000" fill="hold"/>
                                        <p:tgtEl>
                                          <p:spTgt spid="14">
                                            <p:txEl>
                                              <p:pRg st="14" end="14"/>
                                            </p:txEl>
                                          </p:spTgt>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14">
                                            <p:txEl>
                                              <p:pRg st="15" end="15"/>
                                            </p:txEl>
                                          </p:spTgt>
                                        </p:tgtEl>
                                        <p:attrNameLst>
                                          <p:attrName>style.visibility</p:attrName>
                                        </p:attrNameLst>
                                      </p:cBhvr>
                                      <p:to>
                                        <p:strVal val="visible"/>
                                      </p:to>
                                    </p:set>
                                    <p:animEffect transition="in" filter="fade">
                                      <p:cBhvr>
                                        <p:cTn id="166" dur="1000"/>
                                        <p:tgtEl>
                                          <p:spTgt spid="14">
                                            <p:txEl>
                                              <p:pRg st="15" end="15"/>
                                            </p:txEl>
                                          </p:spTgt>
                                        </p:tgtEl>
                                      </p:cBhvr>
                                    </p:animEffect>
                                    <p:anim calcmode="lin" valueType="num">
                                      <p:cBhvr>
                                        <p:cTn id="167" dur="1000" fill="hold"/>
                                        <p:tgtEl>
                                          <p:spTgt spid="14">
                                            <p:txEl>
                                              <p:pRg st="15" end="15"/>
                                            </p:txEl>
                                          </p:spTgt>
                                        </p:tgtEl>
                                        <p:attrNameLst>
                                          <p:attrName>ppt_x</p:attrName>
                                        </p:attrNameLst>
                                      </p:cBhvr>
                                      <p:tavLst>
                                        <p:tav tm="0">
                                          <p:val>
                                            <p:strVal val="#ppt_x"/>
                                          </p:val>
                                        </p:tav>
                                        <p:tav tm="100000">
                                          <p:val>
                                            <p:strVal val="#ppt_x"/>
                                          </p:val>
                                        </p:tav>
                                      </p:tavLst>
                                    </p:anim>
                                    <p:anim calcmode="lin" valueType="num">
                                      <p:cBhvr>
                                        <p:cTn id="168" dur="1000" fill="hold"/>
                                        <p:tgtEl>
                                          <p:spTgt spid="14">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P spid="17" grpId="0" animBg="1"/>
      <p:bldP spid="18" grpId="0" animBg="1"/>
      <p:bldP spid="20" grpId="0" animBg="1"/>
      <p:bldP spid="21" grpId="0" animBg="1"/>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删除操作</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15566"/>
                <a:ext cx="8928992" cy="715538"/>
              </a:xfrm>
            </p:spPr>
            <p:txBody>
              <a:bodyPr/>
              <a:lstStyle/>
              <a:p>
                <a:pPr marL="0" indent="0">
                  <a:lnSpc>
                    <a:spcPts val="23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DeleteList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r>
                  <a:rPr lang="zh-CN" altLang="en-US" sz="1800" dirty="0">
                    <a:latin typeface="隶书" panose="02010509060101010101" pitchFamily="49" charset="-122"/>
                    <a:ea typeface="隶书" panose="02010509060101010101" pitchFamily="49" charset="-122"/>
                  </a:rPr>
                  <a:t>函数</a:t>
                </a:r>
                <a:r>
                  <a:rPr lang="zh-CN" altLang="zh-CN" sz="1800" dirty="0">
                    <a:latin typeface="隶书" panose="02010509060101010101" pitchFamily="49" charset="-122"/>
                    <a:ea typeface="隶书" panose="02010509060101010101" pitchFamily="49" charset="-122"/>
                  </a:rPr>
                  <a:t>是将单链表的第</a:t>
                </a:r>
                <a14:m>
                  <m:oMath xmlns:m="http://schemas.openxmlformats.org/officeDocument/2006/math">
                    <m:r>
                      <m:rPr>
                        <m:sty m:val="p"/>
                      </m:rPr>
                      <a:rPr lang="en-US" altLang="zh-CN" sz="1800">
                        <a:latin typeface="Cambria Math" panose="02040503050406030204" pitchFamily="18" charset="0"/>
                      </a:rPr>
                      <m:t>i</m:t>
                    </m:r>
                  </m:oMath>
                </a14:m>
                <a:r>
                  <a:rPr lang="zh-CN" altLang="zh-CN" sz="1800" dirty="0">
                    <a:latin typeface="隶书" panose="02010509060101010101" pitchFamily="49" charset="-122"/>
                    <a:ea typeface="隶书" panose="02010509060101010101" pitchFamily="49" charset="-122"/>
                  </a:rPr>
                  <a:t>个结点删去，也即先找到第</a:t>
                </a:r>
                <a14:m>
                  <m:oMath xmlns:m="http://schemas.openxmlformats.org/officeDocument/2006/math">
                    <m:r>
                      <m:rPr>
                        <m:sty m:val="p"/>
                      </m:rPr>
                      <a:rPr lang="en-US" altLang="zh-CN" sz="1800">
                        <a:latin typeface="Cambria Math" panose="02040503050406030204" pitchFamily="18" charset="0"/>
                      </a:rPr>
                      <m:t>i</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个结点，然后删除其后继结点</a:t>
                </a:r>
                <a:r>
                  <a:rPr lang="zh-CN" altLang="en-US" sz="1800" dirty="0">
                    <a:latin typeface="隶书" panose="02010509060101010101" pitchFamily="49" charset="-122"/>
                    <a:ea typeface="隶书" panose="02010509060101010101" pitchFamily="49" charset="-122"/>
                  </a:rPr>
                  <a:t>。</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15566"/>
                <a:ext cx="8928992" cy="715538"/>
              </a:xfrm>
              <a:blipFill rotWithShape="0">
                <a:blip r:embed="rId3"/>
                <a:stretch>
                  <a:fillRect l="-888" t="-8475" r="-820" b="-847"/>
                </a:stretch>
              </a:blipFill>
            </p:spPr>
            <p:txBody>
              <a:bodyPr/>
              <a:lstStyle/>
              <a:p>
                <a:r>
                  <a:rPr lang="zh-CN" altLang="en-US">
                    <a:noFill/>
                  </a:rPr>
                  <a:t> </a:t>
                </a:r>
              </a:p>
            </p:txBody>
          </p:sp>
        </mc:Fallback>
      </mc:AlternateContent>
      <p:sp>
        <p:nvSpPr>
          <p:cNvPr id="4" name="Rectangle 5"/>
          <p:cNvSpPr>
            <a:spLocks noChangeArrowheads="1"/>
          </p:cNvSpPr>
          <p:nvPr/>
        </p:nvSpPr>
        <p:spPr bwMode="auto">
          <a:xfrm>
            <a:off x="107950" y="13477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819245449"/>
              </p:ext>
            </p:extLst>
          </p:nvPr>
        </p:nvGraphicFramePr>
        <p:xfrm>
          <a:off x="96248" y="1316394"/>
          <a:ext cx="4724400" cy="2076450"/>
        </p:xfrm>
        <a:graphic>
          <a:graphicData uri="http://schemas.openxmlformats.org/presentationml/2006/ole">
            <mc:AlternateContent xmlns:mc="http://schemas.openxmlformats.org/markup-compatibility/2006">
              <mc:Choice xmlns:v="urn:schemas-microsoft-com:vml" Requires="v">
                <p:oleObj spid="_x0000_s2063" name="Visio" r:id="rId4" imgW="4728692" imgH="2075259" progId="Visio.Drawing.11">
                  <p:embed/>
                </p:oleObj>
              </mc:Choice>
              <mc:Fallback>
                <p:oleObj name="Visio" r:id="rId4" imgW="4728692" imgH="207525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48" y="1316394"/>
                        <a:ext cx="47244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椭圆 5"/>
          <p:cNvSpPr>
            <a:spLocks noChangeArrowheads="1"/>
          </p:cNvSpPr>
          <p:nvPr/>
        </p:nvSpPr>
        <p:spPr bwMode="auto">
          <a:xfrm>
            <a:off x="80210" y="1259085"/>
            <a:ext cx="4572000" cy="792163"/>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7" name="矩形 6"/>
          <p:cNvSpPr>
            <a:spLocks noChangeArrowheads="1"/>
          </p:cNvSpPr>
          <p:nvPr/>
        </p:nvSpPr>
        <p:spPr bwMode="auto">
          <a:xfrm>
            <a:off x="4572000" y="1450922"/>
            <a:ext cx="14398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8" name="矩形 7"/>
          <p:cNvSpPr>
            <a:spLocks noChangeArrowheads="1"/>
          </p:cNvSpPr>
          <p:nvPr/>
        </p:nvSpPr>
        <p:spPr bwMode="auto">
          <a:xfrm>
            <a:off x="4932908" y="1577997"/>
            <a:ext cx="1511300" cy="503238"/>
          </a:xfrm>
          <a:prstGeom prst="rect">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9" name="椭圆 8"/>
          <p:cNvSpPr>
            <a:spLocks noChangeArrowheads="1"/>
          </p:cNvSpPr>
          <p:nvPr/>
        </p:nvSpPr>
        <p:spPr bwMode="auto">
          <a:xfrm>
            <a:off x="20638" y="2050997"/>
            <a:ext cx="4695825" cy="550863"/>
          </a:xfrm>
          <a:prstGeom prst="ellipse">
            <a:avLst/>
          </a:prstGeom>
          <a:noFill/>
          <a:ln w="9525" algn="ctr">
            <a:solidFill>
              <a:srgbClr val="0066FF"/>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10" name="矩形 9"/>
          <p:cNvSpPr>
            <a:spLocks noChangeArrowheads="1"/>
          </p:cNvSpPr>
          <p:nvPr/>
        </p:nvSpPr>
        <p:spPr bwMode="auto">
          <a:xfrm>
            <a:off x="4766491" y="2079738"/>
            <a:ext cx="4269559" cy="1030288"/>
          </a:xfrm>
          <a:prstGeom prst="rect">
            <a:avLst/>
          </a:prstGeom>
          <a:noFill/>
          <a:ln w="9525" algn="ctr">
            <a:solidFill>
              <a:srgbClr val="0066FF"/>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11" name="椭圆 10"/>
          <p:cNvSpPr>
            <a:spLocks noChangeArrowheads="1"/>
          </p:cNvSpPr>
          <p:nvPr/>
        </p:nvSpPr>
        <p:spPr bwMode="auto">
          <a:xfrm>
            <a:off x="0" y="2627260"/>
            <a:ext cx="4572000" cy="839787"/>
          </a:xfrm>
          <a:prstGeom prst="ellipse">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12" name="矩形 11"/>
          <p:cNvSpPr>
            <a:spLocks noChangeArrowheads="1"/>
          </p:cNvSpPr>
          <p:nvPr/>
        </p:nvSpPr>
        <p:spPr bwMode="auto">
          <a:xfrm>
            <a:off x="4787900" y="3632334"/>
            <a:ext cx="4248150" cy="892149"/>
          </a:xfrm>
          <a:prstGeom prst="rect">
            <a:avLst/>
          </a:prstGeom>
          <a:noFill/>
          <a:ln w="9525"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cxnSp>
        <p:nvCxnSpPr>
          <p:cNvPr id="13" name="直接箭头连接符 12"/>
          <p:cNvCxnSpPr>
            <a:cxnSpLocks noChangeShapeType="1"/>
          </p:cNvCxnSpPr>
          <p:nvPr/>
        </p:nvCxnSpPr>
        <p:spPr bwMode="auto">
          <a:xfrm>
            <a:off x="4067175" y="3336872"/>
            <a:ext cx="720725" cy="922338"/>
          </a:xfrm>
          <a:prstGeom prst="straightConnector1">
            <a:avLst/>
          </a:prstGeom>
          <a:noFill/>
          <a:ln w="9525" algn="ctr">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4" name="文本框 13"/>
              <p:cNvSpPr txBox="1"/>
              <p:nvPr/>
            </p:nvSpPr>
            <p:spPr>
              <a:xfrm>
                <a:off x="4802366" y="1142405"/>
                <a:ext cx="4409505" cy="4093428"/>
              </a:xfrm>
              <a:prstGeom prst="rect">
                <a:avLst/>
              </a:prstGeom>
              <a:noFill/>
            </p:spPr>
            <p:txBody>
              <a:bodyPr wrap="square" rtlCol="0">
                <a:spAutoFit/>
              </a:bodyPr>
              <a:lstStyle/>
              <a:p>
                <a:r>
                  <a:rPr lang="en-US" altLang="zh-CN" sz="1400" dirty="0"/>
                  <a:t>void </a:t>
                </a:r>
                <a:r>
                  <a:rPr lang="en-US" altLang="zh-CN" sz="1400" dirty="0" err="1"/>
                  <a:t>LinkList</a:t>
                </a:r>
                <a:r>
                  <a:rPr lang="en-US" altLang="zh-CN" sz="1400" dirty="0"/>
                  <a:t>::</a:t>
                </a:r>
                <a:r>
                  <a:rPr lang="en-US" altLang="zh-CN" sz="1400" dirty="0" err="1"/>
                  <a:t>DeleteList</a:t>
                </a:r>
                <a:r>
                  <a:rPr lang="en-US" altLang="zh-CN" sz="1400" dirty="0"/>
                  <a:t> (</a:t>
                </a:r>
                <a:r>
                  <a:rPr lang="en-US" altLang="zh-CN" sz="1400" dirty="0" err="1"/>
                  <a:t>int</a:t>
                </a:r>
                <a:r>
                  <a:rPr lang="en-US" altLang="zh-CN" sz="1400" dirty="0"/>
                  <a:t> </a:t>
                </a:r>
                <a:r>
                  <a:rPr lang="en-US" altLang="zh-CN" sz="1400" dirty="0" err="1"/>
                  <a:t>i</a:t>
                </a:r>
                <a:r>
                  <a:rPr lang="en-US" altLang="zh-CN" sz="1400" dirty="0"/>
                  <a:t>, </a:t>
                </a:r>
                <a:r>
                  <a:rPr lang="en-US" altLang="zh-CN" sz="1400" dirty="0" err="1"/>
                  <a:t>ElemType</a:t>
                </a:r>
                <a:r>
                  <a:rPr lang="en-US" altLang="zh-CN" sz="1400" dirty="0"/>
                  <a:t> &amp;e){    </a:t>
                </a:r>
              </a:p>
              <a:p>
                <a:r>
                  <a:rPr lang="en-US" altLang="zh-CN" sz="1400" dirty="0"/>
                  <a:t>       //</a:t>
                </a:r>
                <a:r>
                  <a:rPr lang="zh-CN" altLang="zh-CN" sz="1400" dirty="0"/>
                  <a:t>删除表中第</a:t>
                </a:r>
                <a:r>
                  <a:rPr lang="en-US" altLang="zh-CN" sz="1400" dirty="0" err="1"/>
                  <a:t>i</a:t>
                </a:r>
                <a:r>
                  <a:rPr lang="zh-CN" altLang="zh-CN" sz="1400" dirty="0"/>
                  <a:t>个位置上的数据元素</a:t>
                </a:r>
              </a:p>
              <a:p>
                <a:r>
                  <a:rPr lang="en-US" altLang="zh-CN" sz="1400" dirty="0">
                    <a:solidFill>
                      <a:srgbClr val="C00000"/>
                    </a:solidFill>
                  </a:rPr>
                  <a:t>     </a:t>
                </a:r>
                <a:r>
                  <a:rPr lang="en-US" altLang="zh-CN" sz="1400" dirty="0" err="1">
                    <a:solidFill>
                      <a:srgbClr val="C00000"/>
                    </a:solidFill>
                  </a:rPr>
                  <a:t>LNode</a:t>
                </a:r>
                <a:r>
                  <a:rPr lang="en-US" altLang="zh-CN" sz="1400">
                    <a:solidFill>
                      <a:srgbClr val="C00000"/>
                    </a:solidFill>
                  </a:rPr>
                  <a:t> </a:t>
                </a:r>
                <a:r>
                  <a:rPr lang="en-US" altLang="zh-CN" sz="1400" smtClean="0">
                    <a:solidFill>
                      <a:srgbClr val="C00000"/>
                    </a:solidFill>
                  </a:rPr>
                  <a:t>*p=head</a:t>
                </a:r>
                <a:r>
                  <a:rPr lang="en-US" altLang="zh-CN" sz="1400" dirty="0">
                    <a:solidFill>
                      <a:srgbClr val="C00000"/>
                    </a:solidFill>
                  </a:rPr>
                  <a:t>;</a:t>
                </a:r>
                <a:endParaRPr lang="zh-CN" altLang="zh-CN" sz="1400" dirty="0">
                  <a:solidFill>
                    <a:srgbClr val="C00000"/>
                  </a:solidFill>
                </a:endParaRPr>
              </a:p>
              <a:p>
                <a:r>
                  <a:rPr lang="en-US" altLang="zh-CN" sz="1400" dirty="0">
                    <a:solidFill>
                      <a:srgbClr val="C00000"/>
                    </a:solidFill>
                  </a:rPr>
                  <a:t>     </a:t>
                </a:r>
                <a:r>
                  <a:rPr lang="en-US" altLang="zh-CN" sz="1400" dirty="0" err="1">
                    <a:solidFill>
                      <a:srgbClr val="C00000"/>
                    </a:solidFill>
                  </a:rPr>
                  <a:t>int</a:t>
                </a:r>
                <a:r>
                  <a:rPr lang="en-US" altLang="zh-CN" sz="1400" dirty="0">
                    <a:solidFill>
                      <a:srgbClr val="C00000"/>
                    </a:solidFill>
                  </a:rPr>
                  <a:t> j=0;</a:t>
                </a:r>
                <a:endParaRPr lang="zh-CN" altLang="zh-CN" sz="1400" dirty="0">
                  <a:solidFill>
                    <a:srgbClr val="C00000"/>
                  </a:solidFill>
                </a:endParaRPr>
              </a:p>
              <a:p>
                <a:pPr>
                  <a:lnSpc>
                    <a:spcPts val="1800"/>
                  </a:lnSpc>
                </a:pPr>
                <a:r>
                  <a:rPr lang="en-US" altLang="zh-CN" sz="1400" dirty="0">
                    <a:solidFill>
                      <a:srgbClr val="0066FF"/>
                    </a:solidFill>
                  </a:rPr>
                  <a:t>     while(p-&gt;next&amp;&amp;j&lt;i-1){  //</a:t>
                </a:r>
                <a:r>
                  <a:rPr lang="zh-CN" altLang="zh-CN" sz="1400" dirty="0">
                    <a:solidFill>
                      <a:srgbClr val="0066FF"/>
                    </a:solidFill>
                  </a:rPr>
                  <a:t>查找第</a:t>
                </a:r>
                <a14:m>
                  <m:oMath xmlns:m="http://schemas.openxmlformats.org/officeDocument/2006/math">
                    <m:r>
                      <a:rPr lang="en-US" altLang="zh-CN" sz="1400" i="1">
                        <a:solidFill>
                          <a:srgbClr val="0066FF"/>
                        </a:solidFill>
                        <a:latin typeface="Cambria Math" panose="02040503050406030204" pitchFamily="18" charset="0"/>
                      </a:rPr>
                      <m:t>𝑖</m:t>
                    </m:r>
                    <m:r>
                      <a:rPr lang="en-US" altLang="zh-CN" sz="1400" i="1">
                        <a:solidFill>
                          <a:srgbClr val="0066FF"/>
                        </a:solidFill>
                        <a:latin typeface="Cambria Math" panose="02040503050406030204" pitchFamily="18" charset="0"/>
                      </a:rPr>
                      <m:t>−</m:t>
                    </m:r>
                    <m:r>
                      <a:rPr lang="en-US" altLang="zh-CN" sz="1400">
                        <a:solidFill>
                          <a:srgbClr val="0066FF"/>
                        </a:solidFill>
                        <a:latin typeface="Cambria Math" panose="02040503050406030204" pitchFamily="18" charset="0"/>
                      </a:rPr>
                      <m:t>1</m:t>
                    </m:r>
                  </m:oMath>
                </a14:m>
                <a:r>
                  <a:rPr lang="zh-CN" altLang="zh-CN" sz="1400" dirty="0">
                    <a:solidFill>
                      <a:srgbClr val="0066FF"/>
                    </a:solidFill>
                  </a:rPr>
                  <a:t>个结点</a:t>
                </a:r>
              </a:p>
              <a:p>
                <a:pPr>
                  <a:lnSpc>
                    <a:spcPts val="1800"/>
                  </a:lnSpc>
                </a:pPr>
                <a:r>
                  <a:rPr lang="en-US" altLang="zh-CN" sz="1400" dirty="0">
                    <a:solidFill>
                      <a:srgbClr val="0066FF"/>
                    </a:solidFill>
                  </a:rPr>
                  <a:t>        p=p-&gt;next;</a:t>
                </a:r>
                <a:endParaRPr lang="zh-CN" altLang="zh-CN" sz="1400" dirty="0">
                  <a:solidFill>
                    <a:srgbClr val="0066FF"/>
                  </a:solidFill>
                </a:endParaRPr>
              </a:p>
              <a:p>
                <a:pPr>
                  <a:lnSpc>
                    <a:spcPts val="1800"/>
                  </a:lnSpc>
                </a:pPr>
                <a:r>
                  <a:rPr lang="en-US" altLang="zh-CN" sz="1400" dirty="0">
                    <a:solidFill>
                      <a:srgbClr val="0066FF"/>
                    </a:solidFill>
                  </a:rPr>
                  <a:t>        </a:t>
                </a:r>
                <a:r>
                  <a:rPr lang="en-US" altLang="zh-CN" sz="1400" dirty="0" err="1">
                    <a:solidFill>
                      <a:srgbClr val="0066FF"/>
                    </a:solidFill>
                  </a:rPr>
                  <a:t>j++</a:t>
                </a:r>
                <a:r>
                  <a:rPr lang="en-US" altLang="zh-CN" sz="1400" dirty="0">
                    <a:solidFill>
                      <a:srgbClr val="0066FF"/>
                    </a:solidFill>
                  </a:rPr>
                  <a:t>;</a:t>
                </a:r>
                <a:endParaRPr lang="zh-CN" altLang="zh-CN" sz="1400" dirty="0">
                  <a:solidFill>
                    <a:srgbClr val="0066FF"/>
                  </a:solidFill>
                </a:endParaRPr>
              </a:p>
              <a:p>
                <a:pPr>
                  <a:lnSpc>
                    <a:spcPts val="1800"/>
                  </a:lnSpc>
                </a:pPr>
                <a:r>
                  <a:rPr lang="en-US" altLang="zh-CN" sz="1400" dirty="0">
                    <a:solidFill>
                      <a:srgbClr val="0066FF"/>
                    </a:solidFill>
                  </a:rPr>
                  <a:t>   }</a:t>
                </a:r>
                <a:endParaRPr lang="zh-CN" altLang="zh-CN" sz="1400" dirty="0">
                  <a:solidFill>
                    <a:srgbClr val="0066FF"/>
                  </a:solidFill>
                </a:endParaRPr>
              </a:p>
              <a:p>
                <a:r>
                  <a:rPr lang="en-US" altLang="zh-CN" sz="1400" dirty="0"/>
                  <a:t>   </a:t>
                </a:r>
              </a:p>
              <a:p>
                <a:r>
                  <a:rPr lang="en-US" altLang="zh-CN" sz="1400" dirty="0"/>
                  <a:t>     if(!p-&gt;next||j&gt;i-1) return; </a:t>
                </a:r>
                <a:r>
                  <a:rPr lang="en-US" altLang="zh-CN" sz="1200" dirty="0">
                    <a:solidFill>
                      <a:srgbClr val="002060"/>
                    </a:solidFill>
                  </a:rPr>
                  <a:t>{</a:t>
                </a:r>
                <a:r>
                  <a:rPr lang="en-US" altLang="zh-CN" sz="1200" dirty="0"/>
                  <a:t>//</a:t>
                </a:r>
                <a:r>
                  <a:rPr lang="zh-CN" altLang="zh-CN" sz="1200" dirty="0"/>
                  <a:t>删除位置不合理，异常处理</a:t>
                </a:r>
                <a:r>
                  <a:rPr lang="en-US" altLang="zh-CN" sz="1200" dirty="0"/>
                  <a:t> </a:t>
                </a:r>
              </a:p>
              <a:p>
                <a:r>
                  <a:rPr lang="en-US" altLang="zh-CN" sz="1400" dirty="0">
                    <a:solidFill>
                      <a:srgbClr val="002060"/>
                    </a:solidFill>
                  </a:rPr>
                  <a:t>     else{</a:t>
                </a:r>
                <a:endParaRPr lang="zh-CN" altLang="zh-CN" sz="1400" dirty="0">
                  <a:solidFill>
                    <a:srgbClr val="002060"/>
                  </a:solidFill>
                </a:endParaRPr>
              </a:p>
              <a:p>
                <a:r>
                  <a:rPr lang="en-US" altLang="zh-CN" sz="1400" dirty="0">
                    <a:solidFill>
                      <a:srgbClr val="002060"/>
                    </a:solidFill>
                  </a:rPr>
                  <a:t>         </a:t>
                </a:r>
                <a:r>
                  <a:rPr lang="en-US" altLang="zh-CN" sz="1400" dirty="0" err="1">
                    <a:solidFill>
                      <a:srgbClr val="002060"/>
                    </a:solidFill>
                  </a:rPr>
                  <a:t>LNode</a:t>
                </a:r>
                <a:r>
                  <a:rPr lang="en-US" altLang="zh-CN" sz="1400" dirty="0">
                    <a:solidFill>
                      <a:srgbClr val="002060"/>
                    </a:solidFill>
                  </a:rPr>
                  <a:t> *q=p-&gt;next;</a:t>
                </a:r>
                <a:endParaRPr lang="zh-CN" altLang="zh-CN" sz="1400" dirty="0">
                  <a:solidFill>
                    <a:srgbClr val="002060"/>
                  </a:solidFill>
                </a:endParaRPr>
              </a:p>
              <a:p>
                <a:r>
                  <a:rPr lang="en-US" altLang="zh-CN" sz="1400" dirty="0">
                    <a:solidFill>
                      <a:srgbClr val="002060"/>
                    </a:solidFill>
                  </a:rPr>
                  <a:t>         e=q-&gt;data;    //</a:t>
                </a:r>
                <a:r>
                  <a:rPr lang="zh-CN" altLang="zh-CN" sz="1400" dirty="0">
                    <a:solidFill>
                      <a:srgbClr val="002060"/>
                    </a:solidFill>
                  </a:rPr>
                  <a:t>保存被删结点的数据元素</a:t>
                </a:r>
              </a:p>
              <a:p>
                <a:r>
                  <a:rPr lang="en-US" altLang="zh-CN" sz="1400" dirty="0">
                    <a:solidFill>
                      <a:srgbClr val="002060"/>
                    </a:solidFill>
                  </a:rPr>
                  <a:t>         p-&gt;next=q-&gt;next;   //</a:t>
                </a:r>
                <a:r>
                  <a:rPr lang="zh-CN" altLang="zh-CN" sz="1400" dirty="0">
                    <a:solidFill>
                      <a:srgbClr val="002060"/>
                    </a:solidFill>
                  </a:rPr>
                  <a:t>删除被删结点</a:t>
                </a:r>
              </a:p>
              <a:p>
                <a:r>
                  <a:rPr lang="en-US" altLang="zh-CN" sz="1400" dirty="0">
                    <a:solidFill>
                      <a:srgbClr val="002060"/>
                    </a:solidFill>
                  </a:rPr>
                  <a:t>         delete q;          //</a:t>
                </a:r>
                <a:r>
                  <a:rPr lang="zh-CN" altLang="zh-CN" sz="1400" dirty="0">
                    <a:solidFill>
                      <a:srgbClr val="002060"/>
                    </a:solidFill>
                  </a:rPr>
                  <a:t>释放空间</a:t>
                </a:r>
              </a:p>
              <a:p>
                <a:r>
                  <a:rPr lang="en-US" altLang="zh-CN" sz="1400" dirty="0">
                    <a:solidFill>
                      <a:srgbClr val="002060"/>
                    </a:solidFill>
                  </a:rPr>
                  <a:t>      }</a:t>
                </a:r>
                <a:endParaRPr lang="zh-CN" altLang="zh-CN" sz="1400" dirty="0">
                  <a:solidFill>
                    <a:srgbClr val="002060"/>
                  </a:solidFill>
                </a:endParaRPr>
              </a:p>
              <a:p>
                <a:r>
                  <a:rPr lang="en-US" altLang="zh-CN" sz="1400" dirty="0">
                    <a:solidFill>
                      <a:srgbClr val="002060"/>
                    </a:solidFill>
                  </a:rPr>
                  <a:t> }</a:t>
                </a:r>
                <a:endParaRPr lang="zh-CN" altLang="zh-CN" sz="1400" dirty="0">
                  <a:solidFill>
                    <a:srgbClr val="002060"/>
                  </a:solidFill>
                </a:endParaRPr>
              </a:p>
              <a:p>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4802366" y="1142405"/>
                <a:ext cx="4409505" cy="4093428"/>
              </a:xfrm>
              <a:prstGeom prst="rect">
                <a:avLst/>
              </a:prstGeom>
              <a:blipFill rotWithShape="0">
                <a:blip r:embed="rId6"/>
                <a:stretch>
                  <a:fillRect l="-415" t="-149"/>
                </a:stretch>
              </a:blipFill>
            </p:spPr>
            <p:txBody>
              <a:bodyPr/>
              <a:lstStyle/>
              <a:p>
                <a:r>
                  <a:rPr lang="zh-CN" altLang="en-US">
                    <a:noFill/>
                  </a:rPr>
                  <a:t> </a:t>
                </a:r>
              </a:p>
            </p:txBody>
          </p:sp>
        </mc:Fallback>
      </mc:AlternateContent>
      <p:cxnSp>
        <p:nvCxnSpPr>
          <p:cNvPr id="15" name="直接连接符 14"/>
          <p:cNvCxnSpPr>
            <a:stCxn id="6" idx="6"/>
          </p:cNvCxnSpPr>
          <p:nvPr/>
        </p:nvCxnSpPr>
        <p:spPr bwMode="auto">
          <a:xfrm>
            <a:off x="4652210" y="1655167"/>
            <a:ext cx="288032" cy="179362"/>
          </a:xfrm>
          <a:prstGeom prst="line">
            <a:avLst/>
          </a:prstGeom>
          <a:solidFill>
            <a:schemeClr val="accent1"/>
          </a:solidFill>
          <a:ln w="9525" cap="flat" cmpd="sng" algn="ctr">
            <a:solidFill>
              <a:srgbClr val="FF0000"/>
            </a:solidFill>
            <a:prstDash val="solid"/>
            <a:round/>
            <a:headEnd type="none" w="sm"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a:stCxn id="9" idx="5"/>
          </p:cNvCxnSpPr>
          <p:nvPr/>
        </p:nvCxnSpPr>
        <p:spPr bwMode="auto">
          <a:xfrm>
            <a:off x="4028775" y="2521188"/>
            <a:ext cx="759125" cy="106072"/>
          </a:xfrm>
          <a:prstGeom prst="straightConnector1">
            <a:avLst/>
          </a:prstGeom>
          <a:solidFill>
            <a:schemeClr val="accent1"/>
          </a:solidFill>
          <a:ln w="9525"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6716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1000"/>
                                        <p:tgtEl>
                                          <p:spTgt spid="14">
                                            <p:txEl>
                                              <p:pRg st="0" end="0"/>
                                            </p:txEl>
                                          </p:spTgt>
                                        </p:tgtEl>
                                      </p:cBhvr>
                                    </p:animEffect>
                                    <p:anim calcmode="lin" valueType="num">
                                      <p:cBhvr>
                                        <p:cTn id="22"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4">
                                            <p:txEl>
                                              <p:pRg st="1" end="1"/>
                                            </p:txEl>
                                          </p:spTgt>
                                        </p:tgtEl>
                                        <p:attrNameLst>
                                          <p:attrName>style.visibility</p:attrName>
                                        </p:attrNameLst>
                                      </p:cBhvr>
                                      <p:to>
                                        <p:strVal val="visible"/>
                                      </p:to>
                                    </p:set>
                                    <p:animEffect transition="in" filter="fade">
                                      <p:cBhvr>
                                        <p:cTn id="26" dur="1000"/>
                                        <p:tgtEl>
                                          <p:spTgt spid="14">
                                            <p:txEl>
                                              <p:pRg st="1" end="1"/>
                                            </p:txEl>
                                          </p:spTgt>
                                        </p:tgtEl>
                                      </p:cBhvr>
                                    </p:animEffect>
                                    <p:anim calcmode="lin" valueType="num">
                                      <p:cBhvr>
                                        <p:cTn id="2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4">
                                            <p:txEl>
                                              <p:pRg st="2" end="2"/>
                                            </p:txEl>
                                          </p:spTgt>
                                        </p:tgtEl>
                                        <p:attrNameLst>
                                          <p:attrName>style.visibility</p:attrName>
                                        </p:attrNameLst>
                                      </p:cBhvr>
                                      <p:to>
                                        <p:strVal val="visible"/>
                                      </p:to>
                                    </p:set>
                                    <p:animEffect transition="in" filter="fade">
                                      <p:cBhvr>
                                        <p:cTn id="50" dur="1000"/>
                                        <p:tgtEl>
                                          <p:spTgt spid="14">
                                            <p:txEl>
                                              <p:pRg st="2" end="2"/>
                                            </p:txEl>
                                          </p:spTgt>
                                        </p:tgtEl>
                                      </p:cBhvr>
                                    </p:animEffect>
                                    <p:anim calcmode="lin" valueType="num">
                                      <p:cBhvr>
                                        <p:cTn id="51"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52"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4">
                                            <p:txEl>
                                              <p:pRg st="3" end="3"/>
                                            </p:txEl>
                                          </p:spTgt>
                                        </p:tgtEl>
                                        <p:attrNameLst>
                                          <p:attrName>style.visibility</p:attrName>
                                        </p:attrNameLst>
                                      </p:cBhvr>
                                      <p:to>
                                        <p:strVal val="visible"/>
                                      </p:to>
                                    </p:set>
                                    <p:animEffect transition="in" filter="fade">
                                      <p:cBhvr>
                                        <p:cTn id="55" dur="1000"/>
                                        <p:tgtEl>
                                          <p:spTgt spid="14">
                                            <p:txEl>
                                              <p:pRg st="3" end="3"/>
                                            </p:txEl>
                                          </p:spTgt>
                                        </p:tgtEl>
                                      </p:cBhvr>
                                    </p:animEffect>
                                    <p:anim calcmode="lin" valueType="num">
                                      <p:cBhvr>
                                        <p:cTn id="56"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57"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1000"/>
                                        <p:tgtEl>
                                          <p:spTgt spid="10"/>
                                        </p:tgtEl>
                                      </p:cBhvr>
                                    </p:animEffect>
                                    <p:anim calcmode="lin" valueType="num">
                                      <p:cBhvr>
                                        <p:cTn id="63" dur="1000" fill="hold"/>
                                        <p:tgtEl>
                                          <p:spTgt spid="10"/>
                                        </p:tgtEl>
                                        <p:attrNameLst>
                                          <p:attrName>ppt_x</p:attrName>
                                        </p:attrNameLst>
                                      </p:cBhvr>
                                      <p:tavLst>
                                        <p:tav tm="0">
                                          <p:val>
                                            <p:strVal val="#ppt_x"/>
                                          </p:val>
                                        </p:tav>
                                        <p:tav tm="100000">
                                          <p:val>
                                            <p:strVal val="#ppt_x"/>
                                          </p:val>
                                        </p:tav>
                                      </p:tavLst>
                                    </p:anim>
                                    <p:anim calcmode="lin" valueType="num">
                                      <p:cBhvr>
                                        <p:cTn id="64" dur="1000" fill="hold"/>
                                        <p:tgtEl>
                                          <p:spTgt spid="1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1000"/>
                                        <p:tgtEl>
                                          <p:spTgt spid="9"/>
                                        </p:tgtEl>
                                      </p:cBhvr>
                                    </p:animEffect>
                                    <p:anim calcmode="lin" valueType="num">
                                      <p:cBhvr>
                                        <p:cTn id="73" dur="1000" fill="hold"/>
                                        <p:tgtEl>
                                          <p:spTgt spid="9"/>
                                        </p:tgtEl>
                                        <p:attrNameLst>
                                          <p:attrName>ppt_x</p:attrName>
                                        </p:attrNameLst>
                                      </p:cBhvr>
                                      <p:tavLst>
                                        <p:tav tm="0">
                                          <p:val>
                                            <p:strVal val="#ppt_x"/>
                                          </p:val>
                                        </p:tav>
                                        <p:tav tm="100000">
                                          <p:val>
                                            <p:strVal val="#ppt_x"/>
                                          </p:val>
                                        </p:tav>
                                      </p:tavLst>
                                    </p:anim>
                                    <p:anim calcmode="lin" valueType="num">
                                      <p:cBhvr>
                                        <p:cTn id="7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14">
                                            <p:txEl>
                                              <p:pRg st="4" end="4"/>
                                            </p:txEl>
                                          </p:spTgt>
                                        </p:tgtEl>
                                        <p:attrNameLst>
                                          <p:attrName>style.visibility</p:attrName>
                                        </p:attrNameLst>
                                      </p:cBhvr>
                                      <p:to>
                                        <p:strVal val="visible"/>
                                      </p:to>
                                    </p:set>
                                    <p:animEffect transition="in" filter="fade">
                                      <p:cBhvr>
                                        <p:cTn id="79" dur="1000"/>
                                        <p:tgtEl>
                                          <p:spTgt spid="14">
                                            <p:txEl>
                                              <p:pRg st="4" end="4"/>
                                            </p:txEl>
                                          </p:spTgt>
                                        </p:tgtEl>
                                      </p:cBhvr>
                                    </p:animEffect>
                                    <p:anim calcmode="lin" valueType="num">
                                      <p:cBhvr>
                                        <p:cTn id="80"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14">
                                            <p:txEl>
                                              <p:pRg st="5" end="5"/>
                                            </p:txEl>
                                          </p:spTgt>
                                        </p:tgtEl>
                                        <p:attrNameLst>
                                          <p:attrName>style.visibility</p:attrName>
                                        </p:attrNameLst>
                                      </p:cBhvr>
                                      <p:to>
                                        <p:strVal val="visible"/>
                                      </p:to>
                                    </p:set>
                                    <p:animEffect transition="in" filter="fade">
                                      <p:cBhvr>
                                        <p:cTn id="86" dur="1000"/>
                                        <p:tgtEl>
                                          <p:spTgt spid="14">
                                            <p:txEl>
                                              <p:pRg st="5" end="5"/>
                                            </p:txEl>
                                          </p:spTgt>
                                        </p:tgtEl>
                                      </p:cBhvr>
                                    </p:animEffect>
                                    <p:anim calcmode="lin" valueType="num">
                                      <p:cBhvr>
                                        <p:cTn id="87"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88"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14">
                                            <p:txEl>
                                              <p:pRg st="6" end="6"/>
                                            </p:txEl>
                                          </p:spTgt>
                                        </p:tgtEl>
                                        <p:attrNameLst>
                                          <p:attrName>style.visibility</p:attrName>
                                        </p:attrNameLst>
                                      </p:cBhvr>
                                      <p:to>
                                        <p:strVal val="visible"/>
                                      </p:to>
                                    </p:set>
                                    <p:animEffect transition="in" filter="fade">
                                      <p:cBhvr>
                                        <p:cTn id="93" dur="1000"/>
                                        <p:tgtEl>
                                          <p:spTgt spid="14">
                                            <p:txEl>
                                              <p:pRg st="6" end="6"/>
                                            </p:txEl>
                                          </p:spTgt>
                                        </p:tgtEl>
                                      </p:cBhvr>
                                    </p:animEffect>
                                    <p:anim calcmode="lin" valueType="num">
                                      <p:cBhvr>
                                        <p:cTn id="94"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95" dur="1000" fill="hold"/>
                                        <p:tgtEl>
                                          <p:spTgt spid="14">
                                            <p:txEl>
                                              <p:pRg st="6" end="6"/>
                                            </p:txEl>
                                          </p:spTgt>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4">
                                            <p:txEl>
                                              <p:pRg st="7" end="7"/>
                                            </p:txEl>
                                          </p:spTgt>
                                        </p:tgtEl>
                                        <p:attrNameLst>
                                          <p:attrName>style.visibility</p:attrName>
                                        </p:attrNameLst>
                                      </p:cBhvr>
                                      <p:to>
                                        <p:strVal val="visible"/>
                                      </p:to>
                                    </p:set>
                                    <p:animEffect transition="in" filter="fade">
                                      <p:cBhvr>
                                        <p:cTn id="98" dur="1000"/>
                                        <p:tgtEl>
                                          <p:spTgt spid="14">
                                            <p:txEl>
                                              <p:pRg st="7" end="7"/>
                                            </p:txEl>
                                          </p:spTgt>
                                        </p:tgtEl>
                                      </p:cBhvr>
                                    </p:animEffect>
                                    <p:anim calcmode="lin" valueType="num">
                                      <p:cBhvr>
                                        <p:cTn id="99"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100" dur="10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xEl>
                                              <p:pRg st="9" end="9"/>
                                            </p:txEl>
                                          </p:spTgt>
                                        </p:tgtEl>
                                        <p:attrNameLst>
                                          <p:attrName>style.visibility</p:attrName>
                                        </p:attrNameLst>
                                      </p:cBhvr>
                                      <p:to>
                                        <p:strVal val="visible"/>
                                      </p:to>
                                    </p:set>
                                    <p:animEffect transition="in" filter="fade">
                                      <p:cBhvr>
                                        <p:cTn id="105" dur="1000"/>
                                        <p:tgtEl>
                                          <p:spTgt spid="14">
                                            <p:txEl>
                                              <p:pRg st="9" end="9"/>
                                            </p:txEl>
                                          </p:spTgt>
                                        </p:tgtEl>
                                      </p:cBhvr>
                                    </p:animEffect>
                                    <p:anim calcmode="lin" valueType="num">
                                      <p:cBhvr>
                                        <p:cTn id="106" dur="1000" fill="hold"/>
                                        <p:tgtEl>
                                          <p:spTgt spid="14">
                                            <p:txEl>
                                              <p:pRg st="9" end="9"/>
                                            </p:txEl>
                                          </p:spTgt>
                                        </p:tgtEl>
                                        <p:attrNameLst>
                                          <p:attrName>ppt_x</p:attrName>
                                        </p:attrNameLst>
                                      </p:cBhvr>
                                      <p:tavLst>
                                        <p:tav tm="0">
                                          <p:val>
                                            <p:strVal val="#ppt_x"/>
                                          </p:val>
                                        </p:tav>
                                        <p:tav tm="100000">
                                          <p:val>
                                            <p:strVal val="#ppt_x"/>
                                          </p:val>
                                        </p:tav>
                                      </p:tavLst>
                                    </p:anim>
                                    <p:anim calcmode="lin" valueType="num">
                                      <p:cBhvr>
                                        <p:cTn id="107" dur="1000" fill="hold"/>
                                        <p:tgtEl>
                                          <p:spTgt spid="14">
                                            <p:txEl>
                                              <p:pRg st="9" end="9"/>
                                            </p:txEl>
                                          </p:spTgt>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14">
                                            <p:txEl>
                                              <p:pRg st="10" end="10"/>
                                            </p:txEl>
                                          </p:spTgt>
                                        </p:tgtEl>
                                        <p:attrNameLst>
                                          <p:attrName>style.visibility</p:attrName>
                                        </p:attrNameLst>
                                      </p:cBhvr>
                                      <p:to>
                                        <p:strVal val="visible"/>
                                      </p:to>
                                    </p:set>
                                    <p:animEffect transition="in" filter="fade">
                                      <p:cBhvr>
                                        <p:cTn id="110" dur="1000"/>
                                        <p:tgtEl>
                                          <p:spTgt spid="14">
                                            <p:txEl>
                                              <p:pRg st="10" end="10"/>
                                            </p:txEl>
                                          </p:spTgt>
                                        </p:tgtEl>
                                      </p:cBhvr>
                                    </p:animEffect>
                                    <p:anim calcmode="lin" valueType="num">
                                      <p:cBhvr>
                                        <p:cTn id="111" dur="1000" fill="hold"/>
                                        <p:tgtEl>
                                          <p:spTgt spid="14">
                                            <p:txEl>
                                              <p:pRg st="10" end="10"/>
                                            </p:txEl>
                                          </p:spTgt>
                                        </p:tgtEl>
                                        <p:attrNameLst>
                                          <p:attrName>ppt_x</p:attrName>
                                        </p:attrNameLst>
                                      </p:cBhvr>
                                      <p:tavLst>
                                        <p:tav tm="0">
                                          <p:val>
                                            <p:strVal val="#ppt_x"/>
                                          </p:val>
                                        </p:tav>
                                        <p:tav tm="100000">
                                          <p:val>
                                            <p:strVal val="#ppt_x"/>
                                          </p:val>
                                        </p:tav>
                                      </p:tavLst>
                                    </p:anim>
                                    <p:anim calcmode="lin" valueType="num">
                                      <p:cBhvr>
                                        <p:cTn id="112" dur="1000" fill="hold"/>
                                        <p:tgtEl>
                                          <p:spTgt spid="1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2"/>
                                        </p:tgtEl>
                                        <p:attrNameLst>
                                          <p:attrName>style.visibility</p:attrName>
                                        </p:attrNameLst>
                                      </p:cBhvr>
                                      <p:to>
                                        <p:strVal val="visible"/>
                                      </p:to>
                                    </p:set>
                                    <p:animEffect transition="in" filter="fade">
                                      <p:cBhvr>
                                        <p:cTn id="117" dur="1000"/>
                                        <p:tgtEl>
                                          <p:spTgt spid="12"/>
                                        </p:tgtEl>
                                      </p:cBhvr>
                                    </p:animEffect>
                                    <p:anim calcmode="lin" valueType="num">
                                      <p:cBhvr>
                                        <p:cTn id="118" dur="1000" fill="hold"/>
                                        <p:tgtEl>
                                          <p:spTgt spid="12"/>
                                        </p:tgtEl>
                                        <p:attrNameLst>
                                          <p:attrName>ppt_x</p:attrName>
                                        </p:attrNameLst>
                                      </p:cBhvr>
                                      <p:tavLst>
                                        <p:tav tm="0">
                                          <p:val>
                                            <p:strVal val="#ppt_x"/>
                                          </p:val>
                                        </p:tav>
                                        <p:tav tm="100000">
                                          <p:val>
                                            <p:strVal val="#ppt_x"/>
                                          </p:val>
                                        </p:tav>
                                      </p:tavLst>
                                    </p:anim>
                                    <p:anim calcmode="lin" valueType="num">
                                      <p:cBhvr>
                                        <p:cTn id="119" dur="1000" fill="hold"/>
                                        <p:tgtEl>
                                          <p:spTgt spid="12"/>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Effect transition="in" filter="fade">
                                      <p:cBhvr>
                                        <p:cTn id="122" dur="1000"/>
                                        <p:tgtEl>
                                          <p:spTgt spid="11"/>
                                        </p:tgtEl>
                                      </p:cBhvr>
                                    </p:animEffect>
                                    <p:anim calcmode="lin" valueType="num">
                                      <p:cBhvr>
                                        <p:cTn id="123" dur="1000" fill="hold"/>
                                        <p:tgtEl>
                                          <p:spTgt spid="11"/>
                                        </p:tgtEl>
                                        <p:attrNameLst>
                                          <p:attrName>ppt_x</p:attrName>
                                        </p:attrNameLst>
                                      </p:cBhvr>
                                      <p:tavLst>
                                        <p:tav tm="0">
                                          <p:val>
                                            <p:strVal val="#ppt_x"/>
                                          </p:val>
                                        </p:tav>
                                        <p:tav tm="100000">
                                          <p:val>
                                            <p:strVal val="#ppt_x"/>
                                          </p:val>
                                        </p:tav>
                                      </p:tavLst>
                                    </p:anim>
                                    <p:anim calcmode="lin" valueType="num">
                                      <p:cBhvr>
                                        <p:cTn id="124" dur="1000" fill="hold"/>
                                        <p:tgtEl>
                                          <p:spTgt spid="11"/>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13"/>
                                        </p:tgtEl>
                                        <p:attrNameLst>
                                          <p:attrName>style.visibility</p:attrName>
                                        </p:attrNameLst>
                                      </p:cBhvr>
                                      <p:to>
                                        <p:strVal val="visible"/>
                                      </p:to>
                                    </p:set>
                                    <p:animEffect transition="in" filter="fade">
                                      <p:cBhvr>
                                        <p:cTn id="127" dur="1000"/>
                                        <p:tgtEl>
                                          <p:spTgt spid="13"/>
                                        </p:tgtEl>
                                      </p:cBhvr>
                                    </p:animEffect>
                                    <p:anim calcmode="lin" valueType="num">
                                      <p:cBhvr>
                                        <p:cTn id="128" dur="1000" fill="hold"/>
                                        <p:tgtEl>
                                          <p:spTgt spid="13"/>
                                        </p:tgtEl>
                                        <p:attrNameLst>
                                          <p:attrName>ppt_x</p:attrName>
                                        </p:attrNameLst>
                                      </p:cBhvr>
                                      <p:tavLst>
                                        <p:tav tm="0">
                                          <p:val>
                                            <p:strVal val="#ppt_x"/>
                                          </p:val>
                                        </p:tav>
                                        <p:tav tm="100000">
                                          <p:val>
                                            <p:strVal val="#ppt_x"/>
                                          </p:val>
                                        </p:tav>
                                      </p:tavLst>
                                    </p:anim>
                                    <p:anim calcmode="lin" valueType="num">
                                      <p:cBhvr>
                                        <p:cTn id="1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14">
                                            <p:txEl>
                                              <p:pRg st="11" end="11"/>
                                            </p:txEl>
                                          </p:spTgt>
                                        </p:tgtEl>
                                        <p:attrNameLst>
                                          <p:attrName>style.visibility</p:attrName>
                                        </p:attrNameLst>
                                      </p:cBhvr>
                                      <p:to>
                                        <p:strVal val="visible"/>
                                      </p:to>
                                    </p:set>
                                    <p:animEffect transition="in" filter="fade">
                                      <p:cBhvr>
                                        <p:cTn id="134" dur="1000"/>
                                        <p:tgtEl>
                                          <p:spTgt spid="14">
                                            <p:txEl>
                                              <p:pRg st="11" end="11"/>
                                            </p:txEl>
                                          </p:spTgt>
                                        </p:tgtEl>
                                      </p:cBhvr>
                                    </p:animEffect>
                                    <p:anim calcmode="lin" valueType="num">
                                      <p:cBhvr>
                                        <p:cTn id="135" dur="1000" fill="hold"/>
                                        <p:tgtEl>
                                          <p:spTgt spid="14">
                                            <p:txEl>
                                              <p:pRg st="11" end="11"/>
                                            </p:txEl>
                                          </p:spTgt>
                                        </p:tgtEl>
                                        <p:attrNameLst>
                                          <p:attrName>ppt_x</p:attrName>
                                        </p:attrNameLst>
                                      </p:cBhvr>
                                      <p:tavLst>
                                        <p:tav tm="0">
                                          <p:val>
                                            <p:strVal val="#ppt_x"/>
                                          </p:val>
                                        </p:tav>
                                        <p:tav tm="100000">
                                          <p:val>
                                            <p:strVal val="#ppt_x"/>
                                          </p:val>
                                        </p:tav>
                                      </p:tavLst>
                                    </p:anim>
                                    <p:anim calcmode="lin" valueType="num">
                                      <p:cBhvr>
                                        <p:cTn id="136" dur="1000" fill="hold"/>
                                        <p:tgtEl>
                                          <p:spTgt spid="1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14">
                                            <p:txEl>
                                              <p:pRg st="12" end="12"/>
                                            </p:txEl>
                                          </p:spTgt>
                                        </p:tgtEl>
                                        <p:attrNameLst>
                                          <p:attrName>style.visibility</p:attrName>
                                        </p:attrNameLst>
                                      </p:cBhvr>
                                      <p:to>
                                        <p:strVal val="visible"/>
                                      </p:to>
                                    </p:set>
                                    <p:animEffect transition="in" filter="fade">
                                      <p:cBhvr>
                                        <p:cTn id="141" dur="1000"/>
                                        <p:tgtEl>
                                          <p:spTgt spid="14">
                                            <p:txEl>
                                              <p:pRg st="12" end="12"/>
                                            </p:txEl>
                                          </p:spTgt>
                                        </p:tgtEl>
                                      </p:cBhvr>
                                    </p:animEffect>
                                    <p:anim calcmode="lin" valueType="num">
                                      <p:cBhvr>
                                        <p:cTn id="142" dur="1000" fill="hold"/>
                                        <p:tgtEl>
                                          <p:spTgt spid="14">
                                            <p:txEl>
                                              <p:pRg st="12" end="12"/>
                                            </p:txEl>
                                          </p:spTgt>
                                        </p:tgtEl>
                                        <p:attrNameLst>
                                          <p:attrName>ppt_x</p:attrName>
                                        </p:attrNameLst>
                                      </p:cBhvr>
                                      <p:tavLst>
                                        <p:tav tm="0">
                                          <p:val>
                                            <p:strVal val="#ppt_x"/>
                                          </p:val>
                                        </p:tav>
                                        <p:tav tm="100000">
                                          <p:val>
                                            <p:strVal val="#ppt_x"/>
                                          </p:val>
                                        </p:tav>
                                      </p:tavLst>
                                    </p:anim>
                                    <p:anim calcmode="lin" valueType="num">
                                      <p:cBhvr>
                                        <p:cTn id="143" dur="1000" fill="hold"/>
                                        <p:tgtEl>
                                          <p:spTgt spid="14">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nodeType="clickEffect">
                                  <p:stCondLst>
                                    <p:cond delay="0"/>
                                  </p:stCondLst>
                                  <p:childTnLst>
                                    <p:set>
                                      <p:cBhvr>
                                        <p:cTn id="147" dur="1" fill="hold">
                                          <p:stCondLst>
                                            <p:cond delay="0"/>
                                          </p:stCondLst>
                                        </p:cTn>
                                        <p:tgtEl>
                                          <p:spTgt spid="14">
                                            <p:txEl>
                                              <p:pRg st="13" end="13"/>
                                            </p:txEl>
                                          </p:spTgt>
                                        </p:tgtEl>
                                        <p:attrNameLst>
                                          <p:attrName>style.visibility</p:attrName>
                                        </p:attrNameLst>
                                      </p:cBhvr>
                                      <p:to>
                                        <p:strVal val="visible"/>
                                      </p:to>
                                    </p:set>
                                    <p:animEffect transition="in" filter="fade">
                                      <p:cBhvr>
                                        <p:cTn id="148" dur="1000"/>
                                        <p:tgtEl>
                                          <p:spTgt spid="14">
                                            <p:txEl>
                                              <p:pRg st="13" end="13"/>
                                            </p:txEl>
                                          </p:spTgt>
                                        </p:tgtEl>
                                      </p:cBhvr>
                                    </p:animEffect>
                                    <p:anim calcmode="lin" valueType="num">
                                      <p:cBhvr>
                                        <p:cTn id="149" dur="1000" fill="hold"/>
                                        <p:tgtEl>
                                          <p:spTgt spid="14">
                                            <p:txEl>
                                              <p:pRg st="13" end="13"/>
                                            </p:txEl>
                                          </p:spTgt>
                                        </p:tgtEl>
                                        <p:attrNameLst>
                                          <p:attrName>ppt_x</p:attrName>
                                        </p:attrNameLst>
                                      </p:cBhvr>
                                      <p:tavLst>
                                        <p:tav tm="0">
                                          <p:val>
                                            <p:strVal val="#ppt_x"/>
                                          </p:val>
                                        </p:tav>
                                        <p:tav tm="100000">
                                          <p:val>
                                            <p:strVal val="#ppt_x"/>
                                          </p:val>
                                        </p:tav>
                                      </p:tavLst>
                                    </p:anim>
                                    <p:anim calcmode="lin" valueType="num">
                                      <p:cBhvr>
                                        <p:cTn id="150" dur="1000" fill="hold"/>
                                        <p:tgtEl>
                                          <p:spTgt spid="14">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14">
                                            <p:txEl>
                                              <p:pRg st="14" end="14"/>
                                            </p:txEl>
                                          </p:spTgt>
                                        </p:tgtEl>
                                        <p:attrNameLst>
                                          <p:attrName>style.visibility</p:attrName>
                                        </p:attrNameLst>
                                      </p:cBhvr>
                                      <p:to>
                                        <p:strVal val="visible"/>
                                      </p:to>
                                    </p:set>
                                    <p:animEffect transition="in" filter="fade">
                                      <p:cBhvr>
                                        <p:cTn id="155" dur="1000"/>
                                        <p:tgtEl>
                                          <p:spTgt spid="14">
                                            <p:txEl>
                                              <p:pRg st="14" end="14"/>
                                            </p:txEl>
                                          </p:spTgt>
                                        </p:tgtEl>
                                      </p:cBhvr>
                                    </p:animEffect>
                                    <p:anim calcmode="lin" valueType="num">
                                      <p:cBhvr>
                                        <p:cTn id="156" dur="1000" fill="hold"/>
                                        <p:tgtEl>
                                          <p:spTgt spid="14">
                                            <p:txEl>
                                              <p:pRg st="14" end="14"/>
                                            </p:txEl>
                                          </p:spTgt>
                                        </p:tgtEl>
                                        <p:attrNameLst>
                                          <p:attrName>ppt_x</p:attrName>
                                        </p:attrNameLst>
                                      </p:cBhvr>
                                      <p:tavLst>
                                        <p:tav tm="0">
                                          <p:val>
                                            <p:strVal val="#ppt_x"/>
                                          </p:val>
                                        </p:tav>
                                        <p:tav tm="100000">
                                          <p:val>
                                            <p:strVal val="#ppt_x"/>
                                          </p:val>
                                        </p:tav>
                                      </p:tavLst>
                                    </p:anim>
                                    <p:anim calcmode="lin" valueType="num">
                                      <p:cBhvr>
                                        <p:cTn id="157" dur="1000" fill="hold"/>
                                        <p:tgtEl>
                                          <p:spTgt spid="14">
                                            <p:txEl>
                                              <p:pRg st="14" end="14"/>
                                            </p:txEl>
                                          </p:spTgt>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14">
                                            <p:txEl>
                                              <p:pRg st="15" end="15"/>
                                            </p:txEl>
                                          </p:spTgt>
                                        </p:tgtEl>
                                        <p:attrNameLst>
                                          <p:attrName>style.visibility</p:attrName>
                                        </p:attrNameLst>
                                      </p:cBhvr>
                                      <p:to>
                                        <p:strVal val="visible"/>
                                      </p:to>
                                    </p:set>
                                    <p:animEffect transition="in" filter="fade">
                                      <p:cBhvr>
                                        <p:cTn id="160" dur="1000"/>
                                        <p:tgtEl>
                                          <p:spTgt spid="14">
                                            <p:txEl>
                                              <p:pRg st="15" end="15"/>
                                            </p:txEl>
                                          </p:spTgt>
                                        </p:tgtEl>
                                      </p:cBhvr>
                                    </p:animEffect>
                                    <p:anim calcmode="lin" valueType="num">
                                      <p:cBhvr>
                                        <p:cTn id="161" dur="1000" fill="hold"/>
                                        <p:tgtEl>
                                          <p:spTgt spid="14">
                                            <p:txEl>
                                              <p:pRg st="15" end="15"/>
                                            </p:txEl>
                                          </p:spTgt>
                                        </p:tgtEl>
                                        <p:attrNameLst>
                                          <p:attrName>ppt_x</p:attrName>
                                        </p:attrNameLst>
                                      </p:cBhvr>
                                      <p:tavLst>
                                        <p:tav tm="0">
                                          <p:val>
                                            <p:strVal val="#ppt_x"/>
                                          </p:val>
                                        </p:tav>
                                        <p:tav tm="100000">
                                          <p:val>
                                            <p:strVal val="#ppt_x"/>
                                          </p:val>
                                        </p:tav>
                                      </p:tavLst>
                                    </p:anim>
                                    <p:anim calcmode="lin" valueType="num">
                                      <p:cBhvr>
                                        <p:cTn id="162" dur="1000" fill="hold"/>
                                        <p:tgtEl>
                                          <p:spTgt spid="14">
                                            <p:txEl>
                                              <p:pRg st="15" end="15"/>
                                            </p:txEl>
                                          </p:spTgt>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14">
                                            <p:txEl>
                                              <p:pRg st="16" end="16"/>
                                            </p:txEl>
                                          </p:spTgt>
                                        </p:tgtEl>
                                        <p:attrNameLst>
                                          <p:attrName>style.visibility</p:attrName>
                                        </p:attrNameLst>
                                      </p:cBhvr>
                                      <p:to>
                                        <p:strVal val="visible"/>
                                      </p:to>
                                    </p:set>
                                    <p:animEffect transition="in" filter="fade">
                                      <p:cBhvr>
                                        <p:cTn id="165" dur="1000"/>
                                        <p:tgtEl>
                                          <p:spTgt spid="14">
                                            <p:txEl>
                                              <p:pRg st="16" end="16"/>
                                            </p:txEl>
                                          </p:spTgt>
                                        </p:tgtEl>
                                      </p:cBhvr>
                                    </p:animEffect>
                                    <p:anim calcmode="lin" valueType="num">
                                      <p:cBhvr>
                                        <p:cTn id="166" dur="1000" fill="hold"/>
                                        <p:tgtEl>
                                          <p:spTgt spid="14">
                                            <p:txEl>
                                              <p:pRg st="16" end="16"/>
                                            </p:txEl>
                                          </p:spTgt>
                                        </p:tgtEl>
                                        <p:attrNameLst>
                                          <p:attrName>ppt_x</p:attrName>
                                        </p:attrNameLst>
                                      </p:cBhvr>
                                      <p:tavLst>
                                        <p:tav tm="0">
                                          <p:val>
                                            <p:strVal val="#ppt_x"/>
                                          </p:val>
                                        </p:tav>
                                        <p:tav tm="100000">
                                          <p:val>
                                            <p:strVal val="#ppt_x"/>
                                          </p:val>
                                        </p:tav>
                                      </p:tavLst>
                                    </p:anim>
                                    <p:anim calcmode="lin" valueType="num">
                                      <p:cBhvr>
                                        <p:cTn id="167" dur="1000" fill="hold"/>
                                        <p:tgtEl>
                                          <p:spTgt spid="14">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P spid="9" grpId="0" animBg="1"/>
      <p:bldP spid="10" grpId="0" animBg="1"/>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取第</a:t>
            </a:r>
            <a:r>
              <a:rPr lang="en-US" altLang="zh-CN" dirty="0" err="1"/>
              <a:t>i</a:t>
            </a:r>
            <a:r>
              <a:rPr lang="zh-CN" altLang="en-US" dirty="0"/>
              <a:t>个数据元素</a:t>
            </a:r>
          </a:p>
        </p:txBody>
      </p:sp>
      <p:sp>
        <p:nvSpPr>
          <p:cNvPr id="3" name="内容占位符 2"/>
          <p:cNvSpPr>
            <a:spLocks noGrp="1"/>
          </p:cNvSpPr>
          <p:nvPr>
            <p:ph sz="quarter" idx="11"/>
          </p:nvPr>
        </p:nvSpPr>
        <p:spPr>
          <a:xfrm>
            <a:off x="179512" y="1064124"/>
            <a:ext cx="8856984" cy="715538"/>
          </a:xfrm>
        </p:spPr>
        <p:txBody>
          <a:bodyPr/>
          <a:lstStyle/>
          <a:p>
            <a:pPr>
              <a:lnSpc>
                <a:spcPts val="2400"/>
              </a:lnSpc>
              <a:spcBef>
                <a:spcPts val="0"/>
              </a:spcBef>
            </a:pPr>
            <a:r>
              <a:rPr lang="en-US" altLang="zh-CN" sz="1800" dirty="0" err="1">
                <a:latin typeface="隶书" panose="02010509060101010101" pitchFamily="49" charset="-122"/>
                <a:ea typeface="隶书" panose="02010509060101010101" pitchFamily="49" charset="-122"/>
              </a:rPr>
              <a:t>GetElem</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函数从单链表头结点开始查找第 </a:t>
            </a:r>
            <a:r>
              <a:rPr lang="en-US" altLang="zh-CN" sz="1800" dirty="0" err="1">
                <a:latin typeface="隶书" panose="02010509060101010101" pitchFamily="49" charset="-122"/>
                <a:ea typeface="隶书" panose="02010509060101010101" pitchFamily="49" charset="-122"/>
              </a:rPr>
              <a:t>i</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个结点</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若存在第 </a:t>
            </a:r>
            <a:r>
              <a:rPr lang="en-US" altLang="zh-CN" sz="1800" dirty="0" err="1">
                <a:latin typeface="隶书" panose="02010509060101010101" pitchFamily="49" charset="-122"/>
                <a:ea typeface="隶书" panose="02010509060101010101" pitchFamily="49" charset="-122"/>
              </a:rPr>
              <a:t>i</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个结点</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则将该结 点的数据域赋值给变量 </a:t>
            </a:r>
            <a:r>
              <a:rPr lang="en-US" altLang="zh-CN" sz="1800" dirty="0">
                <a:latin typeface="隶书" panose="02010509060101010101" pitchFamily="49" charset="-122"/>
                <a:ea typeface="隶书" panose="02010509060101010101" pitchFamily="49" charset="-122"/>
              </a:rPr>
              <a:t>e, </a:t>
            </a:r>
            <a:r>
              <a:rPr lang="zh-CN" altLang="en-US" sz="1800" dirty="0">
                <a:latin typeface="隶书" panose="02010509060101010101" pitchFamily="49" charset="-122"/>
                <a:ea typeface="隶书" panose="02010509060101010101" pitchFamily="49" charset="-122"/>
              </a:rPr>
              <a:t>并返回 </a:t>
            </a:r>
            <a:r>
              <a:rPr lang="en-US" altLang="zh-CN" sz="1800" dirty="0">
                <a:latin typeface="隶书" panose="02010509060101010101" pitchFamily="49" charset="-122"/>
                <a:ea typeface="隶书" panose="02010509060101010101" pitchFamily="49" charset="-122"/>
              </a:rPr>
              <a:t>1, </a:t>
            </a:r>
            <a:r>
              <a:rPr lang="zh-CN" altLang="en-US" sz="1800" dirty="0">
                <a:latin typeface="隶书" panose="02010509060101010101" pitchFamily="49" charset="-122"/>
                <a:ea typeface="隶书" panose="02010509060101010101" pitchFamily="49" charset="-122"/>
              </a:rPr>
              <a:t>否则返回 </a:t>
            </a:r>
            <a:r>
              <a:rPr lang="en-US" altLang="zh-CN" sz="1800" dirty="0">
                <a:latin typeface="隶书" panose="02010509060101010101" pitchFamily="49" charset="-122"/>
                <a:ea typeface="隶书" panose="02010509060101010101" pitchFamily="49" charset="-122"/>
              </a:rPr>
              <a:t>0</a:t>
            </a:r>
            <a:r>
              <a:rPr lang="zh-CN" altLang="en-US" sz="1800" dirty="0">
                <a:latin typeface="隶书" panose="02010509060101010101" pitchFamily="49" charset="-122"/>
                <a:ea typeface="隶书" panose="02010509060101010101" pitchFamily="49" charset="-122"/>
              </a:rPr>
              <a:t>。</a:t>
            </a:r>
          </a:p>
        </p:txBody>
      </p:sp>
      <mc:AlternateContent xmlns:mc="http://schemas.openxmlformats.org/markup-compatibility/2006" xmlns:a14="http://schemas.microsoft.com/office/drawing/2010/main">
        <mc:Choice Requires="a14">
          <p:sp>
            <p:nvSpPr>
              <p:cNvPr id="4" name="文本框 3"/>
              <p:cNvSpPr txBox="1"/>
              <p:nvPr/>
            </p:nvSpPr>
            <p:spPr>
              <a:xfrm>
                <a:off x="273183" y="1056362"/>
                <a:ext cx="7128792" cy="3693319"/>
              </a:xfrm>
              <a:prstGeom prst="rect">
                <a:avLst/>
              </a:prstGeom>
              <a:noFill/>
            </p:spPr>
            <p:txBody>
              <a:bodyPr wrap="square" rtlCol="0">
                <a:spAutoFit/>
              </a:bodyPr>
              <a:lstStyle/>
              <a:p>
                <a:r>
                  <a:rPr lang="en-US" altLang="zh-CN" dirty="0">
                    <a:solidFill>
                      <a:srgbClr val="002060"/>
                    </a:solidFill>
                    <a:latin typeface="Times New Roman" panose="02020603050405020304" pitchFamily="18" charset="0"/>
                    <a:cs typeface="Times New Roman" panose="02020603050405020304" pitchFamily="18" charset="0"/>
                  </a:rPr>
                  <a:t>int </a:t>
                </a:r>
                <a:r>
                  <a:rPr lang="en-US" altLang="zh-CN" dirty="0" err="1">
                    <a:solidFill>
                      <a:srgbClr val="002060"/>
                    </a:solidFill>
                    <a:latin typeface="Times New Roman" panose="02020603050405020304" pitchFamily="18" charset="0"/>
                    <a:cs typeface="Times New Roman" panose="02020603050405020304" pitchFamily="18" charset="0"/>
                  </a:rPr>
                  <a:t>LinkList</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GetElem</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i</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ElemType</a:t>
                </a:r>
                <a:r>
                  <a:rPr lang="en-US" altLang="zh-CN" dirty="0">
                    <a:solidFill>
                      <a:srgbClr val="002060"/>
                    </a:solidFill>
                    <a:latin typeface="Times New Roman" panose="02020603050405020304" pitchFamily="18" charset="0"/>
                    <a:cs typeface="Times New Roman" panose="02020603050405020304" pitchFamily="18" charset="0"/>
                  </a:rPr>
                  <a:t> &amp;e){//</a:t>
                </a:r>
                <a:r>
                  <a:rPr lang="zh-CN" altLang="zh-CN" dirty="0">
                    <a:solidFill>
                      <a:srgbClr val="002060"/>
                    </a:solidFill>
                    <a:latin typeface="Times New Roman" panose="02020603050405020304" pitchFamily="18" charset="0"/>
                    <a:cs typeface="Times New Roman" panose="02020603050405020304" pitchFamily="18" charset="0"/>
                  </a:rPr>
                  <a:t>取第</a:t>
                </a:r>
                <a14:m>
                  <m:oMath xmlns:m="http://schemas.openxmlformats.org/officeDocument/2006/math">
                    <m:r>
                      <a:rPr lang="en-US" altLang="zh-CN" i="1">
                        <a:solidFill>
                          <a:srgbClr val="002060"/>
                        </a:solidFill>
                        <a:latin typeface="Cambria Math" panose="02040503050406030204" pitchFamily="18" charset="0"/>
                      </a:rPr>
                      <m:t>𝑖</m:t>
                    </m:r>
                  </m:oMath>
                </a14:m>
                <a:r>
                  <a:rPr lang="zh-CN" altLang="zh-CN" dirty="0">
                    <a:solidFill>
                      <a:srgbClr val="002060"/>
                    </a:solidFill>
                    <a:latin typeface="Times New Roman" panose="02020603050405020304" pitchFamily="18" charset="0"/>
                    <a:cs typeface="Times New Roman" panose="02020603050405020304" pitchFamily="18" charset="0"/>
                  </a:rPr>
                  <a:t>个数据元素</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j=0;</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*p=head;</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while(j&lt;</a:t>
                </a:r>
                <a:r>
                  <a:rPr lang="en-US" altLang="zh-CN" dirty="0" err="1">
                    <a:solidFill>
                      <a:srgbClr val="002060"/>
                    </a:solidFill>
                    <a:latin typeface="Times New Roman" panose="02020603050405020304" pitchFamily="18" charset="0"/>
                    <a:cs typeface="Times New Roman" panose="02020603050405020304" pitchFamily="18" charset="0"/>
                  </a:rPr>
                  <a:t>i</a:t>
                </a:r>
                <a:r>
                  <a:rPr lang="en-US" altLang="zh-CN" dirty="0">
                    <a:solidFill>
                      <a:srgbClr val="002060"/>
                    </a:solidFill>
                    <a:latin typeface="Times New Roman" panose="02020603050405020304" pitchFamily="18" charset="0"/>
                    <a:cs typeface="Times New Roman" panose="02020603050405020304" pitchFamily="18" charset="0"/>
                  </a:rPr>
                  <a:t>&amp;&amp;p){</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p=p-&gt;next;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j++</a:t>
                </a:r>
                <a:r>
                  <a:rPr lang="en-US" altLang="zh-CN" dirty="0">
                    <a:solidFill>
                      <a:srgbClr val="002060"/>
                    </a:solidFill>
                    <a:latin typeface="Times New Roman" panose="02020603050405020304" pitchFamily="18" charset="0"/>
                    <a:cs typeface="Times New Roman" panose="02020603050405020304" pitchFamily="18" charset="0"/>
                  </a:rPr>
                  <a: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if(!p||j&gt;</a:t>
                </a:r>
                <a:r>
                  <a:rPr lang="en-US" altLang="zh-CN" dirty="0" err="1">
                    <a:solidFill>
                      <a:srgbClr val="002060"/>
                    </a:solidFill>
                    <a:latin typeface="Times New Roman" panose="02020603050405020304" pitchFamily="18" charset="0"/>
                    <a:cs typeface="Times New Roman" panose="02020603050405020304" pitchFamily="18" charset="0"/>
                  </a:rPr>
                  <a:t>i</a:t>
                </a:r>
                <a:r>
                  <a:rPr lang="en-US" altLang="zh-CN" dirty="0">
                    <a:solidFill>
                      <a:srgbClr val="002060"/>
                    </a:solidFill>
                    <a:latin typeface="Times New Roman" panose="02020603050405020304" pitchFamily="18" charset="0"/>
                    <a:cs typeface="Times New Roman" panose="02020603050405020304" pitchFamily="18" charset="0"/>
                  </a:rPr>
                  <a:t>) return 0;                 //</a:t>
                </a:r>
                <a:r>
                  <a:rPr lang="zh-CN" altLang="zh-CN" dirty="0">
                    <a:solidFill>
                      <a:srgbClr val="002060"/>
                    </a:solidFill>
                    <a:latin typeface="Times New Roman" panose="02020603050405020304" pitchFamily="18" charset="0"/>
                    <a:cs typeface="Times New Roman" panose="02020603050405020304" pitchFamily="18" charset="0"/>
                  </a:rPr>
                  <a:t>不存在第</a:t>
                </a:r>
                <a14:m>
                  <m:oMath xmlns:m="http://schemas.openxmlformats.org/officeDocument/2006/math">
                    <m:r>
                      <m:rPr>
                        <m:sty m:val="p"/>
                      </m:rPr>
                      <a:rPr lang="en-US" altLang="zh-CN">
                        <a:solidFill>
                          <a:srgbClr val="002060"/>
                        </a:solidFill>
                        <a:latin typeface="Cambria Math" panose="02040503050406030204" pitchFamily="18" charset="0"/>
                      </a:rPr>
                      <m:t>i</m:t>
                    </m:r>
                  </m:oMath>
                </a14:m>
                <a:r>
                  <a:rPr lang="zh-CN" altLang="zh-CN" dirty="0">
                    <a:solidFill>
                      <a:srgbClr val="002060"/>
                    </a:solidFill>
                    <a:latin typeface="Times New Roman" panose="02020603050405020304" pitchFamily="18" charset="0"/>
                    <a:cs typeface="Times New Roman" panose="02020603050405020304" pitchFamily="18" charset="0"/>
                  </a:rPr>
                  <a:t>个数据元素，返回</a:t>
                </a:r>
                <a:r>
                  <a:rPr lang="en-US" altLang="zh-CN" dirty="0">
                    <a:solidFill>
                      <a:srgbClr val="002060"/>
                    </a:solidFill>
                    <a:latin typeface="Times New Roman" panose="02020603050405020304" pitchFamily="18" charset="0"/>
                    <a:cs typeface="Times New Roman" panose="02020603050405020304" pitchFamily="18" charset="0"/>
                  </a:rPr>
                  <a:t>0</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else{                             //</a:t>
                </a:r>
                <a:r>
                  <a:rPr lang="zh-CN" altLang="zh-CN" dirty="0">
                    <a:solidFill>
                      <a:srgbClr val="002060"/>
                    </a:solidFill>
                    <a:latin typeface="Times New Roman" panose="02020603050405020304" pitchFamily="18" charset="0"/>
                    <a:cs typeface="Times New Roman" panose="02020603050405020304" pitchFamily="18" charset="0"/>
                  </a:rPr>
                  <a:t>存在第</a:t>
                </a:r>
                <a14:m>
                  <m:oMath xmlns:m="http://schemas.openxmlformats.org/officeDocument/2006/math">
                    <m:r>
                      <a:rPr lang="en-US" altLang="zh-CN" i="1">
                        <a:solidFill>
                          <a:srgbClr val="002060"/>
                        </a:solidFill>
                        <a:latin typeface="Cambria Math" panose="02040503050406030204" pitchFamily="18" charset="0"/>
                      </a:rPr>
                      <m:t>𝑖</m:t>
                    </m:r>
                  </m:oMath>
                </a14:m>
                <a:r>
                  <a:rPr lang="zh-CN" altLang="zh-CN" dirty="0">
                    <a:solidFill>
                      <a:srgbClr val="002060"/>
                    </a:solidFill>
                    <a:latin typeface="Times New Roman" panose="02020603050405020304" pitchFamily="18" charset="0"/>
                    <a:cs typeface="Times New Roman" panose="02020603050405020304" pitchFamily="18" charset="0"/>
                  </a:rPr>
                  <a:t>个数据元素，返回</a:t>
                </a:r>
                <a:r>
                  <a:rPr lang="en-US" altLang="zh-CN" dirty="0">
                    <a:solidFill>
                      <a:srgbClr val="002060"/>
                    </a:solidFill>
                    <a:latin typeface="Times New Roman" panose="02020603050405020304" pitchFamily="18" charset="0"/>
                    <a:cs typeface="Times New Roman" panose="02020603050405020304" pitchFamily="18" charset="0"/>
                  </a:rPr>
                  <a:t>1</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e=p-&gt;data;</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return 1;</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a:t>
                </a:r>
                <a:endParaRPr lang="zh-CN" altLang="zh-CN"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73183" y="1056362"/>
                <a:ext cx="7128792" cy="3693319"/>
              </a:xfrm>
              <a:prstGeom prst="rect">
                <a:avLst/>
              </a:prstGeom>
              <a:blipFill rotWithShape="0">
                <a:blip r:embed="rId2"/>
                <a:stretch>
                  <a:fillRect l="-770" t="-1155" b="-16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962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 calcmode="lin" valueType="num">
                                      <p:cBhvr additive="base">
                                        <p:cTn id="2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1000"/>
                                        <p:tgtEl>
                                          <p:spTgt spid="4">
                                            <p:txEl>
                                              <p:pRg st="3" end="3"/>
                                            </p:txEl>
                                          </p:spTgt>
                                        </p:tgtEl>
                                      </p:cBhvr>
                                    </p:animEffect>
                                    <p:anim calcmode="lin" valueType="num">
                                      <p:cBhvr>
                                        <p:cTn id="3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1000"/>
                                        <p:tgtEl>
                                          <p:spTgt spid="4">
                                            <p:txEl>
                                              <p:pRg st="5" end="5"/>
                                            </p:txEl>
                                          </p:spTgt>
                                        </p:tgtEl>
                                      </p:cBhvr>
                                    </p:animEffect>
                                    <p:anim calcmode="lin" valueType="num">
                                      <p:cBhvr>
                                        <p:cTn id="4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fade">
                                      <p:cBhvr>
                                        <p:cTn id="45" dur="1000"/>
                                        <p:tgtEl>
                                          <p:spTgt spid="4">
                                            <p:txEl>
                                              <p:pRg st="6" end="6"/>
                                            </p:txEl>
                                          </p:spTgt>
                                        </p:tgtEl>
                                      </p:cBhvr>
                                    </p:animEffect>
                                    <p:anim calcmode="lin" valueType="num">
                                      <p:cBhvr>
                                        <p:cTn id="4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
                                            <p:txEl>
                                              <p:pRg st="7" end="7"/>
                                            </p:txEl>
                                          </p:spTgt>
                                        </p:tgtEl>
                                        <p:attrNameLst>
                                          <p:attrName>style.visibility</p:attrName>
                                        </p:attrNameLst>
                                      </p:cBhvr>
                                      <p:to>
                                        <p:strVal val="visible"/>
                                      </p:to>
                                    </p:set>
                                    <p:anim calcmode="lin" valueType="num">
                                      <p:cBhvr additive="base">
                                        <p:cTn id="52"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4">
                                            <p:txEl>
                                              <p:pRg st="8" end="8"/>
                                            </p:txEl>
                                          </p:spTgt>
                                        </p:tgtEl>
                                        <p:attrNameLst>
                                          <p:attrName>style.visibility</p:attrName>
                                        </p:attrNameLst>
                                      </p:cBhvr>
                                      <p:to>
                                        <p:strVal val="visible"/>
                                      </p:to>
                                    </p:set>
                                    <p:animEffect transition="in" filter="fade">
                                      <p:cBhvr>
                                        <p:cTn id="58" dur="1000"/>
                                        <p:tgtEl>
                                          <p:spTgt spid="4">
                                            <p:txEl>
                                              <p:pRg st="8" end="8"/>
                                            </p:txEl>
                                          </p:spTgt>
                                        </p:tgtEl>
                                      </p:cBhvr>
                                    </p:animEffect>
                                    <p:anim calcmode="lin" valueType="num">
                                      <p:cBhvr>
                                        <p:cTn id="59"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8" end="8"/>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animEffect transition="in" filter="fade">
                                      <p:cBhvr>
                                        <p:cTn id="63" dur="1000"/>
                                        <p:tgtEl>
                                          <p:spTgt spid="4">
                                            <p:txEl>
                                              <p:pRg st="9" end="9"/>
                                            </p:txEl>
                                          </p:spTgt>
                                        </p:tgtEl>
                                      </p:cBhvr>
                                    </p:animEffect>
                                    <p:anim calcmode="lin" valueType="num">
                                      <p:cBhvr>
                                        <p:cTn id="64"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4">
                                            <p:txEl>
                                              <p:pRg st="10" end="10"/>
                                            </p:txEl>
                                          </p:spTgt>
                                        </p:tgtEl>
                                        <p:attrNameLst>
                                          <p:attrName>style.visibility</p:attrName>
                                        </p:attrNameLst>
                                      </p:cBhvr>
                                      <p:to>
                                        <p:strVal val="visible"/>
                                      </p:to>
                                    </p:set>
                                    <p:animEffect transition="in" filter="fade">
                                      <p:cBhvr>
                                        <p:cTn id="68" dur="1000"/>
                                        <p:tgtEl>
                                          <p:spTgt spid="4">
                                            <p:txEl>
                                              <p:pRg st="10" end="10"/>
                                            </p:txEl>
                                          </p:spTgt>
                                        </p:tgtEl>
                                      </p:cBhvr>
                                    </p:animEffect>
                                    <p:anim calcmode="lin" valueType="num">
                                      <p:cBhvr>
                                        <p:cTn id="69"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4">
                                            <p:txEl>
                                              <p:pRg st="11" end="11"/>
                                            </p:txEl>
                                          </p:spTgt>
                                        </p:tgtEl>
                                        <p:attrNameLst>
                                          <p:attrName>style.visibility</p:attrName>
                                        </p:attrNameLst>
                                      </p:cBhvr>
                                      <p:to>
                                        <p:strVal val="visible"/>
                                      </p:to>
                                    </p:set>
                                    <p:animEffect transition="in" filter="fade">
                                      <p:cBhvr>
                                        <p:cTn id="73" dur="1000"/>
                                        <p:tgtEl>
                                          <p:spTgt spid="4">
                                            <p:txEl>
                                              <p:pRg st="11" end="11"/>
                                            </p:txEl>
                                          </p:spTgt>
                                        </p:tgtEl>
                                      </p:cBhvr>
                                    </p:animEffect>
                                    <p:anim calcmode="lin" valueType="num">
                                      <p:cBhvr>
                                        <p:cTn id="74"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
                                            <p:txEl>
                                              <p:pRg st="12" end="12"/>
                                            </p:txEl>
                                          </p:spTgt>
                                        </p:tgtEl>
                                        <p:attrNameLst>
                                          <p:attrName>style.visibility</p:attrName>
                                        </p:attrNameLst>
                                      </p:cBhvr>
                                      <p:to>
                                        <p:strVal val="visible"/>
                                      </p:to>
                                    </p:set>
                                    <p:animEffect transition="in" filter="fade">
                                      <p:cBhvr>
                                        <p:cTn id="78" dur="1000"/>
                                        <p:tgtEl>
                                          <p:spTgt spid="4">
                                            <p:txEl>
                                              <p:pRg st="12" end="12"/>
                                            </p:txEl>
                                          </p:spTgt>
                                        </p:tgtEl>
                                      </p:cBhvr>
                                    </p:animEffect>
                                    <p:anim calcmode="lin" valueType="num">
                                      <p:cBhvr>
                                        <p:cTn id="79"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80"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查找操作</a:t>
            </a:r>
          </a:p>
        </p:txBody>
      </p:sp>
      <p:sp>
        <p:nvSpPr>
          <p:cNvPr id="3" name="内容占位符 2"/>
          <p:cNvSpPr>
            <a:spLocks noGrp="1"/>
          </p:cNvSpPr>
          <p:nvPr>
            <p:ph sz="quarter" idx="11"/>
          </p:nvPr>
        </p:nvSpPr>
        <p:spPr>
          <a:xfrm>
            <a:off x="107504" y="1064124"/>
            <a:ext cx="8928992" cy="715538"/>
          </a:xfrm>
        </p:spPr>
        <p:txBody>
          <a:bodyPr/>
          <a:lstStyle/>
          <a:p>
            <a:pPr marL="0" indent="0">
              <a:lnSpc>
                <a:spcPts val="2400"/>
              </a:lnSpc>
              <a:spcBef>
                <a:spcPts val="0"/>
              </a:spcBef>
              <a:buNone/>
            </a:pPr>
            <a:r>
              <a:rPr lang="en-US" altLang="zh-CN" sz="1800" dirty="0">
                <a:solidFill>
                  <a:srgbClr val="C00000"/>
                </a:solidFill>
                <a:latin typeface="隶书" panose="02010509060101010101" pitchFamily="49" charset="-122"/>
                <a:ea typeface="隶书" panose="02010509060101010101" pitchFamily="49" charset="-122"/>
              </a:rPr>
              <a:t>   </a:t>
            </a:r>
            <a:r>
              <a:rPr lang="en-US" altLang="zh-CN" sz="1800" dirty="0" err="1">
                <a:solidFill>
                  <a:srgbClr val="C00000"/>
                </a:solidFill>
                <a:latin typeface="隶书" panose="02010509060101010101" pitchFamily="49" charset="-122"/>
                <a:ea typeface="隶书" panose="02010509060101010101" pitchFamily="49" charset="-122"/>
              </a:rPr>
              <a:t>LocateElem</a:t>
            </a:r>
            <a:r>
              <a:rPr lang="en-US" altLang="zh-CN" sz="1800" dirty="0">
                <a:solidFill>
                  <a:srgbClr val="C00000"/>
                </a:solidFill>
                <a:latin typeface="隶书" panose="02010509060101010101" pitchFamily="49" charset="-122"/>
                <a:ea typeface="隶书" panose="02010509060101010101" pitchFamily="49" charset="-122"/>
              </a:rPr>
              <a:t>()</a:t>
            </a:r>
            <a:r>
              <a:rPr lang="zh-CN" altLang="en-US" sz="1800" dirty="0">
                <a:solidFill>
                  <a:srgbClr val="C00000"/>
                </a:solidFill>
                <a:latin typeface="隶书" panose="02010509060101010101" pitchFamily="49" charset="-122"/>
                <a:ea typeface="隶书" panose="02010509060101010101" pitchFamily="49" charset="-122"/>
              </a:rPr>
              <a:t>函数在单链表中查找第一个值为 </a:t>
            </a:r>
            <a:r>
              <a:rPr lang="en-US" altLang="zh-CN" sz="1800" dirty="0">
                <a:solidFill>
                  <a:srgbClr val="C00000"/>
                </a:solidFill>
                <a:latin typeface="隶书" panose="02010509060101010101" pitchFamily="49" charset="-122"/>
                <a:ea typeface="隶书" panose="02010509060101010101" pitchFamily="49" charset="-122"/>
              </a:rPr>
              <a:t>e </a:t>
            </a:r>
            <a:r>
              <a:rPr lang="zh-CN" altLang="en-US" sz="1800" dirty="0">
                <a:solidFill>
                  <a:srgbClr val="C00000"/>
                </a:solidFill>
                <a:latin typeface="隶书" panose="02010509060101010101" pitchFamily="49" charset="-122"/>
                <a:ea typeface="隶书" panose="02010509060101010101" pitchFamily="49" charset="-122"/>
              </a:rPr>
              <a:t>的结点</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若存在这样的结点</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则返 回 </a:t>
            </a:r>
            <a:r>
              <a:rPr lang="en-US" altLang="zh-CN" sz="1800" dirty="0">
                <a:solidFill>
                  <a:srgbClr val="C00000"/>
                </a:solidFill>
                <a:latin typeface="隶书" panose="02010509060101010101" pitchFamily="49" charset="-122"/>
                <a:ea typeface="隶书" panose="02010509060101010101" pitchFamily="49" charset="-122"/>
              </a:rPr>
              <a:t>1, </a:t>
            </a:r>
            <a:r>
              <a:rPr lang="zh-CN" altLang="en-US" sz="1800" dirty="0">
                <a:solidFill>
                  <a:srgbClr val="C00000"/>
                </a:solidFill>
                <a:latin typeface="隶书" panose="02010509060101010101" pitchFamily="49" charset="-122"/>
                <a:ea typeface="隶书" panose="02010509060101010101" pitchFamily="49" charset="-122"/>
              </a:rPr>
              <a:t>否则返回 </a:t>
            </a:r>
            <a:r>
              <a:rPr lang="en-US" altLang="zh-CN" sz="1800" dirty="0">
                <a:solidFill>
                  <a:srgbClr val="C00000"/>
                </a:solidFill>
                <a:latin typeface="隶书" panose="02010509060101010101" pitchFamily="49" charset="-122"/>
                <a:ea typeface="隶书" panose="02010509060101010101" pitchFamily="49" charset="-122"/>
              </a:rPr>
              <a:t>0</a:t>
            </a:r>
            <a:r>
              <a:rPr lang="zh-CN" altLang="en-US" sz="1800" dirty="0">
                <a:solidFill>
                  <a:srgbClr val="C00000"/>
                </a:solidFill>
                <a:latin typeface="隶书" panose="02010509060101010101" pitchFamily="49" charset="-122"/>
                <a:ea typeface="隶书" panose="02010509060101010101" pitchFamily="49" charset="-122"/>
              </a:rPr>
              <a:t>。</a:t>
            </a:r>
          </a:p>
        </p:txBody>
      </p:sp>
      <p:sp>
        <p:nvSpPr>
          <p:cNvPr id="4" name="文本框 3"/>
          <p:cNvSpPr txBox="1"/>
          <p:nvPr/>
        </p:nvSpPr>
        <p:spPr>
          <a:xfrm>
            <a:off x="251520" y="1779662"/>
            <a:ext cx="7848872" cy="2585323"/>
          </a:xfrm>
          <a:prstGeom prst="rect">
            <a:avLst/>
          </a:prstGeom>
          <a:noFill/>
        </p:spPr>
        <p:txBody>
          <a:bodyPr wrap="square" rtlCol="0">
            <a:spAutoFit/>
          </a:bodyPr>
          <a:lstStyle/>
          <a:p>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LinkList</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LocateElem</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ElemType</a:t>
            </a:r>
            <a:r>
              <a:rPr lang="en-US" altLang="zh-CN" dirty="0">
                <a:solidFill>
                  <a:srgbClr val="002060"/>
                </a:solidFill>
                <a:latin typeface="Times New Roman" panose="02020603050405020304" pitchFamily="18" charset="0"/>
                <a:cs typeface="Times New Roman" panose="02020603050405020304" pitchFamily="18" charset="0"/>
              </a:rPr>
              <a:t> e){</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a:t>
            </a:r>
            <a:r>
              <a:rPr lang="zh-CN" altLang="zh-CN" dirty="0">
                <a:solidFill>
                  <a:srgbClr val="002060"/>
                </a:solidFill>
                <a:latin typeface="Times New Roman" panose="02020603050405020304" pitchFamily="18" charset="0"/>
                <a:cs typeface="Times New Roman" panose="02020603050405020304" pitchFamily="18" charset="0"/>
              </a:rPr>
              <a:t>在链表中查找数据元素</a:t>
            </a:r>
            <a:r>
              <a:rPr lang="en-US" altLang="zh-CN" dirty="0">
                <a:solidFill>
                  <a:srgbClr val="002060"/>
                </a:solidFill>
                <a:latin typeface="Times New Roman" panose="02020603050405020304" pitchFamily="18" charset="0"/>
                <a:cs typeface="Times New Roman" panose="02020603050405020304" pitchFamily="18" charset="0"/>
              </a:rPr>
              <a:t>e</a:t>
            </a:r>
            <a:r>
              <a:rPr lang="zh-CN" altLang="zh-CN" dirty="0">
                <a:solidFill>
                  <a:srgbClr val="002060"/>
                </a:solidFill>
                <a:latin typeface="Times New Roman" panose="02020603050405020304" pitchFamily="18" charset="0"/>
                <a:cs typeface="Times New Roman" panose="02020603050405020304" pitchFamily="18" charset="0"/>
              </a:rPr>
              <a:t>，若存在返回</a:t>
            </a:r>
            <a:r>
              <a:rPr lang="en-US" altLang="zh-CN" dirty="0">
                <a:solidFill>
                  <a:srgbClr val="002060"/>
                </a:solidFill>
                <a:latin typeface="Times New Roman" panose="02020603050405020304" pitchFamily="18" charset="0"/>
                <a:cs typeface="Times New Roman" panose="02020603050405020304" pitchFamily="18" charset="0"/>
              </a:rPr>
              <a:t>1</a:t>
            </a:r>
            <a:r>
              <a:rPr lang="zh-CN" altLang="zh-CN" dirty="0">
                <a:solidFill>
                  <a:srgbClr val="002060"/>
                </a:solidFill>
                <a:latin typeface="Times New Roman" panose="02020603050405020304" pitchFamily="18" charset="0"/>
                <a:cs typeface="Times New Roman" panose="02020603050405020304" pitchFamily="18" charset="0"/>
              </a:rPr>
              <a:t>，否则返回</a:t>
            </a:r>
            <a:r>
              <a:rPr lang="en-US" altLang="zh-CN" dirty="0">
                <a:solidFill>
                  <a:srgbClr val="002060"/>
                </a:solidFill>
                <a:latin typeface="Times New Roman" panose="02020603050405020304" pitchFamily="18" charset="0"/>
                <a:cs typeface="Times New Roman" panose="02020603050405020304" pitchFamily="18" charset="0"/>
              </a:rPr>
              <a:t>0</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*p=head-&gt;next;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while(p&amp;&amp;p-&gt;data!=e)</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p=p-&gt;next;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if(!p) return 0;                //</a:t>
            </a:r>
            <a:r>
              <a:rPr lang="zh-CN" altLang="zh-CN" dirty="0">
                <a:solidFill>
                  <a:srgbClr val="002060"/>
                </a:solidFill>
                <a:latin typeface="Times New Roman" panose="02020603050405020304" pitchFamily="18" charset="0"/>
                <a:cs typeface="Times New Roman" panose="02020603050405020304" pitchFamily="18" charset="0"/>
              </a:rPr>
              <a:t>不存在元素值为</a:t>
            </a:r>
            <a:r>
              <a:rPr lang="en-US" altLang="zh-CN" dirty="0">
                <a:solidFill>
                  <a:srgbClr val="002060"/>
                </a:solidFill>
                <a:latin typeface="Times New Roman" panose="02020603050405020304" pitchFamily="18" charset="0"/>
                <a:cs typeface="Times New Roman" panose="02020603050405020304" pitchFamily="18" charset="0"/>
              </a:rPr>
              <a:t>e</a:t>
            </a:r>
            <a:r>
              <a:rPr lang="zh-CN" altLang="zh-CN" dirty="0">
                <a:solidFill>
                  <a:srgbClr val="002060"/>
                </a:solidFill>
                <a:latin typeface="Times New Roman" panose="02020603050405020304" pitchFamily="18" charset="0"/>
                <a:cs typeface="Times New Roman" panose="02020603050405020304" pitchFamily="18" charset="0"/>
              </a:rPr>
              <a:t>的结点，返回</a:t>
            </a:r>
            <a:r>
              <a:rPr lang="en-US" altLang="zh-CN" dirty="0">
                <a:solidFill>
                  <a:srgbClr val="002060"/>
                </a:solidFill>
                <a:latin typeface="Times New Roman" panose="02020603050405020304" pitchFamily="18" charset="0"/>
                <a:cs typeface="Times New Roman" panose="02020603050405020304" pitchFamily="18" charset="0"/>
              </a:rPr>
              <a:t>0</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else return 1;                 //</a:t>
            </a:r>
            <a:r>
              <a:rPr lang="zh-CN" altLang="zh-CN" dirty="0">
                <a:solidFill>
                  <a:srgbClr val="002060"/>
                </a:solidFill>
                <a:latin typeface="Times New Roman" panose="02020603050405020304" pitchFamily="18" charset="0"/>
                <a:cs typeface="Times New Roman" panose="02020603050405020304" pitchFamily="18" charset="0"/>
              </a:rPr>
              <a:t>存在元素值为</a:t>
            </a:r>
            <a:r>
              <a:rPr lang="en-US" altLang="zh-CN" dirty="0">
                <a:solidFill>
                  <a:srgbClr val="002060"/>
                </a:solidFill>
                <a:latin typeface="Times New Roman" panose="02020603050405020304" pitchFamily="18" charset="0"/>
                <a:cs typeface="Times New Roman" panose="02020603050405020304" pitchFamily="18" charset="0"/>
              </a:rPr>
              <a:t>e</a:t>
            </a:r>
            <a:r>
              <a:rPr lang="zh-CN" altLang="zh-CN" dirty="0">
                <a:solidFill>
                  <a:srgbClr val="002060"/>
                </a:solidFill>
                <a:latin typeface="Times New Roman" panose="02020603050405020304" pitchFamily="18" charset="0"/>
                <a:cs typeface="Times New Roman" panose="02020603050405020304" pitchFamily="18" charset="0"/>
              </a:rPr>
              <a:t>的结点，返回</a:t>
            </a:r>
            <a:r>
              <a:rPr lang="en-US" altLang="zh-CN" dirty="0">
                <a:solidFill>
                  <a:srgbClr val="002060"/>
                </a:solidFill>
                <a:latin typeface="Times New Roman" panose="02020603050405020304" pitchFamily="18" charset="0"/>
                <a:cs typeface="Times New Roman" panose="02020603050405020304" pitchFamily="18" charset="0"/>
              </a:rPr>
              <a:t>1</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a:t>
            </a:r>
            <a:endParaRPr lang="zh-CN" altLang="zh-CN" dirty="0">
              <a:solidFill>
                <a:srgbClr val="002060"/>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66999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1000"/>
                                        <p:tgtEl>
                                          <p:spTgt spid="4">
                                            <p:txEl>
                                              <p:pRg st="2" end="2"/>
                                            </p:txEl>
                                          </p:spTgt>
                                        </p:tgtEl>
                                      </p:cBhvr>
                                    </p:animEffect>
                                    <p:anim calcmode="lin" valueType="num">
                                      <p:cBhvr>
                                        <p:cTn id="2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1000"/>
                                        <p:tgtEl>
                                          <p:spTgt spid="4">
                                            <p:txEl>
                                              <p:pRg st="3" end="3"/>
                                            </p:txEl>
                                          </p:spTgt>
                                        </p:tgtEl>
                                      </p:cBhvr>
                                    </p:animEffect>
                                    <p:anim calcmode="lin" valueType="num">
                                      <p:cBhvr>
                                        <p:cTn id="3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1000"/>
                                        <p:tgtEl>
                                          <p:spTgt spid="4">
                                            <p:txEl>
                                              <p:pRg st="4" end="4"/>
                                            </p:txEl>
                                          </p:spTgt>
                                        </p:tgtEl>
                                      </p:cBhvr>
                                    </p:animEffect>
                                    <p:anim calcmode="lin" valueType="num">
                                      <p:cBhvr>
                                        <p:cTn id="3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 calcmode="lin" valueType="num">
                                      <p:cBhvr additive="base">
                                        <p:cTn id="44"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 calcmode="lin" valueType="num">
                                      <p:cBhvr additive="base">
                                        <p:cTn id="50"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
                                            <p:txEl>
                                              <p:pRg st="6" end="6"/>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 calcmode="lin" valueType="num">
                                      <p:cBhvr additive="base">
                                        <p:cTn id="54"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计算表长</a:t>
            </a:r>
          </a:p>
        </p:txBody>
      </p:sp>
      <p:sp>
        <p:nvSpPr>
          <p:cNvPr id="3" name="内容占位符 2"/>
          <p:cNvSpPr>
            <a:spLocks noGrp="1"/>
          </p:cNvSpPr>
          <p:nvPr>
            <p:ph sz="quarter" idx="11"/>
          </p:nvPr>
        </p:nvSpPr>
        <p:spPr>
          <a:xfrm>
            <a:off x="179512" y="1064124"/>
            <a:ext cx="8856984" cy="715538"/>
          </a:xfrm>
        </p:spPr>
        <p:txBody>
          <a:bodyPr/>
          <a:lstStyle/>
          <a:p>
            <a:pPr marL="0" indent="0">
              <a:lnSpc>
                <a:spcPts val="2300"/>
              </a:lnSpc>
              <a:spcBef>
                <a:spcPts val="0"/>
              </a:spcBef>
              <a:buNone/>
            </a:pP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ListLength</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函数从单链表的第一个结点开始依次遍历整个链表</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每遍历一个结点</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计数器加 </a:t>
            </a:r>
            <a:r>
              <a:rPr lang="en-US" altLang="zh-CN" sz="1800" dirty="0">
                <a:latin typeface="隶书" panose="02010509060101010101" pitchFamily="49" charset="-122"/>
                <a:ea typeface="隶书" panose="02010509060101010101" pitchFamily="49" charset="-122"/>
              </a:rPr>
              <a:t>1, </a:t>
            </a:r>
            <a:r>
              <a:rPr lang="zh-CN" altLang="en-US" sz="1800" dirty="0">
                <a:latin typeface="隶书" panose="02010509060101010101" pitchFamily="49" charset="-122"/>
                <a:ea typeface="隶书" panose="02010509060101010101" pitchFamily="49" charset="-122"/>
              </a:rPr>
              <a:t>最后返回结点的数量。</a:t>
            </a:r>
          </a:p>
        </p:txBody>
      </p:sp>
      <p:sp>
        <p:nvSpPr>
          <p:cNvPr id="4" name="文本框 3"/>
          <p:cNvSpPr txBox="1"/>
          <p:nvPr/>
        </p:nvSpPr>
        <p:spPr>
          <a:xfrm>
            <a:off x="179512" y="1707654"/>
            <a:ext cx="8352928" cy="2585323"/>
          </a:xfrm>
          <a:prstGeom prst="rect">
            <a:avLst/>
          </a:prstGeom>
          <a:noFill/>
        </p:spPr>
        <p:txBody>
          <a:bodyPr wrap="square" rtlCol="0">
            <a:spAutoFit/>
          </a:bodyPr>
          <a:lstStyle/>
          <a:p>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LinkList</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ListLength</a:t>
            </a:r>
            <a:r>
              <a:rPr lang="en-US" altLang="zh-CN" dirty="0">
                <a:solidFill>
                  <a:srgbClr val="002060"/>
                </a:solidFill>
                <a:latin typeface="Times New Roman" panose="02020603050405020304" pitchFamily="18" charset="0"/>
                <a:cs typeface="Times New Roman" panose="02020603050405020304" pitchFamily="18" charset="0"/>
              </a:rPr>
              <a:t>(){ //</a:t>
            </a:r>
            <a:r>
              <a:rPr lang="zh-CN" altLang="zh-CN" dirty="0">
                <a:solidFill>
                  <a:srgbClr val="002060"/>
                </a:solidFill>
                <a:latin typeface="Times New Roman" panose="02020603050405020304" pitchFamily="18" charset="0"/>
                <a:cs typeface="Times New Roman" panose="02020603050405020304" pitchFamily="18" charset="0"/>
              </a:rPr>
              <a:t>计算表长</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*p=head-&gt;next;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count=0;</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while(p){            //</a:t>
            </a:r>
            <a:r>
              <a:rPr lang="zh-CN" altLang="zh-CN" dirty="0">
                <a:solidFill>
                  <a:srgbClr val="002060"/>
                </a:solidFill>
                <a:latin typeface="Times New Roman" panose="02020603050405020304" pitchFamily="18" charset="0"/>
                <a:cs typeface="Times New Roman" panose="02020603050405020304" pitchFamily="18" charset="0"/>
              </a:rPr>
              <a:t>依次遍历链表</a:t>
            </a:r>
          </a:p>
          <a:p>
            <a:r>
              <a:rPr lang="en-US" altLang="zh-CN" dirty="0">
                <a:solidFill>
                  <a:srgbClr val="002060"/>
                </a:solidFill>
                <a:latin typeface="Times New Roman" panose="02020603050405020304" pitchFamily="18" charset="0"/>
                <a:cs typeface="Times New Roman" panose="02020603050405020304" pitchFamily="18" charset="0"/>
              </a:rPr>
              <a:t>        count++;           //</a:t>
            </a:r>
            <a:r>
              <a:rPr lang="zh-CN" altLang="zh-CN" dirty="0">
                <a:solidFill>
                  <a:srgbClr val="002060"/>
                </a:solidFill>
                <a:latin typeface="Times New Roman" panose="02020603050405020304" pitchFamily="18" charset="0"/>
                <a:cs typeface="Times New Roman" panose="02020603050405020304" pitchFamily="18" charset="0"/>
              </a:rPr>
              <a:t>计数器加</a:t>
            </a:r>
            <a:r>
              <a:rPr lang="en-US" altLang="zh-CN" dirty="0">
                <a:solidFill>
                  <a:srgbClr val="002060"/>
                </a:solidFill>
                <a:latin typeface="Times New Roman" panose="02020603050405020304" pitchFamily="18" charset="0"/>
                <a:cs typeface="Times New Roman" panose="02020603050405020304" pitchFamily="18" charset="0"/>
              </a:rPr>
              <a:t>1</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p=p-&gt;next;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return count;          //</a:t>
            </a:r>
            <a:r>
              <a:rPr lang="zh-CN" altLang="zh-CN" dirty="0">
                <a:solidFill>
                  <a:srgbClr val="002060"/>
                </a:solidFill>
                <a:latin typeface="Times New Roman" panose="02020603050405020304" pitchFamily="18" charset="0"/>
                <a:cs typeface="Times New Roman" panose="02020603050405020304" pitchFamily="18" charset="0"/>
              </a:rPr>
              <a:t>返回结点个数</a:t>
            </a:r>
          </a:p>
          <a:p>
            <a:r>
              <a:rPr lang="en-US" altLang="zh-CN" dirty="0">
                <a:solidFill>
                  <a:srgbClr val="002060"/>
                </a:solidFill>
                <a:latin typeface="Times New Roman" panose="02020603050405020304" pitchFamily="18" charset="0"/>
                <a:cs typeface="Times New Roman" panose="02020603050405020304" pitchFamily="18" charset="0"/>
              </a:rPr>
              <a:t>}</a:t>
            </a:r>
            <a:endParaRPr lang="zh-CN" alt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65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 calcmode="lin" valueType="num">
                                      <p:cBhvr additive="base">
                                        <p:cTn id="2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 calcmode="lin" valueType="num">
                                      <p:cBhvr additive="base">
                                        <p:cTn id="3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 calcmode="lin" valueType="num">
                                      <p:cBhvr additive="base">
                                        <p:cTn id="3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 calcmode="lin" valueType="num">
                                      <p:cBhvr additive="base">
                                        <p:cTn id="42"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 calcmode="lin" valueType="num">
                                      <p:cBhvr additive="base">
                                        <p:cTn id="48"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7" end="7"/>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 calcmode="lin" valueType="num">
                                      <p:cBhvr additive="base">
                                        <p:cTn id="52"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sp>
        <p:nvSpPr>
          <p:cNvPr id="3" name="内容占位符 2"/>
          <p:cNvSpPr>
            <a:spLocks noGrp="1"/>
          </p:cNvSpPr>
          <p:nvPr>
            <p:ph sz="quarter" idx="11"/>
          </p:nvPr>
        </p:nvSpPr>
        <p:spPr>
          <a:xfrm>
            <a:off x="117848" y="920476"/>
            <a:ext cx="8928992" cy="931562"/>
          </a:xfrm>
        </p:spPr>
        <p:txBody>
          <a:bodyPr/>
          <a:lstStyle/>
          <a:p>
            <a:pPr marL="0" indent="0" algn="just">
              <a:lnSpc>
                <a:spcPts val="2300"/>
              </a:lnSpc>
              <a:spcBef>
                <a:spcPts val="0"/>
              </a:spcBef>
              <a:buNone/>
            </a:pPr>
            <a:r>
              <a:rPr lang="zh-CN" altLang="zh-CN" sz="1800" dirty="0">
                <a:latin typeface="隶书" panose="02010509060101010101" pitchFamily="49" charset="-122"/>
                <a:ea typeface="隶书" panose="02010509060101010101" pitchFamily="49" charset="-122"/>
              </a:rPr>
              <a:t>例</a:t>
            </a:r>
            <a:r>
              <a:rPr lang="zh-CN" altLang="en-US"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已知一个带头结点的单链表</a:t>
            </a:r>
            <a:r>
              <a:rPr lang="en-US" altLang="zh-CN" sz="1800" dirty="0" err="1">
                <a:latin typeface="隶书" panose="02010509060101010101" pitchFamily="49" charset="-122"/>
                <a:ea typeface="隶书" panose="02010509060101010101" pitchFamily="49" charset="-122"/>
              </a:rPr>
              <a:t>heada</a:t>
            </a:r>
            <a:r>
              <a:rPr lang="zh-CN" altLang="zh-CN" sz="1800" dirty="0">
                <a:latin typeface="隶书" panose="02010509060101010101" pitchFamily="49" charset="-122"/>
                <a:ea typeface="隶书" panose="02010509060101010101" pitchFamily="49" charset="-122"/>
              </a:rPr>
              <a:t>存放一组整型数，设计一个算法将该链表分裂成两个单链表</a:t>
            </a:r>
            <a:r>
              <a:rPr lang="en-US" altLang="zh-CN" sz="1800" dirty="0" err="1">
                <a:latin typeface="隶书" panose="02010509060101010101" pitchFamily="49" charset="-122"/>
                <a:ea typeface="隶书" panose="02010509060101010101" pitchFamily="49" charset="-122"/>
              </a:rPr>
              <a:t>heada</a:t>
            </a:r>
            <a:r>
              <a:rPr lang="zh-CN" altLang="zh-CN" sz="1800" dirty="0">
                <a:latin typeface="隶书" panose="02010509060101010101" pitchFamily="49" charset="-122"/>
                <a:ea typeface="隶书" panose="02010509060101010101" pitchFamily="49" charset="-122"/>
              </a:rPr>
              <a:t>和</a:t>
            </a:r>
            <a:r>
              <a:rPr lang="en-US" altLang="zh-CN" sz="1800" dirty="0" err="1">
                <a:latin typeface="隶书" panose="02010509060101010101" pitchFamily="49" charset="-122"/>
                <a:ea typeface="隶书" panose="02010509060101010101" pitchFamily="49" charset="-122"/>
              </a:rPr>
              <a:t>headb</a:t>
            </a:r>
            <a:r>
              <a:rPr lang="zh-CN" altLang="zh-CN" sz="1800" dirty="0">
                <a:latin typeface="隶书" panose="02010509060101010101" pitchFamily="49" charset="-122"/>
                <a:ea typeface="隶书" panose="02010509060101010101" pitchFamily="49" charset="-122"/>
              </a:rPr>
              <a:t>，其中</a:t>
            </a:r>
            <a:r>
              <a:rPr lang="en-US" altLang="zh-CN" sz="1800" dirty="0" err="1">
                <a:latin typeface="隶书" panose="02010509060101010101" pitchFamily="49" charset="-122"/>
                <a:ea typeface="隶书" panose="02010509060101010101" pitchFamily="49" charset="-122"/>
              </a:rPr>
              <a:t>heada</a:t>
            </a:r>
            <a:r>
              <a:rPr lang="zh-CN" altLang="zh-CN" sz="1800" dirty="0">
                <a:latin typeface="隶书" panose="02010509060101010101" pitchFamily="49" charset="-122"/>
                <a:ea typeface="隶书" panose="02010509060101010101" pitchFamily="49" charset="-122"/>
              </a:rPr>
              <a:t>中存放值为偶数的结点，</a:t>
            </a:r>
            <a:r>
              <a:rPr lang="en-US" altLang="zh-CN" sz="1800" dirty="0" err="1">
                <a:latin typeface="隶书" panose="02010509060101010101" pitchFamily="49" charset="-122"/>
                <a:ea typeface="隶书" panose="02010509060101010101" pitchFamily="49" charset="-122"/>
              </a:rPr>
              <a:t>headb</a:t>
            </a:r>
            <a:r>
              <a:rPr lang="zh-CN" altLang="zh-CN" sz="1800" dirty="0">
                <a:latin typeface="隶书" panose="02010509060101010101" pitchFamily="49" charset="-122"/>
                <a:ea typeface="隶书" panose="02010509060101010101" pitchFamily="49" charset="-122"/>
              </a:rPr>
              <a:t>中存放值为奇数的结点。</a:t>
            </a:r>
          </a:p>
          <a:p>
            <a:endParaRPr lang="zh-CN" altLang="en-US" dirty="0"/>
          </a:p>
        </p:txBody>
      </p:sp>
      <p:sp>
        <p:nvSpPr>
          <p:cNvPr id="4" name="文本框 3"/>
          <p:cNvSpPr txBox="1"/>
          <p:nvPr/>
        </p:nvSpPr>
        <p:spPr>
          <a:xfrm>
            <a:off x="117848" y="1848444"/>
            <a:ext cx="6470376" cy="3139321"/>
          </a:xfrm>
          <a:prstGeom prst="rect">
            <a:avLst/>
          </a:prstGeom>
          <a:noFill/>
        </p:spPr>
        <p:txBody>
          <a:bodyPr wrap="square" rtlCol="0">
            <a:spAutoFit/>
          </a:bodyPr>
          <a:lstStyle/>
          <a:p>
            <a:r>
              <a:rPr lang="en-US" altLang="zh-CN" dirty="0">
                <a:solidFill>
                  <a:srgbClr val="002060"/>
                </a:solidFill>
                <a:latin typeface="Times New Roman" panose="02020603050405020304" pitchFamily="18" charset="0"/>
                <a:cs typeface="Times New Roman" panose="02020603050405020304" pitchFamily="18" charset="0"/>
              </a:rPr>
              <a:t>void </a:t>
            </a:r>
            <a:r>
              <a:rPr lang="en-US" altLang="zh-CN" dirty="0" err="1">
                <a:solidFill>
                  <a:srgbClr val="002060"/>
                </a:solidFill>
                <a:latin typeface="Times New Roman" panose="02020603050405020304" pitchFamily="18" charset="0"/>
                <a:cs typeface="Times New Roman" panose="02020603050405020304" pitchFamily="18" charset="0"/>
              </a:rPr>
              <a:t>SplitList</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*&amp;</a:t>
            </a:r>
            <a:r>
              <a:rPr lang="en-US" altLang="zh-CN" dirty="0" err="1">
                <a:solidFill>
                  <a:srgbClr val="002060"/>
                </a:solidFill>
                <a:latin typeface="Times New Roman" panose="02020603050405020304" pitchFamily="18" charset="0"/>
                <a:cs typeface="Times New Roman" panose="02020603050405020304" pitchFamily="18" charset="0"/>
              </a:rPr>
              <a:t>heada,LNode</a:t>
            </a:r>
            <a:r>
              <a:rPr lang="en-US" altLang="zh-CN" dirty="0">
                <a:solidFill>
                  <a:srgbClr val="002060"/>
                </a:solidFill>
                <a:latin typeface="Times New Roman" panose="02020603050405020304" pitchFamily="18" charset="0"/>
                <a:cs typeface="Times New Roman" panose="02020603050405020304" pitchFamily="18" charset="0"/>
              </a:rPr>
              <a:t> *&amp;</a:t>
            </a:r>
            <a:r>
              <a:rPr lang="en-US" altLang="zh-CN" dirty="0" err="1">
                <a:solidFill>
                  <a:srgbClr val="002060"/>
                </a:solidFill>
                <a:latin typeface="Times New Roman" panose="02020603050405020304" pitchFamily="18" charset="0"/>
                <a:cs typeface="Times New Roman" panose="02020603050405020304" pitchFamily="18" charset="0"/>
              </a:rPr>
              <a:t>headb</a:t>
            </a:r>
            <a:r>
              <a:rPr lang="en-US" altLang="zh-CN" dirty="0">
                <a:solidFill>
                  <a:srgbClr val="002060"/>
                </a:solidFill>
                <a:latin typeface="Times New Roman" panose="02020603050405020304" pitchFamily="18" charset="0"/>
                <a:cs typeface="Times New Roman" panose="02020603050405020304" pitchFamily="18" charset="0"/>
              </a:rPr>
              <a: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pr</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heada</a:t>
            </a:r>
            <a:r>
              <a:rPr lang="en-US" altLang="zh-CN" dirty="0">
                <a:solidFill>
                  <a:srgbClr val="002060"/>
                </a:solidFill>
                <a:latin typeface="Times New Roman" panose="02020603050405020304" pitchFamily="18" charset="0"/>
                <a:cs typeface="Times New Roman" panose="02020603050405020304" pitchFamily="18" charset="0"/>
              </a:rPr>
              <a:t>,*p=</a:t>
            </a:r>
            <a:r>
              <a:rPr lang="en-US" altLang="zh-CN" dirty="0" err="1">
                <a:solidFill>
                  <a:srgbClr val="002060"/>
                </a:solidFill>
                <a:latin typeface="Times New Roman" panose="02020603050405020304" pitchFamily="18" charset="0"/>
                <a:cs typeface="Times New Roman" panose="02020603050405020304" pitchFamily="18" charset="0"/>
              </a:rPr>
              <a:t>heada</a:t>
            </a:r>
            <a:r>
              <a:rPr lang="en-US" altLang="zh-CN" dirty="0">
                <a:solidFill>
                  <a:srgbClr val="002060"/>
                </a:solidFill>
                <a:latin typeface="Times New Roman" panose="02020603050405020304" pitchFamily="18" charset="0"/>
                <a:cs typeface="Times New Roman" panose="02020603050405020304" pitchFamily="18" charset="0"/>
              </a:rPr>
              <a:t>-&gt;next;  </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*s;</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headb</a:t>
            </a:r>
            <a:r>
              <a:rPr lang="en-US" altLang="zh-CN" dirty="0">
                <a:solidFill>
                  <a:srgbClr val="002060"/>
                </a:solidFill>
                <a:latin typeface="Times New Roman" panose="02020603050405020304" pitchFamily="18" charset="0"/>
                <a:cs typeface="Times New Roman" panose="02020603050405020304" pitchFamily="18" charset="0"/>
              </a:rPr>
              <a:t>=new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t>
            </a:r>
            <a:r>
              <a:rPr lang="zh-CN" altLang="zh-CN" dirty="0">
                <a:solidFill>
                  <a:srgbClr val="002060"/>
                </a:solidFill>
                <a:latin typeface="Times New Roman" panose="02020603050405020304" pitchFamily="18" charset="0"/>
                <a:cs typeface="Times New Roman" panose="02020603050405020304" pitchFamily="18" charset="0"/>
              </a:rPr>
              <a:t>创建</a:t>
            </a:r>
            <a:r>
              <a:rPr lang="en-US" altLang="zh-CN" dirty="0" err="1">
                <a:solidFill>
                  <a:srgbClr val="002060"/>
                </a:solidFill>
                <a:latin typeface="Times New Roman" panose="02020603050405020304" pitchFamily="18" charset="0"/>
                <a:cs typeface="Times New Roman" panose="02020603050405020304" pitchFamily="18" charset="0"/>
              </a:rPr>
              <a:t>headb</a:t>
            </a:r>
            <a:r>
              <a:rPr lang="zh-CN" altLang="zh-CN" dirty="0">
                <a:solidFill>
                  <a:srgbClr val="002060"/>
                </a:solidFill>
                <a:latin typeface="Times New Roman" panose="02020603050405020304" pitchFamily="18" charset="0"/>
                <a:cs typeface="Times New Roman" panose="02020603050405020304" pitchFamily="18" charset="0"/>
              </a:rPr>
              <a:t>的头结点</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headb</a:t>
            </a:r>
            <a:r>
              <a:rPr lang="en-US" altLang="zh-CN" dirty="0">
                <a:solidFill>
                  <a:srgbClr val="002060"/>
                </a:solidFill>
                <a:latin typeface="Times New Roman" panose="02020603050405020304" pitchFamily="18" charset="0"/>
                <a:cs typeface="Times New Roman" panose="02020603050405020304" pitchFamily="18" charset="0"/>
              </a:rPr>
              <a:t>-&gt;next=NULL;</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while(p)</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if(p-&gt;data%2==0){  //</a:t>
            </a:r>
            <a:r>
              <a:rPr lang="zh-CN" altLang="zh-CN" dirty="0">
                <a:solidFill>
                  <a:srgbClr val="002060"/>
                </a:solidFill>
                <a:latin typeface="Times New Roman" panose="02020603050405020304" pitchFamily="18" charset="0"/>
                <a:cs typeface="Times New Roman" panose="02020603050405020304" pitchFamily="18" charset="0"/>
              </a:rPr>
              <a:t>值为偶数，</a:t>
            </a:r>
            <a:r>
              <a:rPr lang="en-US" altLang="zh-CN" dirty="0" err="1">
                <a:solidFill>
                  <a:srgbClr val="002060"/>
                </a:solidFill>
                <a:latin typeface="Times New Roman" panose="02020603050405020304" pitchFamily="18" charset="0"/>
                <a:cs typeface="Times New Roman" panose="02020603050405020304" pitchFamily="18" charset="0"/>
              </a:rPr>
              <a:t>pr</a:t>
            </a:r>
            <a:r>
              <a:rPr lang="zh-CN" altLang="zh-CN" dirty="0">
                <a:solidFill>
                  <a:srgbClr val="002060"/>
                </a:solidFill>
                <a:latin typeface="Times New Roman" panose="02020603050405020304" pitchFamily="18" charset="0"/>
                <a:cs typeface="Times New Roman" panose="02020603050405020304" pitchFamily="18" charset="0"/>
              </a:rPr>
              <a:t>和</a:t>
            </a:r>
            <a:r>
              <a:rPr lang="en-US" altLang="zh-CN" dirty="0">
                <a:solidFill>
                  <a:srgbClr val="002060"/>
                </a:solidFill>
                <a:latin typeface="Times New Roman" panose="02020603050405020304" pitchFamily="18" charset="0"/>
                <a:cs typeface="Times New Roman" panose="02020603050405020304" pitchFamily="18" charset="0"/>
              </a:rPr>
              <a:t>p</a:t>
            </a:r>
            <a:r>
              <a:rPr lang="zh-CN" altLang="zh-CN" dirty="0">
                <a:solidFill>
                  <a:srgbClr val="002060"/>
                </a:solidFill>
                <a:latin typeface="Times New Roman" panose="02020603050405020304" pitchFamily="18" charset="0"/>
                <a:cs typeface="Times New Roman" panose="02020603050405020304" pitchFamily="18" charset="0"/>
              </a:rPr>
              <a:t>分别指向下一个结点</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pr</a:t>
            </a:r>
            <a:r>
              <a:rPr lang="en-US" altLang="zh-CN" dirty="0">
                <a:solidFill>
                  <a:srgbClr val="002060"/>
                </a:solidFill>
                <a:latin typeface="Times New Roman" panose="02020603050405020304" pitchFamily="18" charset="0"/>
                <a:cs typeface="Times New Roman" panose="02020603050405020304" pitchFamily="18" charset="0"/>
              </a:rPr>
              <a:t>=p;</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p=p-&gt;next;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endParaRPr lang="zh-CN" altLang="en-US" dirty="0">
              <a:solidFill>
                <a:srgbClr val="00206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4837058" y="1635646"/>
            <a:ext cx="4277253" cy="3416320"/>
          </a:xfrm>
          <a:prstGeom prst="rect">
            <a:avLst/>
          </a:prstGeom>
          <a:solidFill>
            <a:schemeClr val="accent2"/>
          </a:solidFill>
        </p:spPr>
        <p:txBody>
          <a:bodyPr wrap="square" rtlCol="0">
            <a:spAutoFit/>
          </a:bodyPr>
          <a:lstStyle/>
          <a:p>
            <a:r>
              <a:rPr lang="en-US" altLang="zh-CN" dirty="0"/>
              <a:t>    else{ </a:t>
            </a:r>
            <a:r>
              <a:rPr lang="en-US" altLang="zh-CN" sz="1200" dirty="0"/>
              <a:t>//</a:t>
            </a:r>
            <a:r>
              <a:rPr lang="zh-CN" altLang="zh-CN" sz="1200" dirty="0"/>
              <a:t>值为奇数，用头插法在</a:t>
            </a:r>
            <a:r>
              <a:rPr lang="en-US" altLang="zh-CN" sz="1200" dirty="0" err="1"/>
              <a:t>headb</a:t>
            </a:r>
            <a:r>
              <a:rPr lang="zh-CN" altLang="zh-CN" sz="1200" dirty="0"/>
              <a:t>中插入该结点</a:t>
            </a:r>
          </a:p>
          <a:p>
            <a:r>
              <a:rPr lang="en-US" altLang="zh-CN" dirty="0"/>
              <a:t>         s=new </a:t>
            </a:r>
            <a:r>
              <a:rPr lang="en-US" altLang="zh-CN" dirty="0" err="1"/>
              <a:t>LNode</a:t>
            </a:r>
            <a:r>
              <a:rPr lang="en-US" altLang="zh-CN" dirty="0"/>
              <a:t>;       </a:t>
            </a:r>
            <a:r>
              <a:rPr lang="en-US" altLang="zh-CN" sz="1200" dirty="0"/>
              <a:t> </a:t>
            </a:r>
            <a:endParaRPr lang="zh-CN" altLang="zh-CN" sz="1200" dirty="0"/>
          </a:p>
          <a:p>
            <a:r>
              <a:rPr lang="en-US" altLang="zh-CN" dirty="0"/>
              <a:t>         s-&gt;data=p-&gt;data;</a:t>
            </a:r>
            <a:endParaRPr lang="zh-CN" altLang="zh-CN" dirty="0"/>
          </a:p>
          <a:p>
            <a:r>
              <a:rPr lang="en-US" altLang="zh-CN" dirty="0"/>
              <a:t>         s-&gt;next=</a:t>
            </a:r>
            <a:r>
              <a:rPr lang="en-US" altLang="zh-CN" dirty="0" err="1"/>
              <a:t>headb</a:t>
            </a:r>
            <a:r>
              <a:rPr lang="en-US" altLang="zh-CN" dirty="0"/>
              <a:t>-&gt;next;</a:t>
            </a:r>
            <a:endParaRPr lang="zh-CN" altLang="zh-CN" dirty="0"/>
          </a:p>
          <a:p>
            <a:r>
              <a:rPr lang="en-US" altLang="zh-CN" dirty="0"/>
              <a:t>         </a:t>
            </a:r>
            <a:r>
              <a:rPr lang="en-US" altLang="zh-CN" dirty="0" err="1"/>
              <a:t>headb</a:t>
            </a:r>
            <a:r>
              <a:rPr lang="en-US" altLang="zh-CN" dirty="0"/>
              <a:t>-&gt;next=s;</a:t>
            </a:r>
            <a:endParaRPr lang="zh-CN" altLang="zh-CN" dirty="0"/>
          </a:p>
          <a:p>
            <a:r>
              <a:rPr lang="en-US" altLang="zh-CN" dirty="0"/>
              <a:t>         </a:t>
            </a:r>
            <a:r>
              <a:rPr lang="en-US" altLang="zh-CN" dirty="0" err="1"/>
              <a:t>pr</a:t>
            </a:r>
            <a:r>
              <a:rPr lang="en-US" altLang="zh-CN" dirty="0"/>
              <a:t>-&gt;next=p-&gt;next;</a:t>
            </a:r>
            <a:r>
              <a:rPr lang="zh-CN" altLang="en-US" dirty="0"/>
              <a:t> </a:t>
            </a:r>
            <a:r>
              <a:rPr lang="en-US" altLang="zh-CN" sz="1200" dirty="0"/>
              <a:t>/ / </a:t>
            </a:r>
            <a:r>
              <a:rPr lang="zh-CN" altLang="en-US" sz="1200" dirty="0"/>
              <a:t>删除 </a:t>
            </a:r>
            <a:r>
              <a:rPr lang="en-US" altLang="zh-CN" sz="1200" dirty="0" err="1"/>
              <a:t>heada</a:t>
            </a:r>
            <a:r>
              <a:rPr lang="en-US" altLang="zh-CN" sz="1200" dirty="0"/>
              <a:t> </a:t>
            </a:r>
            <a:r>
              <a:rPr lang="zh-CN" altLang="en-US" sz="1200" dirty="0"/>
              <a:t>中的结点</a:t>
            </a:r>
            <a:endParaRPr lang="en-US" altLang="zh-CN" sz="1200" dirty="0"/>
          </a:p>
          <a:p>
            <a:r>
              <a:rPr lang="en-US" altLang="zh-CN" dirty="0"/>
              <a:t>         delete p;</a:t>
            </a:r>
            <a:endParaRPr lang="zh-CN" altLang="zh-CN" dirty="0"/>
          </a:p>
          <a:p>
            <a:r>
              <a:rPr lang="en-US" altLang="zh-CN" dirty="0"/>
              <a:t>         p=</a:t>
            </a:r>
            <a:r>
              <a:rPr lang="en-US" altLang="zh-CN" dirty="0" err="1"/>
              <a:t>pr</a:t>
            </a:r>
            <a:r>
              <a:rPr lang="en-US" altLang="zh-CN" dirty="0"/>
              <a:t>-&gt;next;</a:t>
            </a:r>
            <a:endParaRPr lang="zh-CN" altLang="zh-CN" dirty="0"/>
          </a:p>
          <a:p>
            <a:r>
              <a:rPr lang="en-US" altLang="zh-CN" dirty="0"/>
              <a:t>    }</a:t>
            </a:r>
            <a:endParaRPr lang="zh-CN" altLang="zh-CN" dirty="0"/>
          </a:p>
          <a:p>
            <a:r>
              <a:rPr lang="en-US" altLang="zh-CN" dirty="0"/>
              <a:t>}</a:t>
            </a:r>
            <a:endParaRPr lang="zh-CN" altLang="zh-CN" dirty="0"/>
          </a:p>
          <a:p>
            <a:endParaRPr lang="zh-CN" altLang="en-US" dirty="0"/>
          </a:p>
          <a:p>
            <a:endParaRPr lang="zh-CN" altLang="en-US" dirty="0"/>
          </a:p>
        </p:txBody>
      </p:sp>
    </p:spTree>
    <p:extLst>
      <p:ext uri="{BB962C8B-B14F-4D97-AF65-F5344CB8AC3E}">
        <p14:creationId xmlns:p14="http://schemas.microsoft.com/office/powerpoint/2010/main" val="177196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additive="base">
                                        <p:cTn id="2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 calcmode="lin" valueType="num">
                                      <p:cBhvr additive="base">
                                        <p:cTn id="56"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4">
                                            <p:txEl>
                                              <p:pRg st="8" end="8"/>
                                            </p:txEl>
                                          </p:spTgt>
                                        </p:tgtEl>
                                        <p:attrNameLst>
                                          <p:attrName>style.visibility</p:attrName>
                                        </p:attrNameLst>
                                      </p:cBhvr>
                                      <p:to>
                                        <p:strVal val="visible"/>
                                      </p:to>
                                    </p:set>
                                    <p:anim calcmode="lin" valueType="num">
                                      <p:cBhvr additive="base">
                                        <p:cTn id="62"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4">
                                            <p:txEl>
                                              <p:pRg st="8" end="8"/>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4">
                                            <p:txEl>
                                              <p:pRg st="9" end="9"/>
                                            </p:txEl>
                                          </p:spTgt>
                                        </p:tgtEl>
                                        <p:attrNameLst>
                                          <p:attrName>style.visibility</p:attrName>
                                        </p:attrNameLst>
                                      </p:cBhvr>
                                      <p:to>
                                        <p:strVal val="visible"/>
                                      </p:to>
                                    </p:set>
                                    <p:anim calcmode="lin" valueType="num">
                                      <p:cBhvr additive="base">
                                        <p:cTn id="66"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1000"/>
                                        <p:tgtEl>
                                          <p:spTgt spid="5"/>
                                        </p:tgtEl>
                                      </p:cBhvr>
                                    </p:animEffect>
                                    <p:anim calcmode="lin" valueType="num">
                                      <p:cBhvr>
                                        <p:cTn id="73" dur="1000" fill="hold"/>
                                        <p:tgtEl>
                                          <p:spTgt spid="5"/>
                                        </p:tgtEl>
                                        <p:attrNameLst>
                                          <p:attrName>ppt_x</p:attrName>
                                        </p:attrNameLst>
                                      </p:cBhvr>
                                      <p:tavLst>
                                        <p:tav tm="0">
                                          <p:val>
                                            <p:strVal val="#ppt_x"/>
                                          </p:val>
                                        </p:tav>
                                        <p:tav tm="100000">
                                          <p:val>
                                            <p:strVal val="#ppt_x"/>
                                          </p:val>
                                        </p:tav>
                                      </p:tavLst>
                                    </p:anim>
                                    <p:anim calcmode="lin" valueType="num">
                                      <p:cBhvr>
                                        <p:cTn id="7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5">
                                            <p:txEl>
                                              <p:pRg st="0" end="0"/>
                                            </p:txEl>
                                          </p:spTgt>
                                        </p:tgtEl>
                                        <p:attrNameLst>
                                          <p:attrName>style.visibility</p:attrName>
                                        </p:attrNameLst>
                                      </p:cBhvr>
                                      <p:to>
                                        <p:strVal val="visible"/>
                                      </p:to>
                                    </p:set>
                                    <p:animEffect transition="in" filter="fade">
                                      <p:cBhvr>
                                        <p:cTn id="79" dur="1000"/>
                                        <p:tgtEl>
                                          <p:spTgt spid="5">
                                            <p:txEl>
                                              <p:pRg st="0" end="0"/>
                                            </p:txEl>
                                          </p:spTgt>
                                        </p:tgtEl>
                                      </p:cBhvr>
                                    </p:animEffect>
                                    <p:anim calcmode="lin" valueType="num">
                                      <p:cBhvr>
                                        <p:cTn id="8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5">
                                            <p:txEl>
                                              <p:pRg st="1" end="1"/>
                                            </p:txEl>
                                          </p:spTgt>
                                        </p:tgtEl>
                                        <p:attrNameLst>
                                          <p:attrName>style.visibility</p:attrName>
                                        </p:attrNameLst>
                                      </p:cBhvr>
                                      <p:to>
                                        <p:strVal val="visible"/>
                                      </p:to>
                                    </p:set>
                                    <p:animEffect transition="in" filter="fade">
                                      <p:cBhvr>
                                        <p:cTn id="86" dur="1000"/>
                                        <p:tgtEl>
                                          <p:spTgt spid="5">
                                            <p:txEl>
                                              <p:pRg st="1" end="1"/>
                                            </p:txEl>
                                          </p:spTgt>
                                        </p:tgtEl>
                                      </p:cBhvr>
                                    </p:animEffect>
                                    <p:anim calcmode="lin" valueType="num">
                                      <p:cBhvr>
                                        <p:cTn id="87"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88"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5">
                                            <p:txEl>
                                              <p:pRg st="2" end="2"/>
                                            </p:txEl>
                                          </p:spTgt>
                                        </p:tgtEl>
                                        <p:attrNameLst>
                                          <p:attrName>style.visibility</p:attrName>
                                        </p:attrNameLst>
                                      </p:cBhvr>
                                      <p:to>
                                        <p:strVal val="visible"/>
                                      </p:to>
                                    </p:set>
                                    <p:animEffect transition="in" filter="fade">
                                      <p:cBhvr>
                                        <p:cTn id="93" dur="1000"/>
                                        <p:tgtEl>
                                          <p:spTgt spid="5">
                                            <p:txEl>
                                              <p:pRg st="2" end="2"/>
                                            </p:txEl>
                                          </p:spTgt>
                                        </p:tgtEl>
                                      </p:cBhvr>
                                    </p:animEffect>
                                    <p:anim calcmode="lin" valueType="num">
                                      <p:cBhvr>
                                        <p:cTn id="94"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5"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5">
                                            <p:txEl>
                                              <p:pRg st="3" end="3"/>
                                            </p:txEl>
                                          </p:spTgt>
                                        </p:tgtEl>
                                        <p:attrNameLst>
                                          <p:attrName>style.visibility</p:attrName>
                                        </p:attrNameLst>
                                      </p:cBhvr>
                                      <p:to>
                                        <p:strVal val="visible"/>
                                      </p:to>
                                    </p:set>
                                    <p:animEffect transition="in" filter="fade">
                                      <p:cBhvr>
                                        <p:cTn id="100" dur="1000"/>
                                        <p:tgtEl>
                                          <p:spTgt spid="5">
                                            <p:txEl>
                                              <p:pRg st="3" end="3"/>
                                            </p:txEl>
                                          </p:spTgt>
                                        </p:tgtEl>
                                      </p:cBhvr>
                                    </p:animEffect>
                                    <p:anim calcmode="lin" valueType="num">
                                      <p:cBhvr>
                                        <p:cTn id="101"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02"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5">
                                            <p:txEl>
                                              <p:pRg st="4" end="4"/>
                                            </p:txEl>
                                          </p:spTgt>
                                        </p:tgtEl>
                                        <p:attrNameLst>
                                          <p:attrName>style.visibility</p:attrName>
                                        </p:attrNameLst>
                                      </p:cBhvr>
                                      <p:to>
                                        <p:strVal val="visible"/>
                                      </p:to>
                                    </p:set>
                                    <p:animEffect transition="in" filter="fade">
                                      <p:cBhvr>
                                        <p:cTn id="107" dur="1000"/>
                                        <p:tgtEl>
                                          <p:spTgt spid="5">
                                            <p:txEl>
                                              <p:pRg st="4" end="4"/>
                                            </p:txEl>
                                          </p:spTgt>
                                        </p:tgtEl>
                                      </p:cBhvr>
                                    </p:animEffect>
                                    <p:anim calcmode="lin" valueType="num">
                                      <p:cBhvr>
                                        <p:cTn id="10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0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5">
                                            <p:txEl>
                                              <p:pRg st="5" end="5"/>
                                            </p:txEl>
                                          </p:spTgt>
                                        </p:tgtEl>
                                        <p:attrNameLst>
                                          <p:attrName>style.visibility</p:attrName>
                                        </p:attrNameLst>
                                      </p:cBhvr>
                                      <p:to>
                                        <p:strVal val="visible"/>
                                      </p:to>
                                    </p:set>
                                    <p:animEffect transition="in" filter="fade">
                                      <p:cBhvr>
                                        <p:cTn id="114" dur="1000"/>
                                        <p:tgtEl>
                                          <p:spTgt spid="5">
                                            <p:txEl>
                                              <p:pRg st="5" end="5"/>
                                            </p:txEl>
                                          </p:spTgt>
                                        </p:tgtEl>
                                      </p:cBhvr>
                                    </p:animEffect>
                                    <p:anim calcmode="lin" valueType="num">
                                      <p:cBhvr>
                                        <p:cTn id="1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nodeType="clickEffect">
                                  <p:stCondLst>
                                    <p:cond delay="0"/>
                                  </p:stCondLst>
                                  <p:childTnLst>
                                    <p:set>
                                      <p:cBhvr>
                                        <p:cTn id="120" dur="1" fill="hold">
                                          <p:stCondLst>
                                            <p:cond delay="0"/>
                                          </p:stCondLst>
                                        </p:cTn>
                                        <p:tgtEl>
                                          <p:spTgt spid="5">
                                            <p:txEl>
                                              <p:pRg st="6" end="6"/>
                                            </p:txEl>
                                          </p:spTgt>
                                        </p:tgtEl>
                                        <p:attrNameLst>
                                          <p:attrName>style.visibility</p:attrName>
                                        </p:attrNameLst>
                                      </p:cBhvr>
                                      <p:to>
                                        <p:strVal val="visible"/>
                                      </p:to>
                                    </p:set>
                                    <p:animEffect transition="in" filter="fade">
                                      <p:cBhvr>
                                        <p:cTn id="121" dur="1000"/>
                                        <p:tgtEl>
                                          <p:spTgt spid="5">
                                            <p:txEl>
                                              <p:pRg st="6" end="6"/>
                                            </p:txEl>
                                          </p:spTgt>
                                        </p:tgtEl>
                                      </p:cBhvr>
                                    </p:animEffect>
                                    <p:anim calcmode="lin" valueType="num">
                                      <p:cBhvr>
                                        <p:cTn id="12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23" dur="1000" fill="hold"/>
                                        <p:tgtEl>
                                          <p:spTgt spid="5">
                                            <p:txEl>
                                              <p:pRg st="6" end="6"/>
                                            </p:txEl>
                                          </p:spTgt>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5">
                                            <p:txEl>
                                              <p:pRg st="7" end="7"/>
                                            </p:txEl>
                                          </p:spTgt>
                                        </p:tgtEl>
                                        <p:attrNameLst>
                                          <p:attrName>style.visibility</p:attrName>
                                        </p:attrNameLst>
                                      </p:cBhvr>
                                      <p:to>
                                        <p:strVal val="visible"/>
                                      </p:to>
                                    </p:set>
                                    <p:animEffect transition="in" filter="fade">
                                      <p:cBhvr>
                                        <p:cTn id="126" dur="1000"/>
                                        <p:tgtEl>
                                          <p:spTgt spid="5">
                                            <p:txEl>
                                              <p:pRg st="7" end="7"/>
                                            </p:txEl>
                                          </p:spTgt>
                                        </p:tgtEl>
                                      </p:cBhvr>
                                    </p:animEffect>
                                    <p:anim calcmode="lin" valueType="num">
                                      <p:cBhvr>
                                        <p:cTn id="12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28" dur="1000" fill="hold"/>
                                        <p:tgtEl>
                                          <p:spTgt spid="5">
                                            <p:txEl>
                                              <p:pRg st="7" end="7"/>
                                            </p:txEl>
                                          </p:spTgt>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5">
                                            <p:txEl>
                                              <p:pRg st="8" end="8"/>
                                            </p:txEl>
                                          </p:spTgt>
                                        </p:tgtEl>
                                        <p:attrNameLst>
                                          <p:attrName>style.visibility</p:attrName>
                                        </p:attrNameLst>
                                      </p:cBhvr>
                                      <p:to>
                                        <p:strVal val="visible"/>
                                      </p:to>
                                    </p:set>
                                    <p:animEffect transition="in" filter="fade">
                                      <p:cBhvr>
                                        <p:cTn id="131" dur="1000"/>
                                        <p:tgtEl>
                                          <p:spTgt spid="5">
                                            <p:txEl>
                                              <p:pRg st="8" end="8"/>
                                            </p:txEl>
                                          </p:spTgt>
                                        </p:tgtEl>
                                      </p:cBhvr>
                                    </p:animEffect>
                                    <p:anim calcmode="lin" valueType="num">
                                      <p:cBhvr>
                                        <p:cTn id="132"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133" dur="1000" fill="hold"/>
                                        <p:tgtEl>
                                          <p:spTgt spid="5">
                                            <p:txEl>
                                              <p:pRg st="8" end="8"/>
                                            </p:txEl>
                                          </p:spTgt>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5">
                                            <p:txEl>
                                              <p:pRg st="9" end="9"/>
                                            </p:txEl>
                                          </p:spTgt>
                                        </p:tgtEl>
                                        <p:attrNameLst>
                                          <p:attrName>style.visibility</p:attrName>
                                        </p:attrNameLst>
                                      </p:cBhvr>
                                      <p:to>
                                        <p:strVal val="visible"/>
                                      </p:to>
                                    </p:set>
                                    <p:animEffect transition="in" filter="fade">
                                      <p:cBhvr>
                                        <p:cTn id="136" dur="1000"/>
                                        <p:tgtEl>
                                          <p:spTgt spid="5">
                                            <p:txEl>
                                              <p:pRg st="9" end="9"/>
                                            </p:txEl>
                                          </p:spTgt>
                                        </p:tgtEl>
                                      </p:cBhvr>
                                    </p:animEffect>
                                    <p:anim calcmode="lin" valueType="num">
                                      <p:cBhvr>
                                        <p:cTn id="137"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138"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smtClean="0"/>
              <a:t>例题</a:t>
            </a:r>
            <a:endParaRPr lang="zh-CN" altLang="en-US" dirty="0"/>
          </a:p>
        </p:txBody>
      </p:sp>
      <p:sp>
        <p:nvSpPr>
          <p:cNvPr id="3" name="内容占位符 2"/>
          <p:cNvSpPr>
            <a:spLocks noGrp="1"/>
          </p:cNvSpPr>
          <p:nvPr>
            <p:ph sz="quarter" idx="11"/>
          </p:nvPr>
        </p:nvSpPr>
        <p:spPr>
          <a:xfrm>
            <a:off x="251520" y="1064124"/>
            <a:ext cx="7740025" cy="571522"/>
          </a:xfrm>
        </p:spPr>
        <p:txBody>
          <a:bodyPr/>
          <a:lstStyle/>
          <a:p>
            <a:pPr marL="0" indent="0">
              <a:lnSpc>
                <a:spcPts val="1900"/>
              </a:lnSpc>
              <a:buNone/>
            </a:pPr>
            <a:r>
              <a:rPr lang="zh-CN" altLang="zh-CN" dirty="0"/>
              <a:t> </a:t>
            </a:r>
            <a:r>
              <a:rPr lang="en-US" altLang="zh-CN" dirty="0" smtClean="0"/>
              <a:t>  </a:t>
            </a:r>
            <a:r>
              <a:rPr lang="zh-CN" altLang="en-US" sz="1800" dirty="0" smtClean="0">
                <a:solidFill>
                  <a:srgbClr val="FF0000"/>
                </a:solidFill>
                <a:latin typeface="隶书" panose="02010509060101010101" pitchFamily="49" charset="-122"/>
                <a:ea typeface="隶书" panose="02010509060101010101" pitchFamily="49" charset="-122"/>
              </a:rPr>
              <a:t>例</a:t>
            </a:r>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smtClean="0">
                <a:solidFill>
                  <a:srgbClr val="FF0000"/>
                </a:solidFill>
                <a:latin typeface="隶书" panose="02010509060101010101" pitchFamily="49" charset="-122"/>
                <a:ea typeface="隶书" panose="02010509060101010101" pitchFamily="49" charset="-122"/>
              </a:rPr>
              <a:t>已知</a:t>
            </a:r>
            <a:r>
              <a:rPr lang="zh-CN" altLang="zh-CN" sz="1800" dirty="0">
                <a:solidFill>
                  <a:srgbClr val="FF0000"/>
                </a:solidFill>
                <a:latin typeface="隶书" panose="02010509060101010101" pitchFamily="49" charset="-122"/>
                <a:ea typeface="隶书" panose="02010509060101010101" pitchFamily="49" charset="-122"/>
              </a:rPr>
              <a:t>一个带头结点的单链表</a:t>
            </a:r>
            <a:r>
              <a:rPr lang="en-US" altLang="zh-CN" sz="1800" dirty="0">
                <a:solidFill>
                  <a:srgbClr val="FF0000"/>
                </a:solidFill>
                <a:latin typeface="隶书" panose="02010509060101010101" pitchFamily="49" charset="-122"/>
                <a:ea typeface="隶书" panose="02010509060101010101" pitchFamily="49" charset="-122"/>
              </a:rPr>
              <a:t>head</a:t>
            </a:r>
            <a:r>
              <a:rPr lang="zh-CN" altLang="zh-CN" sz="1800" dirty="0">
                <a:solidFill>
                  <a:srgbClr val="FF0000"/>
                </a:solidFill>
                <a:latin typeface="隶书" panose="02010509060101010101" pitchFamily="49" charset="-122"/>
                <a:ea typeface="隶书" panose="02010509060101010101" pitchFamily="49" charset="-122"/>
              </a:rPr>
              <a:t>存放一组整型数，且按值非递减排列，设计一个算法删除单链表中值大于</a:t>
            </a:r>
            <a:r>
              <a:rPr lang="en-US" altLang="zh-CN" sz="1800" dirty="0">
                <a:solidFill>
                  <a:srgbClr val="FF0000"/>
                </a:solidFill>
                <a:latin typeface="隶书" panose="02010509060101010101" pitchFamily="49" charset="-122"/>
                <a:ea typeface="隶书" panose="02010509060101010101" pitchFamily="49" charset="-122"/>
              </a:rPr>
              <a:t>min</a:t>
            </a:r>
            <a:r>
              <a:rPr lang="zh-CN" altLang="zh-CN" sz="1800" dirty="0">
                <a:solidFill>
                  <a:srgbClr val="FF0000"/>
                </a:solidFill>
                <a:latin typeface="隶书" panose="02010509060101010101" pitchFamily="49" charset="-122"/>
                <a:ea typeface="隶书" panose="02010509060101010101" pitchFamily="49" charset="-122"/>
              </a:rPr>
              <a:t>，小于</a:t>
            </a:r>
            <a:r>
              <a:rPr lang="en-US" altLang="zh-CN" sz="1800" dirty="0">
                <a:solidFill>
                  <a:srgbClr val="FF0000"/>
                </a:solidFill>
                <a:latin typeface="隶书" panose="02010509060101010101" pitchFamily="49" charset="-122"/>
                <a:ea typeface="隶书" panose="02010509060101010101" pitchFamily="49" charset="-122"/>
              </a:rPr>
              <a:t>max</a:t>
            </a:r>
            <a:r>
              <a:rPr lang="zh-CN" altLang="zh-CN" sz="1800" dirty="0">
                <a:solidFill>
                  <a:srgbClr val="FF0000"/>
                </a:solidFill>
                <a:latin typeface="隶书" panose="02010509060101010101" pitchFamily="49" charset="-122"/>
                <a:ea typeface="隶书" panose="02010509060101010101" pitchFamily="49" charset="-122"/>
              </a:rPr>
              <a:t>的所有结点。</a:t>
            </a:r>
            <a:endParaRPr lang="zh-CN" altLang="en-US" sz="1800" dirty="0">
              <a:solidFill>
                <a:srgbClr val="FF0000"/>
              </a:solidFill>
              <a:latin typeface="隶书" panose="02010509060101010101" pitchFamily="49" charset="-122"/>
              <a:ea typeface="隶书" panose="02010509060101010101" pitchFamily="49" charset="-122"/>
            </a:endParaRPr>
          </a:p>
        </p:txBody>
      </p:sp>
      <p:sp>
        <p:nvSpPr>
          <p:cNvPr id="4" name="文本框 3"/>
          <p:cNvSpPr txBox="1"/>
          <p:nvPr/>
        </p:nvSpPr>
        <p:spPr>
          <a:xfrm>
            <a:off x="107504" y="1635646"/>
            <a:ext cx="8928992" cy="3323987"/>
          </a:xfrm>
          <a:prstGeom prst="rect">
            <a:avLst/>
          </a:prstGeom>
          <a:noFill/>
        </p:spPr>
        <p:txBody>
          <a:bodyPr wrap="square" rtlCol="0">
            <a:spAutoFit/>
          </a:bodyPr>
          <a:lstStyle/>
          <a:p>
            <a:r>
              <a:rPr lang="en-US" altLang="zh-CN" sz="1600" dirty="0">
                <a:solidFill>
                  <a:srgbClr val="0070C0"/>
                </a:solidFill>
              </a:rPr>
              <a:t>void </a:t>
            </a:r>
            <a:r>
              <a:rPr lang="en-US" altLang="zh-CN" sz="1600" dirty="0" err="1">
                <a:solidFill>
                  <a:srgbClr val="0070C0"/>
                </a:solidFill>
              </a:rPr>
              <a:t>DeleteRange</a:t>
            </a:r>
            <a:r>
              <a:rPr lang="en-US" altLang="zh-CN" sz="1600" dirty="0">
                <a:solidFill>
                  <a:srgbClr val="0070C0"/>
                </a:solidFill>
              </a:rPr>
              <a:t>(</a:t>
            </a:r>
            <a:r>
              <a:rPr lang="en-US" altLang="zh-CN" sz="1600" dirty="0" err="1">
                <a:solidFill>
                  <a:srgbClr val="0070C0"/>
                </a:solidFill>
              </a:rPr>
              <a:t>LNode</a:t>
            </a:r>
            <a:r>
              <a:rPr lang="en-US" altLang="zh-CN" sz="1600" dirty="0">
                <a:solidFill>
                  <a:srgbClr val="0070C0"/>
                </a:solidFill>
              </a:rPr>
              <a:t> *&amp;</a:t>
            </a:r>
            <a:r>
              <a:rPr lang="en-US" altLang="zh-CN" sz="1600" dirty="0" err="1">
                <a:solidFill>
                  <a:srgbClr val="0070C0"/>
                </a:solidFill>
              </a:rPr>
              <a:t>head,int</a:t>
            </a:r>
            <a:r>
              <a:rPr lang="en-US" altLang="zh-CN" sz="1600" dirty="0">
                <a:solidFill>
                  <a:srgbClr val="0070C0"/>
                </a:solidFill>
              </a:rPr>
              <a:t> </a:t>
            </a:r>
            <a:r>
              <a:rPr lang="en-US" altLang="zh-CN" sz="1600" dirty="0" err="1">
                <a:solidFill>
                  <a:srgbClr val="0070C0"/>
                </a:solidFill>
              </a:rPr>
              <a:t>min,int</a:t>
            </a:r>
            <a:r>
              <a:rPr lang="en-US" altLang="zh-CN" sz="1600" dirty="0">
                <a:solidFill>
                  <a:srgbClr val="0070C0"/>
                </a:solidFill>
              </a:rPr>
              <a:t> max){</a:t>
            </a:r>
            <a:endParaRPr lang="zh-CN" altLang="zh-CN" sz="1600" dirty="0">
              <a:solidFill>
                <a:srgbClr val="0070C0"/>
              </a:solidFill>
            </a:endParaRPr>
          </a:p>
          <a:p>
            <a:r>
              <a:rPr lang="en-US" altLang="zh-CN" sz="1600" dirty="0">
                <a:solidFill>
                  <a:srgbClr val="0070C0"/>
                </a:solidFill>
              </a:rPr>
              <a:t>   </a:t>
            </a:r>
            <a:r>
              <a:rPr lang="en-US" altLang="zh-CN" sz="1600" dirty="0" err="1">
                <a:solidFill>
                  <a:srgbClr val="0070C0"/>
                </a:solidFill>
              </a:rPr>
              <a:t>LNode</a:t>
            </a:r>
            <a:r>
              <a:rPr lang="en-US" altLang="zh-CN" sz="1600" dirty="0">
                <a:solidFill>
                  <a:srgbClr val="0070C0"/>
                </a:solidFill>
              </a:rPr>
              <a:t> *</a:t>
            </a:r>
            <a:r>
              <a:rPr lang="en-US" altLang="zh-CN" sz="1600" dirty="0" err="1">
                <a:solidFill>
                  <a:srgbClr val="0070C0"/>
                </a:solidFill>
              </a:rPr>
              <a:t>pr</a:t>
            </a:r>
            <a:r>
              <a:rPr lang="en-US" altLang="zh-CN" sz="1600" dirty="0">
                <a:solidFill>
                  <a:srgbClr val="0070C0"/>
                </a:solidFill>
              </a:rPr>
              <a:t>=head,*p=head-&gt;next;   </a:t>
            </a:r>
            <a:r>
              <a:rPr lang="en-US" altLang="zh-CN" sz="1600" dirty="0" smtClean="0">
                <a:solidFill>
                  <a:srgbClr val="0070C0"/>
                </a:solidFill>
              </a:rPr>
              <a:t>  </a:t>
            </a:r>
            <a:r>
              <a:rPr lang="en-US" altLang="zh-CN" sz="1600" dirty="0">
                <a:solidFill>
                  <a:srgbClr val="0070C0"/>
                </a:solidFill>
              </a:rPr>
              <a:t>//</a:t>
            </a:r>
            <a:r>
              <a:rPr lang="en-US" altLang="zh-CN" sz="1600" dirty="0" err="1">
                <a:solidFill>
                  <a:srgbClr val="0070C0"/>
                </a:solidFill>
              </a:rPr>
              <a:t>pr</a:t>
            </a:r>
            <a:r>
              <a:rPr lang="zh-CN" altLang="zh-CN" sz="1600" dirty="0">
                <a:solidFill>
                  <a:srgbClr val="0070C0"/>
                </a:solidFill>
              </a:rPr>
              <a:t>指向头结点，</a:t>
            </a:r>
            <a:r>
              <a:rPr lang="en-US" altLang="zh-CN" sz="1600" dirty="0">
                <a:solidFill>
                  <a:srgbClr val="0070C0"/>
                </a:solidFill>
              </a:rPr>
              <a:t>p</a:t>
            </a:r>
            <a:r>
              <a:rPr lang="zh-CN" altLang="zh-CN" sz="1600" dirty="0">
                <a:solidFill>
                  <a:srgbClr val="0070C0"/>
                </a:solidFill>
              </a:rPr>
              <a:t>指向首元结点，用</a:t>
            </a:r>
            <a:r>
              <a:rPr lang="en-US" altLang="zh-CN" sz="1600" dirty="0">
                <a:solidFill>
                  <a:srgbClr val="0070C0"/>
                </a:solidFill>
              </a:rPr>
              <a:t>p</a:t>
            </a:r>
            <a:r>
              <a:rPr lang="zh-CN" altLang="zh-CN" sz="1600" dirty="0" smtClean="0">
                <a:solidFill>
                  <a:srgbClr val="0070C0"/>
                </a:solidFill>
              </a:rPr>
              <a:t>扫描单</a:t>
            </a:r>
            <a:r>
              <a:rPr lang="zh-CN" altLang="zh-CN" sz="1600" dirty="0">
                <a:solidFill>
                  <a:srgbClr val="0070C0"/>
                </a:solidFill>
              </a:rPr>
              <a:t>链表，</a:t>
            </a:r>
            <a:r>
              <a:rPr lang="en-US" altLang="zh-CN" sz="1600" dirty="0" err="1">
                <a:solidFill>
                  <a:srgbClr val="0070C0"/>
                </a:solidFill>
              </a:rPr>
              <a:t>pr</a:t>
            </a:r>
            <a:r>
              <a:rPr lang="zh-CN" altLang="zh-CN" sz="1600" dirty="0">
                <a:solidFill>
                  <a:srgbClr val="0070C0"/>
                </a:solidFill>
              </a:rPr>
              <a:t>尾随</a:t>
            </a:r>
            <a:r>
              <a:rPr lang="en-US" altLang="zh-CN" sz="1600" dirty="0">
                <a:solidFill>
                  <a:srgbClr val="0070C0"/>
                </a:solidFill>
              </a:rPr>
              <a:t>p</a:t>
            </a:r>
            <a:endParaRPr lang="zh-CN" altLang="zh-CN" sz="1600" dirty="0">
              <a:solidFill>
                <a:srgbClr val="0070C0"/>
              </a:solidFill>
            </a:endParaRPr>
          </a:p>
          <a:p>
            <a:r>
              <a:rPr lang="en-US" altLang="zh-CN" sz="1600" dirty="0">
                <a:solidFill>
                  <a:srgbClr val="0070C0"/>
                </a:solidFill>
              </a:rPr>
              <a:t>   while(p&amp;&amp;p-&gt;data&lt;=min){           //</a:t>
            </a:r>
            <a:r>
              <a:rPr lang="zh-CN" altLang="zh-CN" sz="1600" dirty="0">
                <a:solidFill>
                  <a:srgbClr val="0070C0"/>
                </a:solidFill>
              </a:rPr>
              <a:t>找到第一个值大于</a:t>
            </a:r>
            <a:r>
              <a:rPr lang="en-US" altLang="zh-CN" sz="1600" dirty="0">
                <a:solidFill>
                  <a:srgbClr val="0070C0"/>
                </a:solidFill>
              </a:rPr>
              <a:t>min</a:t>
            </a:r>
            <a:r>
              <a:rPr lang="zh-CN" altLang="zh-CN" sz="1600" dirty="0">
                <a:solidFill>
                  <a:srgbClr val="0070C0"/>
                </a:solidFill>
              </a:rPr>
              <a:t>的结点</a:t>
            </a:r>
          </a:p>
          <a:p>
            <a:r>
              <a:rPr lang="en-US" altLang="zh-CN" sz="1600" dirty="0">
                <a:solidFill>
                  <a:srgbClr val="0070C0"/>
                </a:solidFill>
              </a:rPr>
              <a:t>      </a:t>
            </a:r>
            <a:r>
              <a:rPr lang="en-US" altLang="zh-CN" sz="1600" dirty="0" err="1">
                <a:solidFill>
                  <a:srgbClr val="0070C0"/>
                </a:solidFill>
              </a:rPr>
              <a:t>pr</a:t>
            </a:r>
            <a:r>
              <a:rPr lang="en-US" altLang="zh-CN" sz="1600" dirty="0">
                <a:solidFill>
                  <a:srgbClr val="0070C0"/>
                </a:solidFill>
              </a:rPr>
              <a:t>=p;</a:t>
            </a:r>
            <a:endParaRPr lang="zh-CN" altLang="zh-CN" sz="1600" dirty="0">
              <a:solidFill>
                <a:srgbClr val="0070C0"/>
              </a:solidFill>
            </a:endParaRPr>
          </a:p>
          <a:p>
            <a:r>
              <a:rPr lang="en-US" altLang="zh-CN" sz="1600" dirty="0">
                <a:solidFill>
                  <a:srgbClr val="0070C0"/>
                </a:solidFill>
              </a:rPr>
              <a:t>      p=p-&gt;next;</a:t>
            </a:r>
            <a:endParaRPr lang="zh-CN" altLang="zh-CN" sz="1600" dirty="0">
              <a:solidFill>
                <a:srgbClr val="0070C0"/>
              </a:solidFill>
            </a:endParaRPr>
          </a:p>
          <a:p>
            <a:r>
              <a:rPr lang="en-US" altLang="zh-CN" sz="1600" dirty="0">
                <a:solidFill>
                  <a:srgbClr val="0070C0"/>
                </a:solidFill>
              </a:rPr>
              <a:t>   }</a:t>
            </a:r>
            <a:endParaRPr lang="zh-CN" altLang="zh-CN" sz="1600" dirty="0">
              <a:solidFill>
                <a:srgbClr val="0070C0"/>
              </a:solidFill>
            </a:endParaRPr>
          </a:p>
          <a:p>
            <a:r>
              <a:rPr lang="en-US" altLang="zh-CN" sz="1600" dirty="0">
                <a:solidFill>
                  <a:srgbClr val="0070C0"/>
                </a:solidFill>
              </a:rPr>
              <a:t>   while(p&amp;&amp;p-&gt;data&lt;max){           //</a:t>
            </a:r>
            <a:r>
              <a:rPr lang="zh-CN" altLang="zh-CN" sz="1600" dirty="0">
                <a:solidFill>
                  <a:srgbClr val="0070C0"/>
                </a:solidFill>
              </a:rPr>
              <a:t>依次删除值小于</a:t>
            </a:r>
            <a:r>
              <a:rPr lang="en-US" altLang="zh-CN" sz="1600" dirty="0">
                <a:solidFill>
                  <a:srgbClr val="0070C0"/>
                </a:solidFill>
              </a:rPr>
              <a:t>max</a:t>
            </a:r>
            <a:r>
              <a:rPr lang="zh-CN" altLang="zh-CN" sz="1600" dirty="0">
                <a:solidFill>
                  <a:srgbClr val="0070C0"/>
                </a:solidFill>
              </a:rPr>
              <a:t>的结点</a:t>
            </a:r>
          </a:p>
          <a:p>
            <a:r>
              <a:rPr lang="en-US" altLang="zh-CN" sz="1600" dirty="0">
                <a:solidFill>
                  <a:srgbClr val="0070C0"/>
                </a:solidFill>
              </a:rPr>
              <a:t>      </a:t>
            </a:r>
            <a:r>
              <a:rPr lang="en-US" altLang="zh-CN" sz="1600" dirty="0" err="1">
                <a:solidFill>
                  <a:srgbClr val="0070C0"/>
                </a:solidFill>
              </a:rPr>
              <a:t>pr</a:t>
            </a:r>
            <a:r>
              <a:rPr lang="en-US" altLang="zh-CN" sz="1600" dirty="0">
                <a:solidFill>
                  <a:srgbClr val="0070C0"/>
                </a:solidFill>
              </a:rPr>
              <a:t>-&gt;next=p-&gt;next;            </a:t>
            </a:r>
            <a:r>
              <a:rPr lang="en-US" altLang="zh-CN" sz="1600" dirty="0" smtClean="0">
                <a:solidFill>
                  <a:srgbClr val="0070C0"/>
                </a:solidFill>
              </a:rPr>
              <a:t>      </a:t>
            </a:r>
            <a:r>
              <a:rPr lang="en-US" altLang="zh-CN" sz="1600" dirty="0">
                <a:solidFill>
                  <a:srgbClr val="0070C0"/>
                </a:solidFill>
              </a:rPr>
              <a:t>//</a:t>
            </a:r>
            <a:r>
              <a:rPr lang="zh-CN" altLang="zh-CN" sz="1600" dirty="0">
                <a:solidFill>
                  <a:srgbClr val="0070C0"/>
                </a:solidFill>
              </a:rPr>
              <a:t>删除结点</a:t>
            </a:r>
          </a:p>
          <a:p>
            <a:r>
              <a:rPr lang="en-US" altLang="zh-CN" sz="1600" dirty="0">
                <a:solidFill>
                  <a:srgbClr val="0070C0"/>
                </a:solidFill>
              </a:rPr>
              <a:t>      delete p;</a:t>
            </a:r>
            <a:endParaRPr lang="zh-CN" altLang="zh-CN" sz="1600" dirty="0">
              <a:solidFill>
                <a:srgbClr val="0070C0"/>
              </a:solidFill>
            </a:endParaRPr>
          </a:p>
          <a:p>
            <a:r>
              <a:rPr lang="en-US" altLang="zh-CN" sz="1600" dirty="0">
                <a:solidFill>
                  <a:srgbClr val="0070C0"/>
                </a:solidFill>
              </a:rPr>
              <a:t>      p=</a:t>
            </a:r>
            <a:r>
              <a:rPr lang="en-US" altLang="zh-CN" sz="1600" dirty="0" err="1">
                <a:solidFill>
                  <a:srgbClr val="0070C0"/>
                </a:solidFill>
              </a:rPr>
              <a:t>pr</a:t>
            </a:r>
            <a:r>
              <a:rPr lang="en-US" altLang="zh-CN" sz="1600" dirty="0">
                <a:solidFill>
                  <a:srgbClr val="0070C0"/>
                </a:solidFill>
              </a:rPr>
              <a:t>-&gt;next;                  </a:t>
            </a:r>
            <a:r>
              <a:rPr lang="en-US" altLang="zh-CN" sz="1600" dirty="0" smtClean="0">
                <a:solidFill>
                  <a:srgbClr val="0070C0"/>
                </a:solidFill>
              </a:rPr>
              <a:t>          </a:t>
            </a:r>
            <a:r>
              <a:rPr lang="en-US" altLang="zh-CN" sz="1600" dirty="0">
                <a:solidFill>
                  <a:srgbClr val="0070C0"/>
                </a:solidFill>
              </a:rPr>
              <a:t>//p</a:t>
            </a:r>
            <a:r>
              <a:rPr lang="zh-CN" altLang="zh-CN" sz="1600" dirty="0">
                <a:solidFill>
                  <a:srgbClr val="0070C0"/>
                </a:solidFill>
              </a:rPr>
              <a:t>指向下一个结点</a:t>
            </a:r>
          </a:p>
          <a:p>
            <a:r>
              <a:rPr lang="en-US" altLang="zh-CN" sz="1600" dirty="0">
                <a:solidFill>
                  <a:srgbClr val="0070C0"/>
                </a:solidFill>
              </a:rPr>
              <a:t>   }</a:t>
            </a:r>
            <a:endParaRPr lang="zh-CN" altLang="zh-CN" sz="1600" dirty="0">
              <a:solidFill>
                <a:srgbClr val="0070C0"/>
              </a:solidFill>
            </a:endParaRPr>
          </a:p>
          <a:p>
            <a:r>
              <a:rPr lang="en-US" altLang="zh-CN" sz="1600" dirty="0">
                <a:solidFill>
                  <a:srgbClr val="0070C0"/>
                </a:solidFill>
              </a:rPr>
              <a:t>}</a:t>
            </a:r>
            <a:endParaRPr lang="zh-CN" altLang="zh-CN" sz="1600"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53872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additive="base">
                                        <p:cTn id="3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 calcmode="lin" valueType="num">
                                      <p:cBhvr additive="base">
                                        <p:cTn id="3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 calcmode="lin" valueType="num">
                                      <p:cBhvr additive="base">
                                        <p:cTn id="4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anim calcmode="lin" valueType="num">
                                      <p:cBhvr additive="base">
                                        <p:cTn id="5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 calcmode="lin" valueType="num">
                                      <p:cBhvr additive="base">
                                        <p:cTn id="5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anim calcmode="lin" valueType="num">
                                      <p:cBhvr additive="base">
                                        <p:cTn id="6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txEl>
                                              <p:pRg st="9" end="9"/>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 calcmode="lin" valueType="num">
                                      <p:cBhvr additive="base">
                                        <p:cTn id="6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
                                            <p:txEl>
                                              <p:pRg st="11" end="11"/>
                                            </p:txEl>
                                          </p:spTgt>
                                        </p:tgtEl>
                                        <p:attrNameLst>
                                          <p:attrName>style.visibility</p:attrName>
                                        </p:attrNameLst>
                                      </p:cBhvr>
                                      <p:to>
                                        <p:strVal val="visible"/>
                                      </p:to>
                                    </p:set>
                                    <p:anim calcmode="lin" valueType="num">
                                      <p:cBhvr additive="base">
                                        <p:cTn id="7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sp>
        <p:nvSpPr>
          <p:cNvPr id="3" name="内容占位符 2"/>
          <p:cNvSpPr>
            <a:spLocks noGrp="1"/>
          </p:cNvSpPr>
          <p:nvPr>
            <p:ph sz="quarter" idx="11"/>
          </p:nvPr>
        </p:nvSpPr>
        <p:spPr>
          <a:xfrm>
            <a:off x="35496" y="1064124"/>
            <a:ext cx="9108504" cy="715538"/>
          </a:xfrm>
        </p:spPr>
        <p:txBody>
          <a:bodyPr/>
          <a:lstStyle/>
          <a:p>
            <a:pPr marL="0" indent="0">
              <a:lnSpc>
                <a:spcPts val="2400"/>
              </a:lnSpc>
              <a:spcBef>
                <a:spcPts val="0"/>
              </a:spcBef>
              <a:buNone/>
            </a:pPr>
            <a:r>
              <a:rPr lang="zh-CN" altLang="zh-CN" sz="1800" dirty="0">
                <a:latin typeface="隶书" panose="02010509060101010101" pitchFamily="49" charset="-122"/>
                <a:ea typeface="隶书" panose="02010509060101010101" pitchFamily="49" charset="-122"/>
              </a:rPr>
              <a:t>例</a:t>
            </a: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已知一个不带头结点的单链表</a:t>
            </a:r>
            <a:r>
              <a:rPr lang="en-US" altLang="zh-CN" sz="1800" dirty="0">
                <a:latin typeface="隶书" panose="02010509060101010101" pitchFamily="49" charset="-122"/>
                <a:ea typeface="隶书" panose="02010509060101010101" pitchFamily="49" charset="-122"/>
              </a:rPr>
              <a:t>head</a:t>
            </a:r>
            <a:r>
              <a:rPr lang="zh-CN" altLang="zh-CN" sz="1800" dirty="0">
                <a:latin typeface="隶书" panose="02010509060101010101" pitchFamily="49" charset="-122"/>
                <a:ea typeface="隶书" panose="02010509060101010101" pitchFamily="49" charset="-122"/>
              </a:rPr>
              <a:t>存放一组整型数，在不借助辅助空间的情况下，设计一个倒置该单链表的算法。</a:t>
            </a:r>
          </a:p>
          <a:p>
            <a:pPr marL="0" indent="0">
              <a:buNone/>
            </a:pPr>
            <a:endParaRPr lang="zh-CN" altLang="en-US" dirty="0"/>
          </a:p>
        </p:txBody>
      </p:sp>
      <p:sp>
        <p:nvSpPr>
          <p:cNvPr id="4" name="文本框 3"/>
          <p:cNvSpPr txBox="1"/>
          <p:nvPr/>
        </p:nvSpPr>
        <p:spPr>
          <a:xfrm>
            <a:off x="251520" y="987574"/>
            <a:ext cx="8928992" cy="4247317"/>
          </a:xfrm>
          <a:prstGeom prst="rect">
            <a:avLst/>
          </a:prstGeom>
          <a:noFill/>
        </p:spPr>
        <p:txBody>
          <a:bodyPr wrap="square" rtlCol="0">
            <a:spAutoFit/>
          </a:bodyPr>
          <a:lstStyle/>
          <a:p>
            <a:r>
              <a:rPr lang="en-US" altLang="zh-CN" dirty="0">
                <a:solidFill>
                  <a:srgbClr val="002060"/>
                </a:solidFill>
                <a:latin typeface="Times New Roman" panose="02020603050405020304" pitchFamily="18" charset="0"/>
                <a:cs typeface="Times New Roman" panose="02020603050405020304" pitchFamily="18" charset="0"/>
              </a:rPr>
              <a:t>void </a:t>
            </a:r>
            <a:r>
              <a:rPr lang="en-US" altLang="zh-CN" dirty="0" err="1">
                <a:solidFill>
                  <a:srgbClr val="002060"/>
                </a:solidFill>
                <a:latin typeface="Times New Roman" panose="02020603050405020304" pitchFamily="18" charset="0"/>
                <a:cs typeface="Times New Roman" panose="02020603050405020304" pitchFamily="18" charset="0"/>
              </a:rPr>
              <a:t>ReverseList</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*&amp;head){</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*p=head;</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if(p==NULL||p-&gt;next==NULL) return;   //</a:t>
            </a:r>
            <a:r>
              <a:rPr lang="zh-CN" altLang="zh-CN" dirty="0">
                <a:solidFill>
                  <a:srgbClr val="002060"/>
                </a:solidFill>
                <a:latin typeface="Times New Roman" panose="02020603050405020304" pitchFamily="18" charset="0"/>
                <a:cs typeface="Times New Roman" panose="02020603050405020304" pitchFamily="18" charset="0"/>
              </a:rPr>
              <a:t>链表为空或仅有一个结点，无需倒置</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qr</a:t>
            </a:r>
            <a:r>
              <a:rPr lang="en-US" altLang="zh-CN" dirty="0">
                <a:solidFill>
                  <a:srgbClr val="002060"/>
                </a:solidFill>
                <a:latin typeface="Times New Roman" panose="02020603050405020304" pitchFamily="18" charset="0"/>
                <a:cs typeface="Times New Roman" panose="02020603050405020304" pitchFamily="18" charset="0"/>
              </a:rPr>
              <a:t>=p-&gt;next,*q;</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p-&gt;next=NULL;</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while(</a:t>
            </a:r>
            <a:r>
              <a:rPr lang="en-US" altLang="zh-CN" dirty="0" err="1">
                <a:solidFill>
                  <a:srgbClr val="002060"/>
                </a:solidFill>
                <a:latin typeface="Times New Roman" panose="02020603050405020304" pitchFamily="18" charset="0"/>
                <a:cs typeface="Times New Roman" panose="02020603050405020304" pitchFamily="18" charset="0"/>
              </a:rPr>
              <a:t>qr</a:t>
            </a:r>
            <a:r>
              <a:rPr lang="en-US" altLang="zh-CN" dirty="0">
                <a:solidFill>
                  <a:srgbClr val="002060"/>
                </a:solidFill>
                <a:latin typeface="Times New Roman" panose="02020603050405020304" pitchFamily="18" charset="0"/>
                <a:cs typeface="Times New Roman" panose="02020603050405020304" pitchFamily="18" charset="0"/>
              </a:rPr>
              <a:t>-&gt;next){                     //</a:t>
            </a:r>
            <a:r>
              <a:rPr lang="zh-CN" altLang="zh-CN" dirty="0">
                <a:solidFill>
                  <a:srgbClr val="002060"/>
                </a:solidFill>
                <a:latin typeface="Times New Roman" panose="02020603050405020304" pitchFamily="18" charset="0"/>
                <a:cs typeface="Times New Roman" panose="02020603050405020304" pitchFamily="18" charset="0"/>
              </a:rPr>
              <a:t>依次倒置结点</a:t>
            </a:r>
          </a:p>
          <a:p>
            <a:r>
              <a:rPr lang="en-US" altLang="zh-CN" dirty="0">
                <a:solidFill>
                  <a:srgbClr val="002060"/>
                </a:solidFill>
                <a:latin typeface="Times New Roman" panose="02020603050405020304" pitchFamily="18" charset="0"/>
                <a:cs typeface="Times New Roman" panose="02020603050405020304" pitchFamily="18" charset="0"/>
              </a:rPr>
              <a:t>     q=</a:t>
            </a:r>
            <a:r>
              <a:rPr lang="en-US" altLang="zh-CN" dirty="0" err="1">
                <a:solidFill>
                  <a:srgbClr val="002060"/>
                </a:solidFill>
                <a:latin typeface="Times New Roman" panose="02020603050405020304" pitchFamily="18" charset="0"/>
                <a:cs typeface="Times New Roman" panose="02020603050405020304" pitchFamily="18" charset="0"/>
              </a:rPr>
              <a:t>qr</a:t>
            </a:r>
            <a:r>
              <a:rPr lang="en-US" altLang="zh-CN" dirty="0">
                <a:solidFill>
                  <a:srgbClr val="002060"/>
                </a:solidFill>
                <a:latin typeface="Times New Roman" panose="02020603050405020304" pitchFamily="18" charset="0"/>
                <a:cs typeface="Times New Roman" panose="02020603050405020304" pitchFamily="18" charset="0"/>
              </a:rPr>
              <a:t>-&gt;next;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qr</a:t>
            </a:r>
            <a:r>
              <a:rPr lang="en-US" altLang="zh-CN" dirty="0">
                <a:solidFill>
                  <a:srgbClr val="002060"/>
                </a:solidFill>
                <a:latin typeface="Times New Roman" panose="02020603050405020304" pitchFamily="18" charset="0"/>
                <a:cs typeface="Times New Roman" panose="02020603050405020304" pitchFamily="18" charset="0"/>
              </a:rPr>
              <a:t>-&gt;next=p;</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p=</a:t>
            </a:r>
            <a:r>
              <a:rPr lang="en-US" altLang="zh-CN" dirty="0" err="1">
                <a:solidFill>
                  <a:srgbClr val="002060"/>
                </a:solidFill>
                <a:latin typeface="Times New Roman" panose="02020603050405020304" pitchFamily="18" charset="0"/>
                <a:cs typeface="Times New Roman" panose="02020603050405020304" pitchFamily="18" charset="0"/>
              </a:rPr>
              <a:t>qr</a:t>
            </a:r>
            <a:r>
              <a:rPr lang="en-US" altLang="zh-CN" dirty="0">
                <a:solidFill>
                  <a:srgbClr val="002060"/>
                </a:solidFill>
                <a:latin typeface="Times New Roman" panose="02020603050405020304" pitchFamily="18" charset="0"/>
                <a:cs typeface="Times New Roman" panose="02020603050405020304" pitchFamily="18" charset="0"/>
              </a:rPr>
              <a: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qr</a:t>
            </a:r>
            <a:r>
              <a:rPr lang="en-US" altLang="zh-CN" dirty="0">
                <a:solidFill>
                  <a:srgbClr val="002060"/>
                </a:solidFill>
                <a:latin typeface="Times New Roman" panose="02020603050405020304" pitchFamily="18" charset="0"/>
                <a:cs typeface="Times New Roman" panose="02020603050405020304" pitchFamily="18" charset="0"/>
              </a:rPr>
              <a:t>=q;</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qr</a:t>
            </a:r>
            <a:r>
              <a:rPr lang="en-US" altLang="zh-CN" dirty="0">
                <a:solidFill>
                  <a:srgbClr val="002060"/>
                </a:solidFill>
                <a:latin typeface="Times New Roman" panose="02020603050405020304" pitchFamily="18" charset="0"/>
                <a:cs typeface="Times New Roman" panose="02020603050405020304" pitchFamily="18" charset="0"/>
              </a:rPr>
              <a:t>-&gt;next=p;</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head=</a:t>
            </a:r>
            <a:r>
              <a:rPr lang="en-US" altLang="zh-CN" dirty="0" err="1">
                <a:solidFill>
                  <a:srgbClr val="002060"/>
                </a:solidFill>
                <a:latin typeface="Times New Roman" panose="02020603050405020304" pitchFamily="18" charset="0"/>
                <a:cs typeface="Times New Roman" panose="02020603050405020304" pitchFamily="18" charset="0"/>
              </a:rPr>
              <a:t>qr</a:t>
            </a:r>
            <a:r>
              <a:rPr lang="en-US" altLang="zh-CN" dirty="0">
                <a:solidFill>
                  <a:srgbClr val="002060"/>
                </a:solidFill>
                <a:latin typeface="Times New Roman" panose="02020603050405020304" pitchFamily="18" charset="0"/>
                <a:cs typeface="Times New Roman" panose="02020603050405020304" pitchFamily="18" charset="0"/>
              </a:rPr>
              <a:t>;                           //</a:t>
            </a:r>
            <a:r>
              <a:rPr lang="zh-CN" altLang="zh-CN" dirty="0">
                <a:solidFill>
                  <a:srgbClr val="002060"/>
                </a:solidFill>
                <a:latin typeface="Times New Roman" panose="02020603050405020304" pitchFamily="18" charset="0"/>
                <a:cs typeface="Times New Roman" panose="02020603050405020304" pitchFamily="18" charset="0"/>
              </a:rPr>
              <a:t>头指针指向最后一个结点</a:t>
            </a:r>
          </a:p>
          <a:p>
            <a:r>
              <a:rPr lang="en-US" altLang="zh-CN" dirty="0">
                <a:solidFill>
                  <a:srgbClr val="002060"/>
                </a:solidFill>
                <a:latin typeface="Times New Roman" panose="02020603050405020304" pitchFamily="18" charset="0"/>
                <a:cs typeface="Times New Roman" panose="02020603050405020304" pitchFamily="18" charset="0"/>
              </a:rPr>
              <a:t>}</a:t>
            </a:r>
            <a:endParaRPr lang="zh-CN" altLang="zh-CN" dirty="0">
              <a:solidFill>
                <a:srgbClr val="002060"/>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6834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1000"/>
                                        <p:tgtEl>
                                          <p:spTgt spid="4">
                                            <p:txEl>
                                              <p:pRg st="2" end="2"/>
                                            </p:txEl>
                                          </p:spTgt>
                                        </p:tgtEl>
                                      </p:cBhvr>
                                    </p:animEffect>
                                    <p:anim calcmode="lin" valueType="num">
                                      <p:cBhvr>
                                        <p:cTn id="2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1000"/>
                                        <p:tgtEl>
                                          <p:spTgt spid="4">
                                            <p:txEl>
                                              <p:pRg st="3" end="3"/>
                                            </p:txEl>
                                          </p:spTgt>
                                        </p:tgtEl>
                                      </p:cBhvr>
                                    </p:animEffect>
                                    <p:anim calcmode="lin" valueType="num">
                                      <p:cBhvr>
                                        <p:cTn id="3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additive="base">
                                        <p:cTn id="3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 calcmode="lin" valueType="num">
                                      <p:cBhvr additive="base">
                                        <p:cTn id="4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 calcmode="lin" valueType="num">
                                      <p:cBhvr additive="base">
                                        <p:cTn id="5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animEffect transition="in" filter="fade">
                                      <p:cBhvr>
                                        <p:cTn id="57" dur="1000"/>
                                        <p:tgtEl>
                                          <p:spTgt spid="4">
                                            <p:txEl>
                                              <p:pRg st="7" end="7"/>
                                            </p:txEl>
                                          </p:spTgt>
                                        </p:tgtEl>
                                      </p:cBhvr>
                                    </p:animEffect>
                                    <p:anim calcmode="lin" valueType="num">
                                      <p:cBhvr>
                                        <p:cTn id="5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4">
                                            <p:txEl>
                                              <p:pRg st="8" end="8"/>
                                            </p:txEl>
                                          </p:spTgt>
                                        </p:tgtEl>
                                        <p:attrNameLst>
                                          <p:attrName>style.visibility</p:attrName>
                                        </p:attrNameLst>
                                      </p:cBhvr>
                                      <p:to>
                                        <p:strVal val="visible"/>
                                      </p:to>
                                    </p:set>
                                    <p:anim calcmode="lin" valueType="num">
                                      <p:cBhvr additive="base">
                                        <p:cTn id="64"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4">
                                            <p:txEl>
                                              <p:pRg st="8" end="8"/>
                                            </p:txEl>
                                          </p:spTgt>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4">
                                            <p:txEl>
                                              <p:pRg st="9" end="9"/>
                                            </p:txEl>
                                          </p:spTgt>
                                        </p:tgtEl>
                                        <p:attrNameLst>
                                          <p:attrName>style.visibility</p:attrName>
                                        </p:attrNameLst>
                                      </p:cBhvr>
                                      <p:to>
                                        <p:strVal val="visible"/>
                                      </p:to>
                                    </p:set>
                                    <p:anim calcmode="lin" valueType="num">
                                      <p:cBhvr additive="base">
                                        <p:cTn id="68"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4">
                                            <p:txEl>
                                              <p:pRg st="9" end="9"/>
                                            </p:txEl>
                                          </p:spTgt>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4">
                                            <p:txEl>
                                              <p:pRg st="10" end="10"/>
                                            </p:txEl>
                                          </p:spTgt>
                                        </p:tgtEl>
                                        <p:attrNameLst>
                                          <p:attrName>style.visibility</p:attrName>
                                        </p:attrNameLst>
                                      </p:cBhvr>
                                      <p:to>
                                        <p:strVal val="visible"/>
                                      </p:to>
                                    </p:set>
                                    <p:anim calcmode="lin" valueType="num">
                                      <p:cBhvr additive="base">
                                        <p:cTn id="72"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4">
                                            <p:txEl>
                                              <p:pRg st="11" end="11"/>
                                            </p:txEl>
                                          </p:spTgt>
                                        </p:tgtEl>
                                        <p:attrNameLst>
                                          <p:attrName>style.visibility</p:attrName>
                                        </p:attrNameLst>
                                      </p:cBhvr>
                                      <p:to>
                                        <p:strVal val="visible"/>
                                      </p:to>
                                    </p:set>
                                    <p:animEffect transition="in" filter="fade">
                                      <p:cBhvr>
                                        <p:cTn id="78" dur="1000"/>
                                        <p:tgtEl>
                                          <p:spTgt spid="4">
                                            <p:txEl>
                                              <p:pRg st="11" end="11"/>
                                            </p:txEl>
                                          </p:spTgt>
                                        </p:tgtEl>
                                      </p:cBhvr>
                                    </p:animEffect>
                                    <p:anim calcmode="lin" valueType="num">
                                      <p:cBhvr>
                                        <p:cTn id="79"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0"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4">
                                            <p:txEl>
                                              <p:pRg st="12" end="12"/>
                                            </p:txEl>
                                          </p:spTgt>
                                        </p:tgtEl>
                                        <p:attrNameLst>
                                          <p:attrName>style.visibility</p:attrName>
                                        </p:attrNameLst>
                                      </p:cBhvr>
                                      <p:to>
                                        <p:strVal val="visible"/>
                                      </p:to>
                                    </p:set>
                                    <p:animEffect transition="in" filter="fade">
                                      <p:cBhvr>
                                        <p:cTn id="85" dur="1000"/>
                                        <p:tgtEl>
                                          <p:spTgt spid="4">
                                            <p:txEl>
                                              <p:pRg st="12" end="12"/>
                                            </p:txEl>
                                          </p:spTgt>
                                        </p:tgtEl>
                                      </p:cBhvr>
                                    </p:animEffect>
                                    <p:anim calcmode="lin" valueType="num">
                                      <p:cBhvr>
                                        <p:cTn id="86"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87"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4">
                                            <p:txEl>
                                              <p:pRg st="13" end="13"/>
                                            </p:txEl>
                                          </p:spTgt>
                                        </p:tgtEl>
                                        <p:attrNameLst>
                                          <p:attrName>style.visibility</p:attrName>
                                        </p:attrNameLst>
                                      </p:cBhvr>
                                      <p:to>
                                        <p:strVal val="visible"/>
                                      </p:to>
                                    </p:set>
                                    <p:animEffect transition="in" filter="fade">
                                      <p:cBhvr>
                                        <p:cTn id="90" dur="1000"/>
                                        <p:tgtEl>
                                          <p:spTgt spid="4">
                                            <p:txEl>
                                              <p:pRg st="13" end="13"/>
                                            </p:txEl>
                                          </p:spTgt>
                                        </p:tgtEl>
                                      </p:cBhvr>
                                    </p:animEffect>
                                    <p:anim calcmode="lin" valueType="num">
                                      <p:cBhvr>
                                        <p:cTn id="91"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92"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B584158C-22F6-4B7D-BAA4-DFDAABCE52ED}"/>
              </a:ext>
            </a:extLst>
          </p:cNvPr>
          <p:cNvSpPr>
            <a:spLocks noGrp="1"/>
          </p:cNvSpPr>
          <p:nvPr>
            <p:ph type="body" sz="quarter" idx="10"/>
          </p:nvPr>
        </p:nvSpPr>
        <p:spPr>
          <a:xfrm>
            <a:off x="1151467" y="217337"/>
            <a:ext cx="6246153" cy="457048"/>
          </a:xfrm>
        </p:spPr>
        <p:txBody>
          <a:bodyPr/>
          <a:lstStyle/>
          <a:p>
            <a:r>
              <a:rPr lang="zh-CN" altLang="en-US" dirty="0"/>
              <a:t>线性表的定义</a:t>
            </a:r>
          </a:p>
        </p:txBody>
      </p:sp>
      <p:sp>
        <p:nvSpPr>
          <p:cNvPr id="4" name="内容占位符 3">
            <a:extLst>
              <a:ext uri="{FF2B5EF4-FFF2-40B4-BE49-F238E27FC236}">
                <a16:creationId xmlns:a16="http://schemas.microsoft.com/office/drawing/2014/main" xmlns="" id="{DE0BACB9-2923-47AF-875D-C5C782548029}"/>
              </a:ext>
            </a:extLst>
          </p:cNvPr>
          <p:cNvSpPr>
            <a:spLocks noGrp="1"/>
          </p:cNvSpPr>
          <p:nvPr>
            <p:ph sz="quarter" idx="11"/>
          </p:nvPr>
        </p:nvSpPr>
        <p:spPr>
          <a:xfrm>
            <a:off x="323528" y="987574"/>
            <a:ext cx="8208912" cy="1512168"/>
          </a:xfrm>
        </p:spPr>
        <p:txBody>
          <a:bodyPr/>
          <a:lstStyle/>
          <a:p>
            <a:pPr marL="0" indent="0" eaLnBrk="0" hangingPunct="0">
              <a:spcBef>
                <a:spcPts val="600"/>
              </a:spcBef>
              <a:buNone/>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在稍复杂的线性表中，一个数据元素可以由若干数据项组成。如</a:t>
            </a:r>
            <a:r>
              <a:rPr lang="zh-CN" altLang="en-US" sz="1600" dirty="0">
                <a:latin typeface="隶书" panose="02010509060101010101" pitchFamily="49" charset="-122"/>
                <a:ea typeface="隶书" panose="02010509060101010101" pitchFamily="49" charset="-122"/>
              </a:rPr>
              <a:t>下</a:t>
            </a:r>
            <a:r>
              <a:rPr lang="zh-CN" altLang="zh-CN" sz="1600" dirty="0">
                <a:latin typeface="隶书" panose="02010509060101010101" pitchFamily="49" charset="-122"/>
                <a:ea typeface="隶书" panose="02010509060101010101" pitchFamily="49" charset="-122"/>
              </a:rPr>
              <a:t>表所示为某高校学生的基本信息表，表中每个学生的基本信息为一个记录，该记录由学号、姓名、性别、民族、籍贯、出生日期、专业等</a:t>
            </a:r>
            <a:r>
              <a:rPr lang="en-US" altLang="zh-CN" sz="1600" dirty="0">
                <a:latin typeface="隶书" panose="02010509060101010101" pitchFamily="49" charset="-122"/>
                <a:ea typeface="隶书" panose="02010509060101010101" pitchFamily="49" charset="-122"/>
              </a:rPr>
              <a:t>7</a:t>
            </a:r>
            <a:r>
              <a:rPr lang="zh-CN" altLang="zh-CN" sz="1600" dirty="0">
                <a:latin typeface="隶书" panose="02010509060101010101" pitchFamily="49" charset="-122"/>
                <a:ea typeface="隶书" panose="02010509060101010101" pitchFamily="49" charset="-122"/>
              </a:rPr>
              <a:t>个数据项组成。表中每一行称为一个数据元素，也称为</a:t>
            </a:r>
            <a:r>
              <a:rPr lang="zh-CN" altLang="zh-CN" sz="1600" dirty="0">
                <a:solidFill>
                  <a:srgbClr val="0066FF"/>
                </a:solidFill>
                <a:latin typeface="隶书" panose="02010509060101010101" pitchFamily="49" charset="-122"/>
                <a:ea typeface="隶书" panose="02010509060101010101" pitchFamily="49" charset="-122"/>
              </a:rPr>
              <a:t>记录</a:t>
            </a:r>
            <a:r>
              <a:rPr lang="zh-CN" altLang="zh-CN" sz="1600" dirty="0">
                <a:latin typeface="隶书" panose="02010509060101010101" pitchFamily="49" charset="-122"/>
                <a:ea typeface="隶书" panose="02010509060101010101" pitchFamily="49" charset="-122"/>
              </a:rPr>
              <a:t>，含有大量记录的线性表称为</a:t>
            </a:r>
            <a:r>
              <a:rPr lang="zh-CN" altLang="zh-CN" sz="1600" dirty="0">
                <a:solidFill>
                  <a:srgbClr val="0066FF"/>
                </a:solidFill>
                <a:latin typeface="隶书" panose="02010509060101010101" pitchFamily="49" charset="-122"/>
                <a:ea typeface="隶书" panose="02010509060101010101" pitchFamily="49" charset="-122"/>
              </a:rPr>
              <a:t>文件</a:t>
            </a:r>
            <a:r>
              <a:rPr lang="zh-CN" altLang="zh-CN" sz="1600" dirty="0">
                <a:latin typeface="隶书" panose="02010509060101010101" pitchFamily="49" charset="-122"/>
                <a:ea typeface="隶书" panose="02010509060101010101" pitchFamily="49" charset="-122"/>
              </a:rPr>
              <a:t>。</a:t>
            </a:r>
            <a:endParaRPr lang="zh-CN" altLang="en-US" sz="1400" dirty="0"/>
          </a:p>
        </p:txBody>
      </p:sp>
      <p:pic>
        <p:nvPicPr>
          <p:cNvPr id="3" name="图片 2"/>
          <p:cNvPicPr>
            <a:picLocks noChangeAspect="1"/>
          </p:cNvPicPr>
          <p:nvPr/>
        </p:nvPicPr>
        <p:blipFill>
          <a:blip r:embed="rId2"/>
          <a:stretch>
            <a:fillRect/>
          </a:stretch>
        </p:blipFill>
        <p:spPr>
          <a:xfrm>
            <a:off x="1763688" y="2787774"/>
            <a:ext cx="5544324" cy="1752845"/>
          </a:xfrm>
          <a:prstGeom prst="rect">
            <a:avLst/>
          </a:prstGeom>
        </p:spPr>
      </p:pic>
    </p:spTree>
    <p:extLst>
      <p:ext uri="{BB962C8B-B14F-4D97-AF65-F5344CB8AC3E}">
        <p14:creationId xmlns:p14="http://schemas.microsoft.com/office/powerpoint/2010/main" val="3143751659"/>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sp>
        <p:nvSpPr>
          <p:cNvPr id="3" name="内容占位符 2"/>
          <p:cNvSpPr>
            <a:spLocks noGrp="1"/>
          </p:cNvSpPr>
          <p:nvPr>
            <p:ph sz="quarter" idx="11"/>
          </p:nvPr>
        </p:nvSpPr>
        <p:spPr>
          <a:xfrm>
            <a:off x="179512" y="915566"/>
            <a:ext cx="8856984" cy="1512168"/>
          </a:xfrm>
        </p:spPr>
        <p:txBody>
          <a:bodyPr/>
          <a:lstStyle/>
          <a:p>
            <a:pPr marL="0" indent="0">
              <a:lnSpc>
                <a:spcPts val="2200"/>
              </a:lnSpc>
              <a:spcBef>
                <a:spcPts val="0"/>
              </a:spcBef>
              <a:buNone/>
            </a:pPr>
            <a:r>
              <a:rPr lang="zh-CN" altLang="en-US" sz="1800" dirty="0">
                <a:solidFill>
                  <a:srgbClr val="C00000"/>
                </a:solidFill>
                <a:latin typeface="隶书" panose="02010509060101010101" pitchFamily="49" charset="-122"/>
                <a:ea typeface="隶书" panose="02010509060101010101" pitchFamily="49" charset="-122"/>
              </a:rPr>
              <a:t>例：已知一个带头结点的单链表，设计一个交换每两个相邻结点的算法</a:t>
            </a:r>
            <a:r>
              <a:rPr lang="en-US" altLang="zh-CN" sz="1800" dirty="0">
                <a:solidFill>
                  <a:srgbClr val="C00000"/>
                </a:solidFill>
                <a:latin typeface="隶书" panose="02010509060101010101" pitchFamily="49" charset="-122"/>
                <a:ea typeface="隶书" panose="02010509060101010101" pitchFamily="49" charset="-122"/>
              </a:rPr>
              <a:t>(</a:t>
            </a:r>
            <a:r>
              <a:rPr lang="zh-CN" altLang="en-US" sz="1800" dirty="0">
                <a:solidFill>
                  <a:srgbClr val="C00000"/>
                </a:solidFill>
                <a:latin typeface="隶书" panose="02010509060101010101" pitchFamily="49" charset="-122"/>
                <a:ea typeface="隶书" panose="02010509060101010101" pitchFamily="49" charset="-122"/>
              </a:rPr>
              <a:t>注：仅交换结点本身，不能修改结点的值，且算法为常量阶时间复杂度）。函数原型为</a:t>
            </a:r>
            <a:r>
              <a:rPr lang="en-US" altLang="zh-CN" sz="1800" dirty="0">
                <a:solidFill>
                  <a:srgbClr val="C00000"/>
                </a:solidFill>
                <a:latin typeface="隶书" panose="02010509060101010101" pitchFamily="49" charset="-122"/>
                <a:ea typeface="隶书" panose="02010509060101010101" pitchFamily="49" charset="-122"/>
              </a:rPr>
              <a:t>void </a:t>
            </a:r>
            <a:r>
              <a:rPr lang="en-US" altLang="zh-CN" sz="1800" dirty="0" err="1">
                <a:solidFill>
                  <a:srgbClr val="C00000"/>
                </a:solidFill>
                <a:latin typeface="隶书" panose="02010509060101010101" pitchFamily="49" charset="-122"/>
                <a:ea typeface="隶书" panose="02010509060101010101" pitchFamily="49" charset="-122"/>
              </a:rPr>
              <a:t>InverseAdjacent</a:t>
            </a:r>
            <a:r>
              <a:rPr lang="en-US" altLang="zh-CN" sz="1800" dirty="0">
                <a:solidFill>
                  <a:srgbClr val="C00000"/>
                </a:solidFill>
                <a:latin typeface="隶书" panose="02010509060101010101" pitchFamily="49" charset="-122"/>
                <a:ea typeface="隶书" panose="02010509060101010101" pitchFamily="49" charset="-122"/>
              </a:rPr>
              <a:t>(</a:t>
            </a:r>
            <a:r>
              <a:rPr lang="en-US" altLang="zh-CN" sz="1800" dirty="0" err="1">
                <a:solidFill>
                  <a:srgbClr val="C00000"/>
                </a:solidFill>
                <a:latin typeface="隶书" panose="02010509060101010101" pitchFamily="49" charset="-122"/>
                <a:ea typeface="隶书" panose="02010509060101010101" pitchFamily="49" charset="-122"/>
              </a:rPr>
              <a:t>lnode</a:t>
            </a:r>
            <a:r>
              <a:rPr lang="en-US" altLang="zh-CN" sz="1800" dirty="0">
                <a:solidFill>
                  <a:srgbClr val="C00000"/>
                </a:solidFill>
                <a:latin typeface="隶书" panose="02010509060101010101" pitchFamily="49" charset="-122"/>
                <a:ea typeface="隶书" panose="02010509060101010101" pitchFamily="49" charset="-122"/>
              </a:rPr>
              <a:t> *&amp;head)</a:t>
            </a:r>
            <a:r>
              <a:rPr lang="zh-CN" altLang="en-US" sz="1800" dirty="0">
                <a:solidFill>
                  <a:srgbClr val="C00000"/>
                </a:solidFill>
                <a:latin typeface="隶书" panose="02010509060101010101" pitchFamily="49" charset="-122"/>
                <a:ea typeface="隶书" panose="02010509060101010101" pitchFamily="49" charset="-122"/>
              </a:rPr>
              <a:t>。例如：</a:t>
            </a:r>
            <a:r>
              <a:rPr lang="en-US" altLang="zh-CN" sz="1800" dirty="0">
                <a:solidFill>
                  <a:srgbClr val="C00000"/>
                </a:solidFill>
                <a:latin typeface="隶书" panose="02010509060101010101" pitchFamily="49" charset="-122"/>
                <a:ea typeface="隶书" panose="02010509060101010101" pitchFamily="49" charset="-122"/>
              </a:rPr>
              <a:t>1-&gt;2-&gt;3-&gt;4-&gt;5  </a:t>
            </a:r>
            <a:r>
              <a:rPr lang="zh-CN" altLang="en-US" sz="1800" dirty="0">
                <a:solidFill>
                  <a:srgbClr val="C00000"/>
                </a:solidFill>
                <a:latin typeface="隶书" panose="02010509060101010101" pitchFamily="49" charset="-122"/>
                <a:ea typeface="隶书" panose="02010509060101010101" pitchFamily="49" charset="-122"/>
              </a:rPr>
              <a:t>交换后  </a:t>
            </a:r>
            <a:r>
              <a:rPr lang="en-US" altLang="zh-CN" sz="1800" dirty="0">
                <a:solidFill>
                  <a:srgbClr val="C00000"/>
                </a:solidFill>
                <a:latin typeface="隶书" panose="02010509060101010101" pitchFamily="49" charset="-122"/>
                <a:ea typeface="隶书" panose="02010509060101010101" pitchFamily="49" charset="-122"/>
              </a:rPr>
              <a:t>2-&gt;1-&gt;4-&gt;3-&gt;5</a:t>
            </a:r>
            <a:endParaRPr lang="zh-CN" altLang="en-US" sz="1800" dirty="0">
              <a:solidFill>
                <a:srgbClr val="C00000"/>
              </a:solidFill>
              <a:latin typeface="隶书" panose="02010509060101010101" pitchFamily="49" charset="-122"/>
              <a:ea typeface="隶书" panose="02010509060101010101" pitchFamily="49" charset="-122"/>
            </a:endParaRPr>
          </a:p>
          <a:p>
            <a:pPr>
              <a:lnSpc>
                <a:spcPts val="2200"/>
              </a:lnSpc>
              <a:spcBef>
                <a:spcPts val="0"/>
              </a:spcBef>
            </a:pPr>
            <a:endParaRPr lang="zh-CN" altLang="en-US" sz="1800" dirty="0"/>
          </a:p>
        </p:txBody>
      </p:sp>
      <p:sp>
        <p:nvSpPr>
          <p:cNvPr id="4" name="文本框 3"/>
          <p:cNvSpPr txBox="1"/>
          <p:nvPr/>
        </p:nvSpPr>
        <p:spPr>
          <a:xfrm>
            <a:off x="393504" y="1671650"/>
            <a:ext cx="8784976" cy="3693319"/>
          </a:xfrm>
          <a:prstGeom prst="rect">
            <a:avLst/>
          </a:prstGeom>
          <a:noFill/>
        </p:spPr>
        <p:txBody>
          <a:bodyPr wrap="square" rtlCol="0">
            <a:spAutoFit/>
          </a:bodyPr>
          <a:lstStyle/>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dirty="0" err="1">
                <a:solidFill>
                  <a:srgbClr val="000099"/>
                </a:solidFill>
                <a:latin typeface="Times New Roman" panose="02020603050405020304" pitchFamily="18" charset="0"/>
                <a:ea typeface="隶书" panose="02010509060101010101" pitchFamily="49" charset="-122"/>
                <a:cs typeface="Times New Roman" panose="02020603050405020304" pitchFamily="18" charset="0"/>
              </a:rPr>
              <a:t>InverseAdjacent</a:t>
            </a:r>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solidFill>
                  <a:srgbClr val="000099"/>
                </a:solidFill>
                <a:latin typeface="Times New Roman" panose="02020603050405020304" pitchFamily="18" charset="0"/>
                <a:ea typeface="隶书" panose="02010509060101010101" pitchFamily="49" charset="-122"/>
                <a:cs typeface="Times New Roman" panose="02020603050405020304" pitchFamily="18" charset="0"/>
              </a:rPr>
              <a:t>lnode</a:t>
            </a:r>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*&amp;head){</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0099"/>
                </a:solidFill>
                <a:latin typeface="Times New Roman" panose="02020603050405020304" pitchFamily="18" charset="0"/>
                <a:ea typeface="隶书" panose="02010509060101010101" pitchFamily="49" charset="-122"/>
                <a:cs typeface="Times New Roman" panose="02020603050405020304" pitchFamily="18" charset="0"/>
              </a:rPr>
              <a:t>lnode</a:t>
            </a:r>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*pre=head,*p=head-&gt;next,*next=NULL;</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if(!p||!p-&gt;next)return;</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while(p&amp;&amp;p-&gt;next){</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pre-&gt;next=p-&gt;next;</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pre=p;</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next=p-&gt;next-&gt;next;</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p-&gt;next-&gt;next=p;</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p-&gt;next=next;</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p=next;</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0099"/>
              </a:solidFill>
              <a:latin typeface="Times New Roman" panose="02020603050405020304" pitchFamily="18" charset="0"/>
              <a:ea typeface="隶书" panose="02010509060101010101" pitchFamily="49"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81285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base">
                                        <p:cTn id="3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 calcmode="lin" valueType="num">
                                      <p:cBhvr additive="base">
                                        <p:cTn id="4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Effect transition="in" filter="fade">
                                      <p:cBhvr>
                                        <p:cTn id="63" dur="1000"/>
                                        <p:tgtEl>
                                          <p:spTgt spid="4">
                                            <p:txEl>
                                              <p:pRg st="8" end="8"/>
                                            </p:txEl>
                                          </p:spTgt>
                                        </p:tgtEl>
                                      </p:cBhvr>
                                    </p:animEffect>
                                    <p:anim calcmode="lin" valueType="num">
                                      <p:cBhvr>
                                        <p:cTn id="64"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
                                            <p:txEl>
                                              <p:pRg st="9" end="9"/>
                                            </p:txEl>
                                          </p:spTgt>
                                        </p:tgtEl>
                                        <p:attrNameLst>
                                          <p:attrName>style.visibility</p:attrName>
                                        </p:attrNameLst>
                                      </p:cBhvr>
                                      <p:to>
                                        <p:strVal val="visible"/>
                                      </p:to>
                                    </p:set>
                                    <p:animEffect transition="in" filter="fade">
                                      <p:cBhvr>
                                        <p:cTn id="70" dur="1000"/>
                                        <p:tgtEl>
                                          <p:spTgt spid="4">
                                            <p:txEl>
                                              <p:pRg st="9" end="9"/>
                                            </p:txEl>
                                          </p:spTgt>
                                        </p:tgtEl>
                                      </p:cBhvr>
                                    </p:animEffect>
                                    <p:anim calcmode="lin" valueType="num">
                                      <p:cBhvr>
                                        <p:cTn id="71"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9" end="9"/>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4">
                                            <p:txEl>
                                              <p:pRg st="10" end="10"/>
                                            </p:txEl>
                                          </p:spTgt>
                                        </p:tgtEl>
                                        <p:attrNameLst>
                                          <p:attrName>style.visibility</p:attrName>
                                        </p:attrNameLst>
                                      </p:cBhvr>
                                      <p:to>
                                        <p:strVal val="visible"/>
                                      </p:to>
                                    </p:set>
                                    <p:animEffect transition="in" filter="fade">
                                      <p:cBhvr>
                                        <p:cTn id="75" dur="1000"/>
                                        <p:tgtEl>
                                          <p:spTgt spid="4">
                                            <p:txEl>
                                              <p:pRg st="10" end="10"/>
                                            </p:txEl>
                                          </p:spTgt>
                                        </p:tgtEl>
                                      </p:cBhvr>
                                    </p:animEffect>
                                    <p:anim calcmode="lin" valueType="num">
                                      <p:cBhvr>
                                        <p:cTn id="76"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7"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4">
                                            <p:txEl>
                                              <p:pRg st="11" end="11"/>
                                            </p:txEl>
                                          </p:spTgt>
                                        </p:tgtEl>
                                        <p:attrNameLst>
                                          <p:attrName>style.visibility</p:attrName>
                                        </p:attrNameLst>
                                      </p:cBhvr>
                                      <p:to>
                                        <p:strVal val="visible"/>
                                      </p:to>
                                    </p:set>
                                    <p:animEffect transition="in" filter="fade">
                                      <p:cBhvr>
                                        <p:cTn id="80" dur="1000"/>
                                        <p:tgtEl>
                                          <p:spTgt spid="4">
                                            <p:txEl>
                                              <p:pRg st="11" end="11"/>
                                            </p:txEl>
                                          </p:spTgt>
                                        </p:tgtEl>
                                      </p:cBhvr>
                                    </p:animEffect>
                                    <p:anim calcmode="lin" valueType="num">
                                      <p:cBhvr>
                                        <p:cTn id="81"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2"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915566"/>
            <a:ext cx="9144000" cy="3970318"/>
          </a:xfrm>
          <a:prstGeom prst="rect">
            <a:avLst/>
          </a:prstGeom>
          <a:noFill/>
        </p:spPr>
        <p:txBody>
          <a:bodyPr wrap="square" rtlCol="0">
            <a:spAutoFit/>
          </a:bodyPr>
          <a:lstStyle/>
          <a:p>
            <a:r>
              <a:rPr lang="zh-CN" altLang="en-US" dirty="0" smtClean="0">
                <a:solidFill>
                  <a:srgbClr val="FF0000"/>
                </a:solidFill>
                <a:latin typeface="隶书" panose="02010509060101010101" pitchFamily="49" charset="-122"/>
                <a:ea typeface="隶书" panose="02010509060101010101" pitchFamily="49" charset="-122"/>
              </a:rPr>
              <a:t>例：已知两个不带头结点有序</a:t>
            </a:r>
            <a:r>
              <a:rPr lang="zh-CN" altLang="en-US" dirty="0">
                <a:solidFill>
                  <a:srgbClr val="FF0000"/>
                </a:solidFill>
                <a:latin typeface="隶书" panose="02010509060101010101" pitchFamily="49" charset="-122"/>
                <a:ea typeface="隶书" panose="02010509060101010101" pitchFamily="49" charset="-122"/>
              </a:rPr>
              <a:t>的单链表</a:t>
            </a:r>
            <a:r>
              <a:rPr lang="en-US" altLang="zh-CN" dirty="0" smtClean="0">
                <a:solidFill>
                  <a:srgbClr val="FF0000"/>
                </a:solidFill>
                <a:latin typeface="隶书" panose="02010509060101010101" pitchFamily="49" charset="-122"/>
                <a:ea typeface="隶书" panose="02010509060101010101" pitchFamily="49" charset="-122"/>
              </a:rPr>
              <a:t>ha</a:t>
            </a:r>
            <a:r>
              <a:rPr lang="zh-CN" altLang="en-US" dirty="0" smtClean="0">
                <a:solidFill>
                  <a:srgbClr val="FF0000"/>
                </a:solidFill>
                <a:latin typeface="隶书" panose="02010509060101010101" pitchFamily="49" charset="-122"/>
                <a:ea typeface="隶书" panose="02010509060101010101" pitchFamily="49" charset="-122"/>
              </a:rPr>
              <a:t>和</a:t>
            </a:r>
            <a:r>
              <a:rPr lang="en-US" altLang="zh-CN" dirty="0" err="1" smtClean="0">
                <a:solidFill>
                  <a:srgbClr val="FF0000"/>
                </a:solidFill>
                <a:latin typeface="隶书" panose="02010509060101010101" pitchFamily="49" charset="-122"/>
                <a:ea typeface="隶书" panose="02010509060101010101" pitchFamily="49" charset="-122"/>
              </a:rPr>
              <a:t>hb</a:t>
            </a:r>
            <a:r>
              <a:rPr lang="zh-CN" altLang="en-US" dirty="0" smtClean="0">
                <a:solidFill>
                  <a:srgbClr val="FF0000"/>
                </a:solidFill>
                <a:latin typeface="隶书" panose="02010509060101010101" pitchFamily="49" charset="-122"/>
                <a:ea typeface="隶书" panose="02010509060101010101" pitchFamily="49" charset="-122"/>
              </a:rPr>
              <a:t>，设计一个合并</a:t>
            </a:r>
            <a:r>
              <a:rPr lang="en-US" altLang="zh-CN" dirty="0" smtClean="0">
                <a:solidFill>
                  <a:srgbClr val="FF0000"/>
                </a:solidFill>
                <a:latin typeface="隶书" panose="02010509060101010101" pitchFamily="49" charset="-122"/>
                <a:ea typeface="隶书" panose="02010509060101010101" pitchFamily="49" charset="-122"/>
              </a:rPr>
              <a:t>2</a:t>
            </a:r>
            <a:r>
              <a:rPr lang="zh-CN" altLang="en-US" dirty="0" smtClean="0">
                <a:solidFill>
                  <a:srgbClr val="FF0000"/>
                </a:solidFill>
                <a:latin typeface="隶书" panose="02010509060101010101" pitchFamily="49" charset="-122"/>
                <a:ea typeface="隶书" panose="02010509060101010101" pitchFamily="49" charset="-122"/>
              </a:rPr>
              <a:t>个有序表的递归算法。函数原型为</a:t>
            </a:r>
            <a:r>
              <a:rPr lang="en-US" altLang="zh-CN" dirty="0" smtClean="0">
                <a:solidFill>
                  <a:srgbClr val="FF0000"/>
                </a:solidFill>
                <a:latin typeface="隶书" panose="02010509060101010101" pitchFamily="49" charset="-122"/>
                <a:ea typeface="隶书" panose="02010509060101010101" pitchFamily="49" charset="-122"/>
              </a:rPr>
              <a:t>void </a:t>
            </a:r>
            <a:r>
              <a:rPr lang="en-US" altLang="zh-CN" dirty="0" err="1" smtClean="0">
                <a:solidFill>
                  <a:srgbClr val="FF0000"/>
                </a:solidFill>
                <a:latin typeface="隶书" panose="02010509060101010101" pitchFamily="49" charset="-122"/>
                <a:ea typeface="隶书" panose="02010509060101010101" pitchFamily="49" charset="-122"/>
              </a:rPr>
              <a:t>MergeList</a:t>
            </a:r>
            <a:r>
              <a:rPr lang="en-US" altLang="zh-CN" dirty="0" smtClean="0">
                <a:solidFill>
                  <a:srgbClr val="FF0000"/>
                </a:solidFill>
                <a:latin typeface="隶书" panose="02010509060101010101" pitchFamily="49" charset="-122"/>
                <a:ea typeface="隶书" panose="02010509060101010101" pitchFamily="49" charset="-122"/>
              </a:rPr>
              <a:t>(</a:t>
            </a:r>
            <a:r>
              <a:rPr lang="en-US" altLang="zh-CN" dirty="0" err="1" smtClean="0">
                <a:solidFill>
                  <a:srgbClr val="FF0000"/>
                </a:solidFill>
                <a:latin typeface="隶书" panose="02010509060101010101" pitchFamily="49" charset="-122"/>
                <a:ea typeface="隶书" panose="02010509060101010101" pitchFamily="49" charset="-122"/>
              </a:rPr>
              <a:t>Lnode</a:t>
            </a:r>
            <a:r>
              <a:rPr lang="en-US" altLang="zh-CN" dirty="0" smtClean="0">
                <a:solidFill>
                  <a:srgbClr val="FF0000"/>
                </a:solidFill>
                <a:latin typeface="隶书" panose="02010509060101010101" pitchFamily="49" charset="-122"/>
                <a:ea typeface="隶书" panose="02010509060101010101" pitchFamily="49" charset="-122"/>
              </a:rPr>
              <a:t> *</a:t>
            </a:r>
            <a:r>
              <a:rPr lang="en-US" altLang="zh-CN" dirty="0" err="1" smtClean="0">
                <a:solidFill>
                  <a:srgbClr val="FF0000"/>
                </a:solidFill>
                <a:latin typeface="隶书" panose="02010509060101010101" pitchFamily="49" charset="-122"/>
                <a:ea typeface="隶书" panose="02010509060101010101" pitchFamily="49" charset="-122"/>
              </a:rPr>
              <a:t>ha,Lnode</a:t>
            </a:r>
            <a:r>
              <a:rPr lang="en-US" altLang="zh-CN" dirty="0" smtClean="0">
                <a:solidFill>
                  <a:srgbClr val="FF0000"/>
                </a:solidFill>
                <a:latin typeface="隶书" panose="02010509060101010101" pitchFamily="49" charset="-122"/>
                <a:ea typeface="隶书" panose="02010509060101010101" pitchFamily="49" charset="-122"/>
              </a:rPr>
              <a:t> *</a:t>
            </a:r>
            <a:r>
              <a:rPr lang="en-US" altLang="zh-CN" dirty="0" err="1" smtClean="0">
                <a:solidFill>
                  <a:srgbClr val="FF0000"/>
                </a:solidFill>
                <a:latin typeface="隶书" panose="02010509060101010101" pitchFamily="49" charset="-122"/>
                <a:ea typeface="隶书" panose="02010509060101010101" pitchFamily="49" charset="-122"/>
              </a:rPr>
              <a:t>hb,Lnode</a:t>
            </a:r>
            <a:r>
              <a:rPr lang="en-US" altLang="zh-CN" dirty="0" smtClean="0">
                <a:solidFill>
                  <a:srgbClr val="FF0000"/>
                </a:solidFill>
                <a:latin typeface="隶书" panose="02010509060101010101" pitchFamily="49" charset="-122"/>
                <a:ea typeface="隶书" panose="02010509060101010101" pitchFamily="49" charset="-122"/>
              </a:rPr>
              <a:t> *&amp;head)</a:t>
            </a:r>
            <a:r>
              <a:rPr lang="zh-CN" altLang="en-US" dirty="0" smtClean="0">
                <a:solidFill>
                  <a:srgbClr val="FF0000"/>
                </a:solidFill>
                <a:latin typeface="隶书" panose="02010509060101010101" pitchFamily="49" charset="-122"/>
                <a:ea typeface="隶书" panose="02010509060101010101" pitchFamily="49" charset="-122"/>
              </a:rPr>
              <a:t>。</a:t>
            </a:r>
            <a:endParaRPr lang="en-US" altLang="zh-CN" dirty="0" smtClean="0">
              <a:solidFill>
                <a:srgbClr val="FF0000"/>
              </a:solidFill>
              <a:latin typeface="隶书" panose="02010509060101010101" pitchFamily="49" charset="-122"/>
              <a:ea typeface="隶书" panose="02010509060101010101" pitchFamily="49" charset="-122"/>
            </a:endParaRPr>
          </a:p>
          <a:p>
            <a:r>
              <a:rPr lang="en-US" altLang="zh-CN" dirty="0" smtClean="0">
                <a:solidFill>
                  <a:srgbClr val="002060"/>
                </a:solidFill>
                <a:latin typeface="Times New Roman" panose="02020603050405020304" pitchFamily="18" charset="0"/>
                <a:cs typeface="Times New Roman" panose="02020603050405020304" pitchFamily="18" charset="0"/>
              </a:rPr>
              <a:t>     void </a:t>
            </a:r>
            <a:r>
              <a:rPr lang="en-US" altLang="zh-CN" dirty="0" err="1">
                <a:solidFill>
                  <a:srgbClr val="002060"/>
                </a:solidFill>
                <a:latin typeface="Times New Roman" panose="02020603050405020304" pitchFamily="18" charset="0"/>
                <a:cs typeface="Times New Roman" panose="02020603050405020304" pitchFamily="18" charset="0"/>
              </a:rPr>
              <a:t>MergeList</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ha,Lnode</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hb,Lnode</a:t>
            </a:r>
            <a:r>
              <a:rPr lang="en-US" altLang="zh-CN" dirty="0">
                <a:solidFill>
                  <a:srgbClr val="002060"/>
                </a:solidFill>
                <a:latin typeface="Times New Roman" panose="02020603050405020304" pitchFamily="18" charset="0"/>
                <a:cs typeface="Times New Roman" panose="02020603050405020304" pitchFamily="18" charset="0"/>
              </a:rPr>
              <a:t> *&amp;head</a:t>
            </a:r>
            <a:r>
              <a:rPr lang="en-US" altLang="zh-CN" dirty="0" smtClean="0">
                <a:solidFill>
                  <a:srgbClr val="002060"/>
                </a:solidFill>
                <a:latin typeface="Times New Roman" panose="02020603050405020304" pitchFamily="18" charset="0"/>
                <a:cs typeface="Times New Roman" panose="02020603050405020304" pitchFamily="18" charset="0"/>
              </a:rPr>
              <a:t>){</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smtClean="0">
                <a:solidFill>
                  <a:srgbClr val="002060"/>
                </a:solidFill>
                <a:latin typeface="Times New Roman" panose="02020603050405020304" pitchFamily="18" charset="0"/>
                <a:cs typeface="Times New Roman" panose="02020603050405020304" pitchFamily="18" charset="0"/>
              </a:rPr>
              <a:t>        if(ha==NULL) head=</a:t>
            </a:r>
            <a:r>
              <a:rPr lang="en-US" altLang="zh-CN" dirty="0" err="1" smtClean="0">
                <a:solidFill>
                  <a:srgbClr val="002060"/>
                </a:solidFill>
                <a:latin typeface="Times New Roman" panose="02020603050405020304" pitchFamily="18" charset="0"/>
                <a:cs typeface="Times New Roman" panose="02020603050405020304" pitchFamily="18" charset="0"/>
              </a:rPr>
              <a:t>hb</a:t>
            </a:r>
            <a:r>
              <a:rPr lang="en-US" altLang="zh-CN" dirty="0" smtClean="0">
                <a:solidFill>
                  <a:srgbClr val="002060"/>
                </a:solidFill>
                <a:latin typeface="Times New Roman" panose="02020603050405020304" pitchFamily="18" charset="0"/>
                <a:cs typeface="Times New Roman" panose="02020603050405020304" pitchFamily="18" charset="0"/>
              </a:rPr>
              <a:t>;</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smtClean="0">
                <a:solidFill>
                  <a:srgbClr val="002060"/>
                </a:solidFill>
                <a:latin typeface="Times New Roman" panose="02020603050405020304" pitchFamily="18" charset="0"/>
                <a:cs typeface="Times New Roman" panose="02020603050405020304" pitchFamily="18" charset="0"/>
              </a:rPr>
              <a:t>        if(</a:t>
            </a:r>
            <a:r>
              <a:rPr lang="en-US" altLang="zh-CN" dirty="0" err="1" smtClean="0">
                <a:solidFill>
                  <a:srgbClr val="002060"/>
                </a:solidFill>
                <a:latin typeface="Times New Roman" panose="02020603050405020304" pitchFamily="18" charset="0"/>
                <a:cs typeface="Times New Roman" panose="02020603050405020304" pitchFamily="18" charset="0"/>
              </a:rPr>
              <a:t>hb</a:t>
            </a:r>
            <a:r>
              <a:rPr lang="en-US" altLang="zh-CN" dirty="0" smtClean="0">
                <a:solidFill>
                  <a:srgbClr val="002060"/>
                </a:solidFill>
                <a:latin typeface="Times New Roman" panose="02020603050405020304" pitchFamily="18" charset="0"/>
                <a:cs typeface="Times New Roman" panose="02020603050405020304" pitchFamily="18" charset="0"/>
              </a:rPr>
              <a:t>==NULL) head=ha;</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smtClean="0">
                <a:solidFill>
                  <a:srgbClr val="002060"/>
                </a:solidFill>
                <a:latin typeface="Times New Roman" panose="02020603050405020304" pitchFamily="18" charset="0"/>
                <a:cs typeface="Times New Roman" panose="02020603050405020304" pitchFamily="18" charset="0"/>
              </a:rPr>
              <a:t>        if(ha-&gt;data&lt;</a:t>
            </a:r>
            <a:r>
              <a:rPr lang="en-US" altLang="zh-CN" dirty="0" err="1" smtClean="0">
                <a:solidFill>
                  <a:srgbClr val="002060"/>
                </a:solidFill>
                <a:latin typeface="Times New Roman" panose="02020603050405020304" pitchFamily="18" charset="0"/>
                <a:cs typeface="Times New Roman" panose="02020603050405020304" pitchFamily="18" charset="0"/>
              </a:rPr>
              <a:t>hb</a:t>
            </a:r>
            <a:r>
              <a:rPr lang="en-US" altLang="zh-CN" dirty="0" smtClean="0">
                <a:solidFill>
                  <a:srgbClr val="002060"/>
                </a:solidFill>
                <a:latin typeface="Times New Roman" panose="02020603050405020304" pitchFamily="18" charset="0"/>
                <a:cs typeface="Times New Roman" panose="02020603050405020304" pitchFamily="18" charset="0"/>
              </a:rPr>
              <a:t>-&gt;data){</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smtClean="0">
                <a:solidFill>
                  <a:srgbClr val="002060"/>
                </a:solidFill>
                <a:latin typeface="Times New Roman" panose="02020603050405020304" pitchFamily="18" charset="0"/>
                <a:cs typeface="Times New Roman" panose="02020603050405020304" pitchFamily="18" charset="0"/>
              </a:rPr>
              <a:t>                   head=ha;</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dirty="0" err="1" smtClean="0">
                <a:solidFill>
                  <a:srgbClr val="002060"/>
                </a:solidFill>
                <a:latin typeface="Times New Roman" panose="02020603050405020304" pitchFamily="18" charset="0"/>
                <a:cs typeface="Times New Roman" panose="02020603050405020304" pitchFamily="18" charset="0"/>
              </a:rPr>
              <a:t>MergeList</a:t>
            </a:r>
            <a:r>
              <a:rPr lang="en-US" altLang="zh-CN" dirty="0" smtClean="0">
                <a:solidFill>
                  <a:srgbClr val="002060"/>
                </a:solidFill>
                <a:latin typeface="Times New Roman" panose="02020603050405020304" pitchFamily="18" charset="0"/>
                <a:cs typeface="Times New Roman" panose="02020603050405020304" pitchFamily="18" charset="0"/>
              </a:rPr>
              <a:t>(ha-&gt;</a:t>
            </a:r>
            <a:r>
              <a:rPr lang="en-US" altLang="zh-CN" dirty="0" err="1" smtClean="0">
                <a:solidFill>
                  <a:srgbClr val="002060"/>
                </a:solidFill>
                <a:latin typeface="Times New Roman" panose="02020603050405020304" pitchFamily="18" charset="0"/>
                <a:cs typeface="Times New Roman" panose="02020603050405020304" pitchFamily="18" charset="0"/>
              </a:rPr>
              <a:t>next,hb,head</a:t>
            </a:r>
            <a:r>
              <a:rPr lang="en-US" altLang="zh-CN" dirty="0" smtClean="0">
                <a:solidFill>
                  <a:srgbClr val="002060"/>
                </a:solidFill>
                <a:latin typeface="Times New Roman" panose="02020603050405020304" pitchFamily="18" charset="0"/>
                <a:cs typeface="Times New Roman" panose="02020603050405020304" pitchFamily="18" charset="0"/>
              </a:rPr>
              <a:t>-&gt;next);</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smtClean="0">
                <a:solidFill>
                  <a:srgbClr val="002060"/>
                </a:solidFill>
                <a:latin typeface="Times New Roman" panose="02020603050405020304" pitchFamily="18" charset="0"/>
                <a:cs typeface="Times New Roman" panose="02020603050405020304" pitchFamily="18" charset="0"/>
              </a:rPr>
              <a:t>        }</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smtClean="0">
                <a:solidFill>
                  <a:srgbClr val="002060"/>
                </a:solidFill>
                <a:latin typeface="Times New Roman" panose="02020603050405020304" pitchFamily="18" charset="0"/>
                <a:cs typeface="Times New Roman" panose="02020603050405020304" pitchFamily="18" charset="0"/>
              </a:rPr>
              <a:t>        else{</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smtClean="0">
                <a:solidFill>
                  <a:srgbClr val="002060"/>
                </a:solidFill>
                <a:latin typeface="Times New Roman" panose="02020603050405020304" pitchFamily="18" charset="0"/>
                <a:cs typeface="Times New Roman" panose="02020603050405020304" pitchFamily="18" charset="0"/>
              </a:rPr>
              <a:t>                  head=</a:t>
            </a:r>
            <a:r>
              <a:rPr lang="en-US" altLang="zh-CN" dirty="0" err="1" smtClean="0">
                <a:solidFill>
                  <a:srgbClr val="002060"/>
                </a:solidFill>
                <a:latin typeface="Times New Roman" panose="02020603050405020304" pitchFamily="18" charset="0"/>
                <a:cs typeface="Times New Roman" panose="02020603050405020304" pitchFamily="18" charset="0"/>
              </a:rPr>
              <a:t>hb</a:t>
            </a:r>
            <a:r>
              <a:rPr lang="en-US" altLang="zh-CN" dirty="0" smtClean="0">
                <a:solidFill>
                  <a:srgbClr val="002060"/>
                </a:solidFill>
                <a:latin typeface="Times New Roman" panose="02020603050405020304" pitchFamily="18" charset="0"/>
                <a:cs typeface="Times New Roman" panose="02020603050405020304" pitchFamily="18" charset="0"/>
              </a:rPr>
              <a:t>;</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smtClean="0">
                <a:solidFill>
                  <a:srgbClr val="002060"/>
                </a:solidFill>
                <a:latin typeface="Times New Roman" panose="02020603050405020304" pitchFamily="18" charset="0"/>
                <a:cs typeface="Times New Roman" panose="02020603050405020304" pitchFamily="18" charset="0"/>
              </a:rPr>
              <a:t>                  </a:t>
            </a:r>
            <a:r>
              <a:rPr lang="en-US" altLang="zh-CN" dirty="0" err="1" smtClean="0">
                <a:solidFill>
                  <a:srgbClr val="002060"/>
                </a:solidFill>
                <a:latin typeface="Times New Roman" panose="02020603050405020304" pitchFamily="18" charset="0"/>
                <a:cs typeface="Times New Roman" panose="02020603050405020304" pitchFamily="18" charset="0"/>
              </a:rPr>
              <a:t>MergeList</a:t>
            </a:r>
            <a:r>
              <a:rPr lang="en-US" altLang="zh-CN" dirty="0" smtClean="0">
                <a:solidFill>
                  <a:srgbClr val="002060"/>
                </a:solidFill>
                <a:latin typeface="Times New Roman" panose="02020603050405020304" pitchFamily="18" charset="0"/>
                <a:cs typeface="Times New Roman" panose="02020603050405020304" pitchFamily="18" charset="0"/>
              </a:rPr>
              <a:t>(</a:t>
            </a:r>
            <a:r>
              <a:rPr lang="en-US" altLang="zh-CN" dirty="0" err="1" smtClean="0">
                <a:solidFill>
                  <a:srgbClr val="002060"/>
                </a:solidFill>
                <a:latin typeface="Times New Roman" panose="02020603050405020304" pitchFamily="18" charset="0"/>
                <a:cs typeface="Times New Roman" panose="02020603050405020304" pitchFamily="18" charset="0"/>
              </a:rPr>
              <a:t>ha,hb</a:t>
            </a:r>
            <a:r>
              <a:rPr lang="en-US" altLang="zh-CN" dirty="0" smtClean="0">
                <a:solidFill>
                  <a:srgbClr val="002060"/>
                </a:solidFill>
                <a:latin typeface="Times New Roman" panose="02020603050405020304" pitchFamily="18" charset="0"/>
                <a:cs typeface="Times New Roman" panose="02020603050405020304" pitchFamily="18" charset="0"/>
              </a:rPr>
              <a:t>-&gt;</a:t>
            </a:r>
            <a:r>
              <a:rPr lang="en-US" altLang="zh-CN" dirty="0" err="1" smtClean="0">
                <a:solidFill>
                  <a:srgbClr val="002060"/>
                </a:solidFill>
                <a:latin typeface="Times New Roman" panose="02020603050405020304" pitchFamily="18" charset="0"/>
                <a:cs typeface="Times New Roman" panose="02020603050405020304" pitchFamily="18" charset="0"/>
              </a:rPr>
              <a:t>next,head</a:t>
            </a:r>
            <a:r>
              <a:rPr lang="en-US" altLang="zh-CN" dirty="0" smtClean="0">
                <a:solidFill>
                  <a:srgbClr val="002060"/>
                </a:solidFill>
                <a:latin typeface="Times New Roman" panose="02020603050405020304" pitchFamily="18" charset="0"/>
                <a:cs typeface="Times New Roman" panose="02020603050405020304" pitchFamily="18" charset="0"/>
              </a:rPr>
              <a:t>-</a:t>
            </a:r>
            <a:r>
              <a:rPr lang="en-US" altLang="zh-CN" dirty="0">
                <a:solidFill>
                  <a:srgbClr val="002060"/>
                </a:solidFill>
                <a:latin typeface="Times New Roman" panose="02020603050405020304" pitchFamily="18" charset="0"/>
                <a:cs typeface="Times New Roman" panose="02020603050405020304" pitchFamily="18" charset="0"/>
              </a:rPr>
              <a:t>&gt;next);</a:t>
            </a:r>
            <a:endParaRPr lang="en-US" altLang="zh-CN" dirty="0" smtClean="0">
              <a:solidFill>
                <a:srgbClr val="002060"/>
              </a:solidFill>
              <a:latin typeface="Times New Roman" panose="02020603050405020304" pitchFamily="18" charset="0"/>
              <a:cs typeface="Times New Roman" panose="02020603050405020304" pitchFamily="18" charset="0"/>
            </a:endParaRPr>
          </a:p>
          <a:p>
            <a:r>
              <a:rPr lang="en-US" altLang="zh-CN" dirty="0" smtClean="0">
                <a:solidFill>
                  <a:srgbClr val="002060"/>
                </a:solidFill>
                <a:latin typeface="Times New Roman" panose="02020603050405020304" pitchFamily="18" charset="0"/>
                <a:cs typeface="Times New Roman" panose="02020603050405020304" pitchFamily="18" charset="0"/>
              </a:rPr>
              <a:t>                }</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smtClean="0">
                <a:solidFill>
                  <a:srgbClr val="002060"/>
                </a:solidFill>
                <a:latin typeface="Times New Roman" panose="02020603050405020304" pitchFamily="18" charset="0"/>
                <a:cs typeface="Times New Roman" panose="02020603050405020304" pitchFamily="18" charset="0"/>
              </a:rPr>
              <a:t>    }</a:t>
            </a:r>
            <a:endParaRPr lang="zh-CN" altLang="en-US"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135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 calcmode="lin" valueType="num">
                                      <p:cBhvr additive="base">
                                        <p:cTn id="5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9" end="9"/>
                                            </p:txEl>
                                          </p:spTgt>
                                        </p:tgtEl>
                                        <p:attrNameLst>
                                          <p:attrName>style.visibility</p:attrName>
                                        </p:attrNameLst>
                                      </p:cBhvr>
                                      <p:to>
                                        <p:strVal val="visible"/>
                                      </p:to>
                                    </p:set>
                                    <p:anim calcmode="lin" valueType="num">
                                      <p:cBhvr additive="base">
                                        <p:cTn id="5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xEl>
                                              <p:pRg st="10" end="10"/>
                                            </p:txEl>
                                          </p:spTgt>
                                        </p:tgtEl>
                                        <p:attrNameLst>
                                          <p:attrName>style.visibility</p:attrName>
                                        </p:attrNameLst>
                                      </p:cBhvr>
                                      <p:to>
                                        <p:strVal val="visible"/>
                                      </p:to>
                                    </p:set>
                                    <p:anim calcmode="lin" valueType="num">
                                      <p:cBhvr additive="base">
                                        <p:cTn id="6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
                                            <p:txEl>
                                              <p:pRg st="11" end="11"/>
                                            </p:txEl>
                                          </p:spTgt>
                                        </p:tgtEl>
                                        <p:attrNameLst>
                                          <p:attrName>style.visibility</p:attrName>
                                        </p:attrNameLst>
                                      </p:cBhvr>
                                      <p:to>
                                        <p:strVal val="visible"/>
                                      </p:to>
                                    </p:set>
                                    <p:anim calcmode="lin" valueType="num">
                                      <p:cBhvr additive="base">
                                        <p:cTn id="69"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anim calcmode="lin" valueType="num">
                                      <p:cBhvr additive="base">
                                        <p:cTn id="73"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循环链表</a:t>
            </a:r>
          </a:p>
        </p:txBody>
      </p:sp>
      <p:sp>
        <p:nvSpPr>
          <p:cNvPr id="3" name="内容占位符 2"/>
          <p:cNvSpPr>
            <a:spLocks noGrp="1"/>
          </p:cNvSpPr>
          <p:nvPr>
            <p:ph sz="quarter" idx="11"/>
          </p:nvPr>
        </p:nvSpPr>
        <p:spPr>
          <a:xfrm>
            <a:off x="179512" y="1064124"/>
            <a:ext cx="8784976" cy="2083690"/>
          </a:xfrm>
        </p:spPr>
        <p:txBody>
          <a:bodyPr/>
          <a:lstStyle/>
          <a:p>
            <a:pPr marL="0" indent="0" algn="just">
              <a:lnSpc>
                <a:spcPts val="23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002060"/>
                </a:solidFill>
                <a:latin typeface="隶书" panose="02010509060101010101" pitchFamily="49" charset="-122"/>
                <a:ea typeface="隶书" panose="02010509060101010101" pitchFamily="49" charset="-122"/>
              </a:rPr>
              <a:t>循环链表</a:t>
            </a:r>
            <a:r>
              <a:rPr lang="zh-CN" altLang="zh-CN" sz="1800" dirty="0">
                <a:latin typeface="隶书" panose="02010509060101010101" pitchFamily="49" charset="-122"/>
                <a:ea typeface="隶书" panose="02010509060101010101" pitchFamily="49" charset="-122"/>
              </a:rPr>
              <a:t>是一种头尾相接的链表。它的特点是链表的尾结点的指针域不为空，而是指向头结点，整个链表形成一个环。由此，从表上任何一个结点出发均可找到链表中其他结点。</a:t>
            </a:r>
          </a:p>
          <a:p>
            <a:pPr marL="0" indent="0" algn="just">
              <a:lnSpc>
                <a:spcPts val="23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在单链表中，将终端结点的指针域</a:t>
            </a:r>
            <a:r>
              <a:rPr lang="en-US" altLang="zh-CN" sz="1800" dirty="0">
                <a:latin typeface="隶书" panose="02010509060101010101" pitchFamily="49" charset="-122"/>
                <a:ea typeface="隶书" panose="02010509060101010101" pitchFamily="49" charset="-122"/>
              </a:rPr>
              <a:t>NULL</a:t>
            </a:r>
            <a:r>
              <a:rPr lang="zh-CN" altLang="zh-CN" sz="1800" dirty="0">
                <a:latin typeface="隶书" panose="02010509060101010101" pitchFamily="49" charset="-122"/>
                <a:ea typeface="隶书" panose="02010509060101010101" pitchFamily="49" charset="-122"/>
              </a:rPr>
              <a:t>改为指向表头结点的或开始结点，就得到了单链形式的循环链表，并简单称为单循环链表。与单链表一样，为了使空表和非空表的处理一致，循环链表中也可设置一个头结点。空单循环链表和非空单循环链表如图所示。</a:t>
            </a:r>
            <a:endParaRPr lang="zh-CN" altLang="en-US" sz="1800" dirty="0">
              <a:latin typeface="隶书" panose="02010509060101010101" pitchFamily="49" charset="-122"/>
              <a:ea typeface="隶书" panose="02010509060101010101" pitchFamily="49"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955744648"/>
              </p:ext>
            </p:extLst>
          </p:nvPr>
        </p:nvGraphicFramePr>
        <p:xfrm>
          <a:off x="1748113" y="3003798"/>
          <a:ext cx="5652628" cy="985882"/>
        </p:xfrm>
        <a:graphic>
          <a:graphicData uri="http://schemas.openxmlformats.org/presentationml/2006/ole">
            <mc:AlternateContent xmlns:mc="http://schemas.openxmlformats.org/markup-compatibility/2006">
              <mc:Choice xmlns:v="urn:schemas-microsoft-com:vml" Requires="v">
                <p:oleObj spid="_x0000_s3087" name="Visio" r:id="rId3" imgW="4763802" imgH="611225" progId="Visio.Drawing.11">
                  <p:embed/>
                </p:oleObj>
              </mc:Choice>
              <mc:Fallback>
                <p:oleObj name="Visio" r:id="rId3" imgW="4763802" imgH="61122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8113" y="3003798"/>
                        <a:ext cx="5652628" cy="985882"/>
                      </a:xfrm>
                      <a:prstGeom prst="rect">
                        <a:avLst/>
                      </a:prstGeom>
                      <a:noFill/>
                      <a:ln>
                        <a:noFill/>
                      </a:ln>
                    </p:spPr>
                  </p:pic>
                </p:oleObj>
              </mc:Fallback>
            </mc:AlternateContent>
          </a:graphicData>
        </a:graphic>
      </p:graphicFrame>
      <p:sp>
        <p:nvSpPr>
          <p:cNvPr id="5" name="文本框 4"/>
          <p:cNvSpPr txBox="1"/>
          <p:nvPr/>
        </p:nvSpPr>
        <p:spPr>
          <a:xfrm>
            <a:off x="179512" y="4068887"/>
            <a:ext cx="8352928" cy="646331"/>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单循环链表的基本算法与非循环单链表的算法基本相同，只需对表尾的判断条件稍作修改就可以了。例如，判断表尾结点的条件为</a:t>
            </a:r>
            <a:r>
              <a:rPr lang="zh-CN" altLang="en-US" dirty="0">
                <a:latin typeface="隶书" panose="02010509060101010101" pitchFamily="49" charset="-122"/>
                <a:ea typeface="隶书" panose="02010509060101010101" pitchFamily="49" charset="-122"/>
              </a:rPr>
              <a:t>“</a:t>
            </a:r>
            <a:r>
              <a:rPr lang="en-US" altLang="zh-CN" dirty="0">
                <a:solidFill>
                  <a:srgbClr val="0066FF"/>
                </a:solidFill>
                <a:latin typeface="隶书" panose="02010509060101010101" pitchFamily="49" charset="-122"/>
                <a:ea typeface="隶书" panose="02010509060101010101" pitchFamily="49" charset="-122"/>
              </a:rPr>
              <a:t>p-&gt;next==head</a:t>
            </a:r>
            <a:r>
              <a:rPr lang="zh-CN" altLang="en-US" dirty="0">
                <a:solidFill>
                  <a:srgbClr val="0066FF"/>
                </a:solidFill>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a:t>
            </a:r>
            <a:endParaRPr lang="zh-CN" altLang="en-US" dirty="0"/>
          </a:p>
        </p:txBody>
      </p:sp>
    </p:spTree>
    <p:extLst>
      <p:ext uri="{BB962C8B-B14F-4D97-AF65-F5344CB8AC3E}">
        <p14:creationId xmlns:p14="http://schemas.microsoft.com/office/powerpoint/2010/main" val="416589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1000"/>
                                        <p:tgtEl>
                                          <p:spTgt spid="5">
                                            <p:txEl>
                                              <p:pRg st="0" end="0"/>
                                            </p:txEl>
                                          </p:spTgt>
                                        </p:tgtEl>
                                      </p:cBhvr>
                                    </p:animEffect>
                                    <p:anim calcmode="lin" valueType="num">
                                      <p:cBhvr>
                                        <p:cTn id="2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sp>
        <p:nvSpPr>
          <p:cNvPr id="3" name="内容占位符 2"/>
          <p:cNvSpPr>
            <a:spLocks noGrp="1"/>
          </p:cNvSpPr>
          <p:nvPr>
            <p:ph sz="quarter" idx="11"/>
          </p:nvPr>
        </p:nvSpPr>
        <p:spPr>
          <a:xfrm>
            <a:off x="107504" y="899769"/>
            <a:ext cx="8928992" cy="787546"/>
          </a:xfrm>
        </p:spPr>
        <p:txBody>
          <a:bodyPr/>
          <a:lstStyle/>
          <a:p>
            <a:pPr marL="0" indent="0" algn="just">
              <a:lnSpc>
                <a:spcPts val="2200"/>
              </a:lnSpc>
              <a:spcBef>
                <a:spcPts val="0"/>
              </a:spcBef>
              <a:buNone/>
            </a:pPr>
            <a:r>
              <a:rPr lang="zh-CN" altLang="zh-CN" sz="1800" dirty="0">
                <a:solidFill>
                  <a:srgbClr val="FF0000"/>
                </a:solidFill>
                <a:latin typeface="隶书" panose="02010509060101010101" pitchFamily="49" charset="-122"/>
                <a:ea typeface="隶书" panose="02010509060101010101" pitchFamily="49" charset="-122"/>
              </a:rPr>
              <a:t>例</a:t>
            </a:r>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a:solidFill>
                  <a:srgbClr val="FF0000"/>
                </a:solidFill>
                <a:latin typeface="隶书" panose="02010509060101010101" pitchFamily="49" charset="-122"/>
                <a:ea typeface="隶书" panose="02010509060101010101" pitchFamily="49" charset="-122"/>
              </a:rPr>
              <a:t>已知一个带头结点的单循环链表存放一组整型数（链表中可能有相同值的结点），设计一个算法，删除某些值相同的结点，使得链表中无相同值的结点。图给出了一个简单示例。</a:t>
            </a:r>
          </a:p>
          <a:p>
            <a:pPr marL="0" indent="0">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512811895"/>
              </p:ext>
            </p:extLst>
          </p:nvPr>
        </p:nvGraphicFramePr>
        <p:xfrm>
          <a:off x="4572000" y="1491630"/>
          <a:ext cx="4032448" cy="1178978"/>
        </p:xfrm>
        <a:graphic>
          <a:graphicData uri="http://schemas.openxmlformats.org/presentationml/2006/ole">
            <mc:AlternateContent xmlns:mc="http://schemas.openxmlformats.org/markup-compatibility/2006">
              <mc:Choice xmlns:v="urn:schemas-microsoft-com:vml" Requires="v">
                <p:oleObj spid="_x0000_s4111" name="Visio" r:id="rId3" imgW="4489675" imgH="1305569" progId="Visio.Drawing.11">
                  <p:embed/>
                </p:oleObj>
              </mc:Choice>
              <mc:Fallback>
                <p:oleObj name="Visio" r:id="rId3" imgW="4489675" imgH="130556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91630"/>
                        <a:ext cx="4032448" cy="1178978"/>
                      </a:xfrm>
                      <a:prstGeom prst="rect">
                        <a:avLst/>
                      </a:prstGeom>
                      <a:noFill/>
                      <a:ln>
                        <a:noFill/>
                      </a:ln>
                    </p:spPr>
                  </p:pic>
                </p:oleObj>
              </mc:Fallback>
            </mc:AlternateContent>
          </a:graphicData>
        </a:graphic>
      </p:graphicFrame>
      <p:sp>
        <p:nvSpPr>
          <p:cNvPr id="5" name="文本框 4"/>
          <p:cNvSpPr txBox="1"/>
          <p:nvPr/>
        </p:nvSpPr>
        <p:spPr>
          <a:xfrm>
            <a:off x="107504" y="1832261"/>
            <a:ext cx="6336704" cy="3129062"/>
          </a:xfrm>
          <a:prstGeom prst="rect">
            <a:avLst/>
          </a:prstGeom>
          <a:noFill/>
        </p:spPr>
        <p:txBody>
          <a:bodyPr wrap="square" rtlCol="0">
            <a:spAutoFit/>
          </a:bodyPr>
          <a:lstStyle/>
          <a:p>
            <a:pPr>
              <a:lnSpc>
                <a:spcPts val="2000"/>
              </a:lnSpc>
            </a:pPr>
            <a:r>
              <a:rPr lang="en-US" altLang="zh-CN" sz="1400" dirty="0">
                <a:solidFill>
                  <a:srgbClr val="002060"/>
                </a:solidFill>
              </a:rPr>
              <a:t>void </a:t>
            </a:r>
            <a:r>
              <a:rPr lang="en-US" altLang="zh-CN" sz="1400" dirty="0" err="1">
                <a:solidFill>
                  <a:srgbClr val="002060"/>
                </a:solidFill>
              </a:rPr>
              <a:t>DeleteNode</a:t>
            </a:r>
            <a:r>
              <a:rPr lang="en-US" altLang="zh-CN" sz="1400" dirty="0">
                <a:solidFill>
                  <a:srgbClr val="002060"/>
                </a:solidFill>
              </a:rPr>
              <a:t>(</a:t>
            </a:r>
            <a:r>
              <a:rPr lang="en-US" altLang="zh-CN" sz="1400" dirty="0" err="1">
                <a:solidFill>
                  <a:srgbClr val="002060"/>
                </a:solidFill>
              </a:rPr>
              <a:t>LNode</a:t>
            </a:r>
            <a:r>
              <a:rPr lang="en-US" altLang="zh-CN" sz="1400" dirty="0">
                <a:solidFill>
                  <a:srgbClr val="002060"/>
                </a:solidFill>
              </a:rPr>
              <a:t> *&amp;head){</a:t>
            </a:r>
            <a:endParaRPr lang="zh-CN" altLang="zh-CN" sz="1400" dirty="0">
              <a:solidFill>
                <a:srgbClr val="002060"/>
              </a:solidFill>
            </a:endParaRPr>
          </a:p>
          <a:p>
            <a:pPr>
              <a:lnSpc>
                <a:spcPts val="2000"/>
              </a:lnSpc>
            </a:pPr>
            <a:r>
              <a:rPr lang="en-US" altLang="zh-CN" sz="1400" dirty="0">
                <a:solidFill>
                  <a:srgbClr val="002060"/>
                </a:solidFill>
              </a:rPr>
              <a:t>   </a:t>
            </a:r>
            <a:r>
              <a:rPr lang="en-US" altLang="zh-CN" sz="1400" dirty="0" err="1">
                <a:solidFill>
                  <a:srgbClr val="002060"/>
                </a:solidFill>
              </a:rPr>
              <a:t>LNode</a:t>
            </a:r>
            <a:r>
              <a:rPr lang="en-US" altLang="zh-CN" sz="1400" dirty="0">
                <a:solidFill>
                  <a:srgbClr val="002060"/>
                </a:solidFill>
              </a:rPr>
              <a:t> *p=head-&gt;next,</a:t>
            </a:r>
            <a:r>
              <a:rPr lang="zh-CN" altLang="en-US" sz="1400" dirty="0">
                <a:solidFill>
                  <a:srgbClr val="002060"/>
                </a:solidFill>
              </a:rPr>
              <a:t>*</a:t>
            </a:r>
            <a:r>
              <a:rPr lang="en-US" altLang="zh-CN" sz="1400" dirty="0">
                <a:solidFill>
                  <a:srgbClr val="002060"/>
                </a:solidFill>
              </a:rPr>
              <a:t>q,*</a:t>
            </a:r>
            <a:r>
              <a:rPr lang="en-US" altLang="zh-CN" sz="1400" dirty="0" err="1">
                <a:solidFill>
                  <a:srgbClr val="002060"/>
                </a:solidFill>
              </a:rPr>
              <a:t>qr</a:t>
            </a:r>
            <a:r>
              <a:rPr lang="en-US" altLang="zh-CN" sz="1400" dirty="0">
                <a:solidFill>
                  <a:srgbClr val="002060"/>
                </a:solidFill>
              </a:rPr>
              <a:t>;</a:t>
            </a:r>
            <a:endParaRPr lang="zh-CN" altLang="zh-CN" sz="1400" dirty="0">
              <a:solidFill>
                <a:srgbClr val="002060"/>
              </a:solidFill>
            </a:endParaRPr>
          </a:p>
          <a:p>
            <a:pPr>
              <a:lnSpc>
                <a:spcPts val="2000"/>
              </a:lnSpc>
            </a:pPr>
            <a:r>
              <a:rPr lang="en-US" altLang="zh-CN" sz="1400" dirty="0">
                <a:solidFill>
                  <a:srgbClr val="002060"/>
                </a:solidFill>
              </a:rPr>
              <a:t>   if(p==head||p-&gt;next==head) return;       //</a:t>
            </a:r>
            <a:r>
              <a:rPr lang="zh-CN" altLang="zh-CN" sz="1400" dirty="0">
                <a:solidFill>
                  <a:srgbClr val="002060"/>
                </a:solidFill>
              </a:rPr>
              <a:t>空表或仅有一个结点的表无需删除</a:t>
            </a:r>
          </a:p>
          <a:p>
            <a:pPr>
              <a:lnSpc>
                <a:spcPts val="2000"/>
              </a:lnSpc>
            </a:pPr>
            <a:r>
              <a:rPr lang="en-US" altLang="zh-CN" sz="1400" dirty="0">
                <a:solidFill>
                  <a:srgbClr val="002060"/>
                </a:solidFill>
              </a:rPr>
              <a:t>   while(p!=head){</a:t>
            </a:r>
            <a:endParaRPr lang="zh-CN" altLang="zh-CN" sz="1400" dirty="0">
              <a:solidFill>
                <a:srgbClr val="002060"/>
              </a:solidFill>
            </a:endParaRPr>
          </a:p>
          <a:p>
            <a:pPr>
              <a:lnSpc>
                <a:spcPts val="2000"/>
              </a:lnSpc>
            </a:pPr>
            <a:r>
              <a:rPr lang="en-US" altLang="zh-CN" sz="1400" dirty="0">
                <a:solidFill>
                  <a:srgbClr val="002060"/>
                </a:solidFill>
              </a:rPr>
              <a:t>     </a:t>
            </a:r>
            <a:r>
              <a:rPr lang="en-US" altLang="zh-CN" sz="1400" dirty="0" err="1">
                <a:solidFill>
                  <a:srgbClr val="002060"/>
                </a:solidFill>
              </a:rPr>
              <a:t>qr</a:t>
            </a:r>
            <a:r>
              <a:rPr lang="en-US" altLang="zh-CN" sz="1400" dirty="0">
                <a:solidFill>
                  <a:srgbClr val="002060"/>
                </a:solidFill>
              </a:rPr>
              <a:t>=p;</a:t>
            </a:r>
            <a:endParaRPr lang="zh-CN" altLang="zh-CN" sz="1400" dirty="0">
              <a:solidFill>
                <a:srgbClr val="002060"/>
              </a:solidFill>
            </a:endParaRPr>
          </a:p>
          <a:p>
            <a:pPr>
              <a:lnSpc>
                <a:spcPts val="2000"/>
              </a:lnSpc>
            </a:pPr>
            <a:r>
              <a:rPr lang="en-US" altLang="zh-CN" sz="1400" dirty="0">
                <a:solidFill>
                  <a:srgbClr val="002060"/>
                </a:solidFill>
              </a:rPr>
              <a:t>     q=p-&gt;next;</a:t>
            </a:r>
            <a:endParaRPr lang="zh-CN" altLang="zh-CN" sz="1400" dirty="0">
              <a:solidFill>
                <a:srgbClr val="002060"/>
              </a:solidFill>
            </a:endParaRPr>
          </a:p>
          <a:p>
            <a:pPr>
              <a:lnSpc>
                <a:spcPts val="2000"/>
              </a:lnSpc>
            </a:pPr>
            <a:r>
              <a:rPr lang="en-US" altLang="zh-CN" sz="1400" dirty="0">
                <a:solidFill>
                  <a:srgbClr val="002060"/>
                </a:solidFill>
              </a:rPr>
              <a:t>     while(q!=head){               //</a:t>
            </a:r>
            <a:r>
              <a:rPr lang="zh-CN" altLang="zh-CN" sz="1400" dirty="0">
                <a:solidFill>
                  <a:srgbClr val="002060"/>
                </a:solidFill>
              </a:rPr>
              <a:t>从</a:t>
            </a:r>
            <a:r>
              <a:rPr lang="en-US" altLang="zh-CN" sz="1400" dirty="0">
                <a:solidFill>
                  <a:srgbClr val="002060"/>
                </a:solidFill>
              </a:rPr>
              <a:t>q</a:t>
            </a:r>
            <a:r>
              <a:rPr lang="zh-CN" altLang="zh-CN" sz="1400" dirty="0">
                <a:solidFill>
                  <a:srgbClr val="002060"/>
                </a:solidFill>
              </a:rPr>
              <a:t>开始扫描链表，删除与</a:t>
            </a:r>
            <a:r>
              <a:rPr lang="en-US" altLang="zh-CN" sz="1400" dirty="0">
                <a:solidFill>
                  <a:srgbClr val="002060"/>
                </a:solidFill>
              </a:rPr>
              <a:t>p-&gt;data</a:t>
            </a:r>
            <a:r>
              <a:rPr lang="zh-CN" altLang="zh-CN" sz="1400" dirty="0">
                <a:solidFill>
                  <a:srgbClr val="002060"/>
                </a:solidFill>
              </a:rPr>
              <a:t>相同的结点</a:t>
            </a:r>
          </a:p>
          <a:p>
            <a:pPr>
              <a:lnSpc>
                <a:spcPts val="2000"/>
              </a:lnSpc>
            </a:pPr>
            <a:r>
              <a:rPr lang="en-US" altLang="zh-CN" sz="1400" dirty="0">
                <a:solidFill>
                  <a:srgbClr val="002060"/>
                </a:solidFill>
              </a:rPr>
              <a:t>       if(p-&gt;data!=q-&gt;data){          //</a:t>
            </a:r>
            <a:r>
              <a:rPr lang="zh-CN" altLang="zh-CN" sz="1400" dirty="0">
                <a:solidFill>
                  <a:srgbClr val="002060"/>
                </a:solidFill>
              </a:rPr>
              <a:t>值不相同</a:t>
            </a:r>
            <a:r>
              <a:rPr lang="en-US" altLang="zh-CN" sz="1400" dirty="0">
                <a:solidFill>
                  <a:srgbClr val="002060"/>
                </a:solidFill>
              </a:rPr>
              <a:t>q</a:t>
            </a:r>
            <a:r>
              <a:rPr lang="zh-CN" altLang="zh-CN" sz="1400" dirty="0">
                <a:solidFill>
                  <a:srgbClr val="002060"/>
                </a:solidFill>
              </a:rPr>
              <a:t>向后移动</a:t>
            </a:r>
          </a:p>
          <a:p>
            <a:pPr>
              <a:lnSpc>
                <a:spcPts val="2000"/>
              </a:lnSpc>
            </a:pPr>
            <a:r>
              <a:rPr lang="en-US" altLang="zh-CN" sz="1400" dirty="0">
                <a:solidFill>
                  <a:srgbClr val="002060"/>
                </a:solidFill>
              </a:rPr>
              <a:t>           </a:t>
            </a:r>
            <a:r>
              <a:rPr lang="en-US" altLang="zh-CN" sz="1400" dirty="0" err="1">
                <a:solidFill>
                  <a:srgbClr val="002060"/>
                </a:solidFill>
              </a:rPr>
              <a:t>qr</a:t>
            </a:r>
            <a:r>
              <a:rPr lang="en-US" altLang="zh-CN" sz="1400" dirty="0">
                <a:solidFill>
                  <a:srgbClr val="002060"/>
                </a:solidFill>
              </a:rPr>
              <a:t>=q;</a:t>
            </a:r>
            <a:endParaRPr lang="zh-CN" altLang="zh-CN" sz="1400" dirty="0">
              <a:solidFill>
                <a:srgbClr val="002060"/>
              </a:solidFill>
            </a:endParaRPr>
          </a:p>
          <a:p>
            <a:pPr>
              <a:lnSpc>
                <a:spcPts val="2000"/>
              </a:lnSpc>
            </a:pPr>
            <a:r>
              <a:rPr lang="en-US" altLang="zh-CN" sz="1400" dirty="0">
                <a:solidFill>
                  <a:srgbClr val="002060"/>
                </a:solidFill>
              </a:rPr>
              <a:t>           q=q-&gt;next;</a:t>
            </a:r>
            <a:endParaRPr lang="zh-CN" altLang="zh-CN" sz="1400" dirty="0">
              <a:solidFill>
                <a:srgbClr val="002060"/>
              </a:solidFill>
            </a:endParaRPr>
          </a:p>
          <a:p>
            <a:pPr>
              <a:lnSpc>
                <a:spcPts val="2000"/>
              </a:lnSpc>
            </a:pPr>
            <a:r>
              <a:rPr lang="en-US" altLang="zh-CN" sz="1400" dirty="0">
                <a:solidFill>
                  <a:srgbClr val="002060"/>
                </a:solidFill>
              </a:rPr>
              <a:t>       }</a:t>
            </a:r>
            <a:endParaRPr lang="zh-CN" altLang="zh-CN" sz="1400" dirty="0">
              <a:solidFill>
                <a:srgbClr val="002060"/>
              </a:solidFill>
            </a:endParaRPr>
          </a:p>
          <a:p>
            <a:r>
              <a:rPr lang="en-US" altLang="zh-CN" sz="1400" dirty="0">
                <a:solidFill>
                  <a:srgbClr val="0066FF"/>
                </a:solidFill>
              </a:rPr>
              <a:t>       </a:t>
            </a:r>
            <a:endParaRPr lang="zh-CN" altLang="en-US" sz="1400" dirty="0"/>
          </a:p>
        </p:txBody>
      </p:sp>
      <p:sp>
        <p:nvSpPr>
          <p:cNvPr id="6" name="文本框 5"/>
          <p:cNvSpPr txBox="1"/>
          <p:nvPr/>
        </p:nvSpPr>
        <p:spPr>
          <a:xfrm>
            <a:off x="4139952" y="1965631"/>
            <a:ext cx="4896544" cy="2862322"/>
          </a:xfrm>
          <a:prstGeom prst="rect">
            <a:avLst/>
          </a:prstGeom>
          <a:solidFill>
            <a:schemeClr val="accent2">
              <a:lumMod val="40000"/>
              <a:lumOff val="60000"/>
            </a:schemeClr>
          </a:solidFill>
        </p:spPr>
        <p:txBody>
          <a:bodyPr wrap="square" rtlCol="0">
            <a:spAutoFit/>
          </a:bodyPr>
          <a:lstStyle/>
          <a:p>
            <a:r>
              <a:rPr lang="en-US" altLang="zh-CN" dirty="0">
                <a:solidFill>
                  <a:srgbClr val="002060"/>
                </a:solidFill>
                <a:latin typeface="Times New Roman" panose="02020603050405020304" pitchFamily="18" charset="0"/>
                <a:cs typeface="Times New Roman" panose="02020603050405020304" pitchFamily="18" charset="0"/>
              </a:rPr>
              <a:t>     else{    //</a:t>
            </a:r>
            <a:r>
              <a:rPr lang="zh-CN" altLang="zh-CN" dirty="0">
                <a:solidFill>
                  <a:srgbClr val="002060"/>
                </a:solidFill>
                <a:latin typeface="Times New Roman" panose="02020603050405020304" pitchFamily="18" charset="0"/>
                <a:cs typeface="Times New Roman" panose="02020603050405020304" pitchFamily="18" charset="0"/>
              </a:rPr>
              <a:t>删除与</a:t>
            </a:r>
            <a:r>
              <a:rPr lang="en-US" altLang="zh-CN" dirty="0">
                <a:solidFill>
                  <a:srgbClr val="002060"/>
                </a:solidFill>
                <a:latin typeface="Times New Roman" panose="02020603050405020304" pitchFamily="18" charset="0"/>
                <a:cs typeface="Times New Roman" panose="02020603050405020304" pitchFamily="18" charset="0"/>
              </a:rPr>
              <a:t>p</a:t>
            </a:r>
            <a:r>
              <a:rPr lang="zh-CN" altLang="zh-CN" dirty="0">
                <a:solidFill>
                  <a:srgbClr val="002060"/>
                </a:solidFill>
                <a:latin typeface="Times New Roman" panose="02020603050405020304" pitchFamily="18" charset="0"/>
                <a:cs typeface="Times New Roman" panose="02020603050405020304" pitchFamily="18" charset="0"/>
              </a:rPr>
              <a:t>指向结点值相同的结点</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qr</a:t>
            </a:r>
            <a:r>
              <a:rPr lang="en-US" altLang="zh-CN" dirty="0">
                <a:solidFill>
                  <a:srgbClr val="002060"/>
                </a:solidFill>
                <a:latin typeface="Times New Roman" panose="02020603050405020304" pitchFamily="18" charset="0"/>
                <a:cs typeface="Times New Roman" panose="02020603050405020304" pitchFamily="18" charset="0"/>
              </a:rPr>
              <a:t>-&gt;next=q-&gt;next;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delete q;</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q=</a:t>
            </a:r>
            <a:r>
              <a:rPr lang="en-US" altLang="zh-CN" dirty="0" err="1">
                <a:solidFill>
                  <a:srgbClr val="002060"/>
                </a:solidFill>
                <a:latin typeface="Times New Roman" panose="02020603050405020304" pitchFamily="18" charset="0"/>
                <a:cs typeface="Times New Roman" panose="02020603050405020304" pitchFamily="18" charset="0"/>
              </a:rPr>
              <a:t>qr</a:t>
            </a:r>
            <a:r>
              <a:rPr lang="en-US" altLang="zh-CN" dirty="0">
                <a:solidFill>
                  <a:srgbClr val="002060"/>
                </a:solidFill>
                <a:latin typeface="Times New Roman" panose="02020603050405020304" pitchFamily="18" charset="0"/>
                <a:cs typeface="Times New Roman" panose="02020603050405020304" pitchFamily="18" charset="0"/>
              </a:rPr>
              <a:t>-&gt;next;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p=p-&gt;next;  //p</a:t>
            </a:r>
            <a:r>
              <a:rPr lang="zh-CN" altLang="zh-CN" dirty="0">
                <a:solidFill>
                  <a:srgbClr val="002060"/>
                </a:solidFill>
                <a:latin typeface="Times New Roman" panose="02020603050405020304" pitchFamily="18" charset="0"/>
                <a:cs typeface="Times New Roman" panose="02020603050405020304" pitchFamily="18" charset="0"/>
              </a:rPr>
              <a:t>向后移动，处理下一个结点</a:t>
            </a:r>
          </a:p>
          <a:p>
            <a:r>
              <a:rPr lang="en-US" altLang="zh-CN" dirty="0">
                <a:solidFill>
                  <a:srgbClr val="002060"/>
                </a:solidFill>
                <a:latin typeface="Times New Roman" panose="02020603050405020304" pitchFamily="18" charset="0"/>
                <a:cs typeface="Times New Roman" panose="02020603050405020304" pitchFamily="18" charset="0"/>
              </a:rPr>
              <a:t>  }</a:t>
            </a:r>
          </a:p>
          <a:p>
            <a:r>
              <a:rPr lang="en-US" altLang="zh-CN" dirty="0">
                <a:solidFill>
                  <a:srgbClr val="002060"/>
                </a:solidFill>
                <a:latin typeface="Times New Roman" panose="02020603050405020304" pitchFamily="18" charset="0"/>
                <a:cs typeface="Times New Roman" panose="02020603050405020304" pitchFamily="18" charset="0"/>
              </a:rPr>
              <a:t>}</a:t>
            </a:r>
            <a:endParaRPr lang="zh-CN" altLang="zh-CN" dirty="0">
              <a:solidFill>
                <a:srgbClr val="002060"/>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20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1000"/>
                                        <p:tgtEl>
                                          <p:spTgt spid="5">
                                            <p:txEl>
                                              <p:pRg st="0" end="0"/>
                                            </p:txEl>
                                          </p:spTgt>
                                        </p:tgtEl>
                                      </p:cBhvr>
                                    </p:animEffect>
                                    <p:anim calcmode="lin" valueType="num">
                                      <p:cBhvr>
                                        <p:cTn id="2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1000"/>
                                        <p:tgtEl>
                                          <p:spTgt spid="5">
                                            <p:txEl>
                                              <p:pRg st="1" end="1"/>
                                            </p:txEl>
                                          </p:spTgt>
                                        </p:tgtEl>
                                      </p:cBhvr>
                                    </p:animEffect>
                                    <p:anim calcmode="lin" valueType="num">
                                      <p:cBhvr>
                                        <p:cTn id="2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1000"/>
                                        <p:tgtEl>
                                          <p:spTgt spid="5">
                                            <p:txEl>
                                              <p:pRg st="2" end="2"/>
                                            </p:txEl>
                                          </p:spTgt>
                                        </p:tgtEl>
                                      </p:cBhvr>
                                    </p:animEffect>
                                    <p:anim calcmode="lin" valueType="num">
                                      <p:cBhvr>
                                        <p:cTn id="3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1000"/>
                                        <p:tgtEl>
                                          <p:spTgt spid="5">
                                            <p:txEl>
                                              <p:pRg st="3" end="3"/>
                                            </p:txEl>
                                          </p:spTgt>
                                        </p:tgtEl>
                                      </p:cBhvr>
                                    </p:animEffect>
                                    <p:anim calcmode="lin" valueType="num">
                                      <p:cBhvr>
                                        <p:cTn id="4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
                                            <p:txEl>
                                              <p:pRg st="4" end="4"/>
                                            </p:txEl>
                                          </p:spTgt>
                                        </p:tgtEl>
                                        <p:attrNameLst>
                                          <p:attrName>style.visibility</p:attrName>
                                        </p:attrNameLst>
                                      </p:cBhvr>
                                      <p:to>
                                        <p:strVal val="visible"/>
                                      </p:to>
                                    </p:set>
                                    <p:anim calcmode="lin" valueType="num">
                                      <p:cBhvr additive="base">
                                        <p:cTn id="4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
                                            <p:txEl>
                                              <p:pRg st="4" end="4"/>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5">
                                            <p:txEl>
                                              <p:pRg st="5" end="5"/>
                                            </p:txEl>
                                          </p:spTgt>
                                        </p:tgtEl>
                                        <p:attrNameLst>
                                          <p:attrName>style.visibility</p:attrName>
                                        </p:attrNameLst>
                                      </p:cBhvr>
                                      <p:to>
                                        <p:strVal val="visible"/>
                                      </p:to>
                                    </p:set>
                                    <p:anim calcmode="lin" valueType="num">
                                      <p:cBhvr additive="base">
                                        <p:cTn id="52"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5">
                                            <p:txEl>
                                              <p:pRg st="6" end="6"/>
                                            </p:txEl>
                                          </p:spTgt>
                                        </p:tgtEl>
                                        <p:attrNameLst>
                                          <p:attrName>style.visibility</p:attrName>
                                        </p:attrNameLst>
                                      </p:cBhvr>
                                      <p:to>
                                        <p:strVal val="visible"/>
                                      </p:to>
                                    </p:set>
                                    <p:animEffect transition="in" filter="fade">
                                      <p:cBhvr>
                                        <p:cTn id="58" dur="1000"/>
                                        <p:tgtEl>
                                          <p:spTgt spid="5">
                                            <p:txEl>
                                              <p:pRg st="6" end="6"/>
                                            </p:txEl>
                                          </p:spTgt>
                                        </p:tgtEl>
                                      </p:cBhvr>
                                    </p:animEffect>
                                    <p:anim calcmode="lin" valueType="num">
                                      <p:cBhvr>
                                        <p:cTn id="59"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60"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5">
                                            <p:txEl>
                                              <p:pRg st="7" end="7"/>
                                            </p:txEl>
                                          </p:spTgt>
                                        </p:tgtEl>
                                        <p:attrNameLst>
                                          <p:attrName>style.visibility</p:attrName>
                                        </p:attrNameLst>
                                      </p:cBhvr>
                                      <p:to>
                                        <p:strVal val="visible"/>
                                      </p:to>
                                    </p:set>
                                    <p:animEffect transition="in" filter="fade">
                                      <p:cBhvr>
                                        <p:cTn id="65" dur="1000"/>
                                        <p:tgtEl>
                                          <p:spTgt spid="5">
                                            <p:txEl>
                                              <p:pRg st="7" end="7"/>
                                            </p:txEl>
                                          </p:spTgt>
                                        </p:tgtEl>
                                      </p:cBhvr>
                                    </p:animEffect>
                                    <p:anim calcmode="lin" valueType="num">
                                      <p:cBhvr>
                                        <p:cTn id="66"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67" dur="1000" fill="hold"/>
                                        <p:tgtEl>
                                          <p:spTgt spid="5">
                                            <p:txEl>
                                              <p:pRg st="7" end="7"/>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5">
                                            <p:txEl>
                                              <p:pRg st="8" end="8"/>
                                            </p:txEl>
                                          </p:spTgt>
                                        </p:tgtEl>
                                        <p:attrNameLst>
                                          <p:attrName>style.visibility</p:attrName>
                                        </p:attrNameLst>
                                      </p:cBhvr>
                                      <p:to>
                                        <p:strVal val="visible"/>
                                      </p:to>
                                    </p:set>
                                    <p:animEffect transition="in" filter="fade">
                                      <p:cBhvr>
                                        <p:cTn id="70" dur="1000"/>
                                        <p:tgtEl>
                                          <p:spTgt spid="5">
                                            <p:txEl>
                                              <p:pRg st="8" end="8"/>
                                            </p:txEl>
                                          </p:spTgt>
                                        </p:tgtEl>
                                      </p:cBhvr>
                                    </p:animEffect>
                                    <p:anim calcmode="lin" valueType="num">
                                      <p:cBhvr>
                                        <p:cTn id="71"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8" end="8"/>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5">
                                            <p:txEl>
                                              <p:pRg st="9" end="9"/>
                                            </p:txEl>
                                          </p:spTgt>
                                        </p:tgtEl>
                                        <p:attrNameLst>
                                          <p:attrName>style.visibility</p:attrName>
                                        </p:attrNameLst>
                                      </p:cBhvr>
                                      <p:to>
                                        <p:strVal val="visible"/>
                                      </p:to>
                                    </p:set>
                                    <p:animEffect transition="in" filter="fade">
                                      <p:cBhvr>
                                        <p:cTn id="75" dur="1000"/>
                                        <p:tgtEl>
                                          <p:spTgt spid="5">
                                            <p:txEl>
                                              <p:pRg st="9" end="9"/>
                                            </p:txEl>
                                          </p:spTgt>
                                        </p:tgtEl>
                                      </p:cBhvr>
                                    </p:animEffect>
                                    <p:anim calcmode="lin" valueType="num">
                                      <p:cBhvr>
                                        <p:cTn id="76"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77" dur="1000" fill="hold"/>
                                        <p:tgtEl>
                                          <p:spTgt spid="5">
                                            <p:txEl>
                                              <p:pRg st="9" end="9"/>
                                            </p:txEl>
                                          </p:spTgt>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5">
                                            <p:txEl>
                                              <p:pRg st="10" end="10"/>
                                            </p:txEl>
                                          </p:spTgt>
                                        </p:tgtEl>
                                        <p:attrNameLst>
                                          <p:attrName>style.visibility</p:attrName>
                                        </p:attrNameLst>
                                      </p:cBhvr>
                                      <p:to>
                                        <p:strVal val="visible"/>
                                      </p:to>
                                    </p:set>
                                    <p:animEffect transition="in" filter="fade">
                                      <p:cBhvr>
                                        <p:cTn id="80" dur="1000"/>
                                        <p:tgtEl>
                                          <p:spTgt spid="5">
                                            <p:txEl>
                                              <p:pRg st="10" end="10"/>
                                            </p:txEl>
                                          </p:spTgt>
                                        </p:tgtEl>
                                      </p:cBhvr>
                                    </p:animEffect>
                                    <p:anim calcmode="lin" valueType="num">
                                      <p:cBhvr>
                                        <p:cTn id="81"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82"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1000"/>
                                        <p:tgtEl>
                                          <p:spTgt spid="6"/>
                                        </p:tgtEl>
                                      </p:cBhvr>
                                    </p:animEffect>
                                    <p:anim calcmode="lin" valueType="num">
                                      <p:cBhvr>
                                        <p:cTn id="88" dur="1000" fill="hold"/>
                                        <p:tgtEl>
                                          <p:spTgt spid="6"/>
                                        </p:tgtEl>
                                        <p:attrNameLst>
                                          <p:attrName>ppt_x</p:attrName>
                                        </p:attrNameLst>
                                      </p:cBhvr>
                                      <p:tavLst>
                                        <p:tav tm="0">
                                          <p:val>
                                            <p:strVal val="#ppt_x"/>
                                          </p:val>
                                        </p:tav>
                                        <p:tav tm="100000">
                                          <p:val>
                                            <p:strVal val="#ppt_x"/>
                                          </p:val>
                                        </p:tav>
                                      </p:tavLst>
                                    </p:anim>
                                    <p:anim calcmode="lin" valueType="num">
                                      <p:cBhvr>
                                        <p:cTn id="8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6">
                                            <p:txEl>
                                              <p:pRg st="0" end="0"/>
                                            </p:txEl>
                                          </p:spTgt>
                                        </p:tgtEl>
                                        <p:attrNameLst>
                                          <p:attrName>style.visibility</p:attrName>
                                        </p:attrNameLst>
                                      </p:cBhvr>
                                      <p:to>
                                        <p:strVal val="visible"/>
                                      </p:to>
                                    </p:set>
                                    <p:animEffect transition="in" filter="fade">
                                      <p:cBhvr>
                                        <p:cTn id="94" dur="1000"/>
                                        <p:tgtEl>
                                          <p:spTgt spid="6">
                                            <p:txEl>
                                              <p:pRg st="0" end="0"/>
                                            </p:txEl>
                                          </p:spTgt>
                                        </p:tgtEl>
                                      </p:cBhvr>
                                    </p:animEffect>
                                    <p:anim calcmode="lin" valueType="num">
                                      <p:cBhvr>
                                        <p:cTn id="9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6">
                                            <p:txEl>
                                              <p:pRg st="1" end="1"/>
                                            </p:txEl>
                                          </p:spTgt>
                                        </p:tgtEl>
                                        <p:attrNameLst>
                                          <p:attrName>style.visibility</p:attrName>
                                        </p:attrNameLst>
                                      </p:cBhvr>
                                      <p:to>
                                        <p:strVal val="visible"/>
                                      </p:to>
                                    </p:set>
                                    <p:anim calcmode="lin" valueType="num">
                                      <p:cBhvr additive="base">
                                        <p:cTn id="10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
                                            <p:txEl>
                                              <p:pRg st="2" end="2"/>
                                            </p:txEl>
                                          </p:spTgt>
                                        </p:tgtEl>
                                        <p:attrNameLst>
                                          <p:attrName>style.visibility</p:attrName>
                                        </p:attrNameLst>
                                      </p:cBhvr>
                                      <p:to>
                                        <p:strVal val="visible"/>
                                      </p:to>
                                    </p:set>
                                    <p:anim calcmode="lin" valueType="num">
                                      <p:cBhvr additive="base">
                                        <p:cTn id="10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6">
                                            <p:txEl>
                                              <p:pRg st="3" end="3"/>
                                            </p:txEl>
                                          </p:spTgt>
                                        </p:tgtEl>
                                        <p:attrNameLst>
                                          <p:attrName>style.visibility</p:attrName>
                                        </p:attrNameLst>
                                      </p:cBhvr>
                                      <p:to>
                                        <p:strVal val="visible"/>
                                      </p:to>
                                    </p:set>
                                    <p:anim calcmode="lin" valueType="num">
                                      <p:cBhvr additive="base">
                                        <p:cTn id="10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6">
                                            <p:txEl>
                                              <p:pRg st="4" end="4"/>
                                            </p:txEl>
                                          </p:spTgt>
                                        </p:tgtEl>
                                        <p:attrNameLst>
                                          <p:attrName>style.visibility</p:attrName>
                                        </p:attrNameLst>
                                      </p:cBhvr>
                                      <p:to>
                                        <p:strVal val="visible"/>
                                      </p:to>
                                    </p:set>
                                    <p:anim calcmode="lin" valueType="num">
                                      <p:cBhvr additive="base">
                                        <p:cTn id="11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6">
                                            <p:txEl>
                                              <p:pRg st="5" end="5"/>
                                            </p:txEl>
                                          </p:spTgt>
                                        </p:tgtEl>
                                        <p:attrNameLst>
                                          <p:attrName>style.visibility</p:attrName>
                                        </p:attrNameLst>
                                      </p:cBhvr>
                                      <p:to>
                                        <p:strVal val="visible"/>
                                      </p:to>
                                    </p:set>
                                    <p:animEffect transition="in" filter="fade">
                                      <p:cBhvr>
                                        <p:cTn id="119" dur="1000"/>
                                        <p:tgtEl>
                                          <p:spTgt spid="6">
                                            <p:txEl>
                                              <p:pRg st="5" end="5"/>
                                            </p:txEl>
                                          </p:spTgt>
                                        </p:tgtEl>
                                      </p:cBhvr>
                                    </p:animEffect>
                                    <p:anim calcmode="lin" valueType="num">
                                      <p:cBhvr>
                                        <p:cTn id="12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21"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6">
                                            <p:txEl>
                                              <p:pRg st="6" end="6"/>
                                            </p:txEl>
                                          </p:spTgt>
                                        </p:tgtEl>
                                        <p:attrNameLst>
                                          <p:attrName>style.visibility</p:attrName>
                                        </p:attrNameLst>
                                      </p:cBhvr>
                                      <p:to>
                                        <p:strVal val="visible"/>
                                      </p:to>
                                    </p:set>
                                    <p:animEffect transition="in" filter="fade">
                                      <p:cBhvr>
                                        <p:cTn id="126" dur="1000"/>
                                        <p:tgtEl>
                                          <p:spTgt spid="6">
                                            <p:txEl>
                                              <p:pRg st="6" end="6"/>
                                            </p:txEl>
                                          </p:spTgt>
                                        </p:tgtEl>
                                      </p:cBhvr>
                                    </p:animEffect>
                                    <p:anim calcmode="lin" valueType="num">
                                      <p:cBhvr>
                                        <p:cTn id="12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128" dur="1000" fill="hold"/>
                                        <p:tgtEl>
                                          <p:spTgt spid="6">
                                            <p:txEl>
                                              <p:pRg st="6" end="6"/>
                                            </p:txEl>
                                          </p:spTgt>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6">
                                            <p:txEl>
                                              <p:pRg st="7" end="7"/>
                                            </p:txEl>
                                          </p:spTgt>
                                        </p:tgtEl>
                                        <p:attrNameLst>
                                          <p:attrName>style.visibility</p:attrName>
                                        </p:attrNameLst>
                                      </p:cBhvr>
                                      <p:to>
                                        <p:strVal val="visible"/>
                                      </p:to>
                                    </p:set>
                                    <p:animEffect transition="in" filter="fade">
                                      <p:cBhvr>
                                        <p:cTn id="131" dur="1000"/>
                                        <p:tgtEl>
                                          <p:spTgt spid="6">
                                            <p:txEl>
                                              <p:pRg st="7" end="7"/>
                                            </p:txEl>
                                          </p:spTgt>
                                        </p:tgtEl>
                                      </p:cBhvr>
                                    </p:animEffect>
                                    <p:anim calcmode="lin" valueType="num">
                                      <p:cBhvr>
                                        <p:cTn id="132"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133"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6">
                                            <p:txEl>
                                              <p:pRg st="8" end="8"/>
                                            </p:txEl>
                                          </p:spTgt>
                                        </p:tgtEl>
                                        <p:attrNameLst>
                                          <p:attrName>style.visibility</p:attrName>
                                        </p:attrNameLst>
                                      </p:cBhvr>
                                      <p:to>
                                        <p:strVal val="visible"/>
                                      </p:to>
                                    </p:set>
                                    <p:animEffect transition="in" filter="fade">
                                      <p:cBhvr>
                                        <p:cTn id="138" dur="1000"/>
                                        <p:tgtEl>
                                          <p:spTgt spid="6">
                                            <p:txEl>
                                              <p:pRg st="8" end="8"/>
                                            </p:txEl>
                                          </p:spTgt>
                                        </p:tgtEl>
                                      </p:cBhvr>
                                    </p:animEffect>
                                    <p:anim calcmode="lin" valueType="num">
                                      <p:cBhvr>
                                        <p:cTn id="139"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140"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856984" cy="787546"/>
              </a:xfrm>
            </p:spPr>
            <p:txBody>
              <a:bodyPr/>
              <a:lstStyle/>
              <a:p>
                <a:pPr>
                  <a:lnSpc>
                    <a:spcPts val="2200"/>
                  </a:lnSpc>
                  <a:spcBef>
                    <a:spcPts val="0"/>
                  </a:spcBef>
                </a:pPr>
                <a:r>
                  <a:rPr lang="zh-CN" altLang="zh-CN" sz="1800" dirty="0">
                    <a:latin typeface="隶书" panose="02010509060101010101" pitchFamily="49" charset="-122"/>
                    <a:ea typeface="隶书" panose="02010509060101010101" pitchFamily="49" charset="-122"/>
                  </a:rPr>
                  <a:t>例</a:t>
                </a: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已知一个带头结点的单循环链表</a:t>
                </a:r>
                <a:r>
                  <a:rPr lang="en-US" altLang="zh-CN" sz="1800" dirty="0">
                    <a:latin typeface="隶书" panose="02010509060101010101" pitchFamily="49" charset="-122"/>
                    <a:ea typeface="隶书" panose="02010509060101010101" pitchFamily="49" charset="-122"/>
                  </a:rPr>
                  <a:t>head</a:t>
                </a:r>
                <a:r>
                  <a:rPr lang="zh-CN" altLang="zh-CN" sz="1800" dirty="0">
                    <a:latin typeface="隶书" panose="02010509060101010101" pitchFamily="49" charset="-122"/>
                    <a:ea typeface="隶书" panose="02010509060101010101" pitchFamily="49" charset="-122"/>
                  </a:rPr>
                  <a:t>中存放</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个数据元素，构造一个返回中间结点地址的算法</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注：存放</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个元素的链表的中心结点位置为</a:t>
                </a:r>
                <a14:m>
                  <m:oMath xmlns:m="http://schemas.openxmlformats.org/officeDocument/2006/math">
                    <m:d>
                      <m:dPr>
                        <m:begChr m:val="⌈"/>
                        <m:endChr m:val="⌉"/>
                        <m:ctrlPr>
                          <a:rPr lang="zh-CN" altLang="zh-CN" sz="1800" i="1">
                            <a:latin typeface="Cambria Math" panose="02040503050406030204" pitchFamily="18" charset="0"/>
                          </a:rPr>
                        </m:ctrlPr>
                      </m:dPr>
                      <m:e>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r>
                              <a:rPr lang="en-US" altLang="zh-CN" sz="1800">
                                <a:latin typeface="Cambria Math" panose="02040503050406030204" pitchFamily="18" charset="0"/>
                              </a:rPr>
                              <m:t>2</m:t>
                            </m:r>
                          </m:den>
                        </m:f>
                      </m:e>
                    </m:d>
                  </m:oMath>
                </a14:m>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856984" cy="787546"/>
              </a:xfrm>
              <a:blipFill rotWithShape="0">
                <a:blip r:embed="rId2"/>
                <a:stretch>
                  <a:fillRect l="-688" t="-10078"/>
                </a:stretch>
              </a:blipFill>
            </p:spPr>
            <p:txBody>
              <a:bodyPr/>
              <a:lstStyle/>
              <a:p>
                <a:r>
                  <a:rPr lang="zh-CN" altLang="en-US">
                    <a:noFill/>
                  </a:rPr>
                  <a:t> </a:t>
                </a:r>
              </a:p>
            </p:txBody>
          </p:sp>
        </mc:Fallback>
      </mc:AlternateContent>
      <p:sp>
        <p:nvSpPr>
          <p:cNvPr id="4" name="文本框 3"/>
          <p:cNvSpPr txBox="1"/>
          <p:nvPr/>
        </p:nvSpPr>
        <p:spPr>
          <a:xfrm>
            <a:off x="251520" y="1707654"/>
            <a:ext cx="8424936" cy="3139321"/>
          </a:xfrm>
          <a:prstGeom prst="rect">
            <a:avLst/>
          </a:prstGeom>
          <a:noFill/>
        </p:spPr>
        <p:txBody>
          <a:bodyPr wrap="square" rtlCol="0">
            <a:spAutoFit/>
          </a:bodyPr>
          <a:lstStyle/>
          <a:p>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midnode</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*head){</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*a1=head-&gt;next;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if(a1==head||a1-&gt;next==head) return a1;     //</a:t>
            </a:r>
            <a:r>
              <a:rPr lang="zh-CN" altLang="zh-CN" dirty="0">
                <a:solidFill>
                  <a:srgbClr val="002060"/>
                </a:solidFill>
                <a:latin typeface="Times New Roman" panose="02020603050405020304" pitchFamily="18" charset="0"/>
                <a:cs typeface="Times New Roman" panose="02020603050405020304" pitchFamily="18" charset="0"/>
              </a:rPr>
              <a:t>空链表或仅有一个结点的链表返回</a:t>
            </a:r>
            <a:r>
              <a:rPr lang="en-US" altLang="zh-CN" dirty="0">
                <a:solidFill>
                  <a:srgbClr val="002060"/>
                </a:solidFill>
                <a:latin typeface="Times New Roman" panose="02020603050405020304" pitchFamily="18" charset="0"/>
                <a:cs typeface="Times New Roman" panose="02020603050405020304" pitchFamily="18" charset="0"/>
              </a:rPr>
              <a:t>a1</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*a2=a1-&gt;next;  </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while(a2!=head&amp;&amp;a2-&gt;next!=head){       //</a:t>
            </a:r>
            <a:r>
              <a:rPr lang="zh-CN" altLang="zh-CN" dirty="0">
                <a:solidFill>
                  <a:srgbClr val="002060"/>
                </a:solidFill>
                <a:latin typeface="Times New Roman" panose="02020603050405020304" pitchFamily="18" charset="0"/>
                <a:cs typeface="Times New Roman" panose="02020603050405020304" pitchFamily="18" charset="0"/>
              </a:rPr>
              <a:t>查找中心结点</a:t>
            </a:r>
          </a:p>
          <a:p>
            <a:r>
              <a:rPr lang="en-US" altLang="zh-CN" dirty="0">
                <a:solidFill>
                  <a:srgbClr val="002060"/>
                </a:solidFill>
                <a:latin typeface="Times New Roman" panose="02020603050405020304" pitchFamily="18" charset="0"/>
                <a:cs typeface="Times New Roman" panose="02020603050405020304" pitchFamily="18" charset="0"/>
              </a:rPr>
              <a:t>     a1=a1-&gt;next;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a2=a2-&gt;next-&gt;next;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return a1;     </a:t>
            </a:r>
            <a:r>
              <a:rPr lang="en-US" altLang="zh-CN" dirty="0">
                <a:solidFill>
                  <a:srgbClr val="002060"/>
                </a:solidFill>
              </a:rPr>
              <a:t>                        //</a:t>
            </a:r>
            <a:r>
              <a:rPr lang="zh-CN" altLang="zh-CN" dirty="0">
                <a:solidFill>
                  <a:srgbClr val="002060"/>
                </a:solidFill>
              </a:rPr>
              <a:t>返回中心结点地址</a:t>
            </a:r>
          </a:p>
          <a:p>
            <a:r>
              <a:rPr lang="en-US" altLang="zh-CN" dirty="0">
                <a:solidFill>
                  <a:srgbClr val="002060"/>
                </a:solidFill>
              </a:rPr>
              <a:t>}</a:t>
            </a:r>
            <a:endParaRPr lang="zh-CN" altLang="zh-CN" dirty="0">
              <a:solidFill>
                <a:srgbClr val="002060"/>
              </a:solidFill>
            </a:endParaRPr>
          </a:p>
          <a:p>
            <a:endParaRPr lang="zh-CN" altLang="en-US" dirty="0"/>
          </a:p>
        </p:txBody>
      </p:sp>
    </p:spTree>
    <p:extLst>
      <p:ext uri="{BB962C8B-B14F-4D97-AF65-F5344CB8AC3E}">
        <p14:creationId xmlns:p14="http://schemas.microsoft.com/office/powerpoint/2010/main" val="382327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1000"/>
                                        <p:tgtEl>
                                          <p:spTgt spid="4">
                                            <p:txEl>
                                              <p:pRg st="2" end="2"/>
                                            </p:txEl>
                                          </p:spTgt>
                                        </p:tgtEl>
                                      </p:cBhvr>
                                    </p:animEffect>
                                    <p:anim calcmode="lin" valueType="num">
                                      <p:cBhvr>
                                        <p:cTn id="2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1000"/>
                                        <p:tgtEl>
                                          <p:spTgt spid="4">
                                            <p:txEl>
                                              <p:pRg st="3" end="3"/>
                                            </p:txEl>
                                          </p:spTgt>
                                        </p:tgtEl>
                                      </p:cBhvr>
                                    </p:animEffect>
                                    <p:anim calcmode="lin" valueType="num">
                                      <p:cBhvr>
                                        <p:cTn id="3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1000"/>
                                        <p:tgtEl>
                                          <p:spTgt spid="4">
                                            <p:txEl>
                                              <p:pRg st="4" end="4"/>
                                            </p:txEl>
                                          </p:spTgt>
                                        </p:tgtEl>
                                      </p:cBhvr>
                                    </p:animEffect>
                                    <p:anim calcmode="lin" valueType="num">
                                      <p:cBhvr>
                                        <p:cTn id="3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1000"/>
                                        <p:tgtEl>
                                          <p:spTgt spid="4">
                                            <p:txEl>
                                              <p:pRg st="5" end="5"/>
                                            </p:txEl>
                                          </p:spTgt>
                                        </p:tgtEl>
                                      </p:cBhvr>
                                    </p:animEffect>
                                    <p:anim calcmode="lin" valueType="num">
                                      <p:cBhvr>
                                        <p:cTn id="4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1000"/>
                                        <p:tgtEl>
                                          <p:spTgt spid="4">
                                            <p:txEl>
                                              <p:pRg st="7" end="7"/>
                                            </p:txEl>
                                          </p:spTgt>
                                        </p:tgtEl>
                                      </p:cBhvr>
                                    </p:animEffect>
                                    <p:anim calcmode="lin" valueType="num">
                                      <p:cBhvr>
                                        <p:cTn id="5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Effect transition="in" filter="fade">
                                      <p:cBhvr>
                                        <p:cTn id="61" dur="1000"/>
                                        <p:tgtEl>
                                          <p:spTgt spid="4">
                                            <p:txEl>
                                              <p:pRg st="8" end="8"/>
                                            </p:txEl>
                                          </p:spTgt>
                                        </p:tgtEl>
                                      </p:cBhvr>
                                    </p:animEffect>
                                    <p:anim calcmode="lin" valueType="num">
                                      <p:cBhvr>
                                        <p:cTn id="6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8" end="8"/>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4">
                                            <p:txEl>
                                              <p:pRg st="9" end="9"/>
                                            </p:txEl>
                                          </p:spTgt>
                                        </p:tgtEl>
                                        <p:attrNameLst>
                                          <p:attrName>style.visibility</p:attrName>
                                        </p:attrNameLst>
                                      </p:cBhvr>
                                      <p:to>
                                        <p:strVal val="visible"/>
                                      </p:to>
                                    </p:set>
                                    <p:animEffect transition="in" filter="fade">
                                      <p:cBhvr>
                                        <p:cTn id="66" dur="1000"/>
                                        <p:tgtEl>
                                          <p:spTgt spid="4">
                                            <p:txEl>
                                              <p:pRg st="9" end="9"/>
                                            </p:txEl>
                                          </p:spTgt>
                                        </p:tgtEl>
                                      </p:cBhvr>
                                    </p:animEffect>
                                    <p:anim calcmode="lin" valueType="num">
                                      <p:cBhvr>
                                        <p:cTn id="67"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8"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采用尾指针的单循环链表</a:t>
            </a:r>
          </a:p>
        </p:txBody>
      </p:sp>
      <p:sp>
        <p:nvSpPr>
          <p:cNvPr id="3" name="内容占位符 2"/>
          <p:cNvSpPr>
            <a:spLocks noGrp="1"/>
          </p:cNvSpPr>
          <p:nvPr>
            <p:ph sz="quarter" idx="11"/>
          </p:nvPr>
        </p:nvSpPr>
        <p:spPr>
          <a:xfrm>
            <a:off x="251520" y="915566"/>
            <a:ext cx="8712968" cy="1224136"/>
          </a:xfrm>
        </p:spPr>
        <p:txBody>
          <a:bodyPr/>
          <a:lstStyle/>
          <a:p>
            <a:pPr marL="0" indent="0">
              <a:lnSpc>
                <a:spcPts val="2200"/>
              </a:lnSpc>
              <a:spcBef>
                <a:spcPts val="0"/>
              </a:spcBef>
              <a:buNone/>
            </a:pPr>
            <a:r>
              <a:rPr lang="zh-CN" altLang="en-US" sz="1800" dirty="0">
                <a:latin typeface="隶书" panose="02010509060101010101" pitchFamily="49" charset="-122"/>
                <a:ea typeface="隶书" panose="02010509060101010101" pitchFamily="49" charset="-122"/>
              </a:rPr>
              <a:t>    在很多实际问题中，表的操作常常是在表的尾位置上进行，此时头指针表示的单循环链表就显得不够方便.如果改用尾指针</a:t>
            </a:r>
            <a:r>
              <a:rPr lang="en-US" altLang="zh-CN" sz="1800" dirty="0">
                <a:latin typeface="隶书" panose="02010509060101010101" pitchFamily="49" charset="-122"/>
                <a:ea typeface="隶书" panose="02010509060101010101" pitchFamily="49" charset="-122"/>
              </a:rPr>
              <a:t>rear</a:t>
            </a:r>
            <a:r>
              <a:rPr lang="zh-CN" altLang="en-US" sz="1800" dirty="0">
                <a:latin typeface="隶书" panose="02010509060101010101" pitchFamily="49" charset="-122"/>
                <a:ea typeface="隶书" panose="02010509060101010101" pitchFamily="49" charset="-122"/>
              </a:rPr>
              <a:t>来表示单循环链表，则查找开始结点</a:t>
            </a:r>
            <a:r>
              <a:rPr lang="en-US" altLang="zh-CN" sz="1800" dirty="0">
                <a:latin typeface="隶书" panose="02010509060101010101" pitchFamily="49" charset="-122"/>
                <a:ea typeface="隶书" panose="02010509060101010101" pitchFamily="49" charset="-122"/>
              </a:rPr>
              <a:t>a</a:t>
            </a:r>
            <a:r>
              <a:rPr lang="en-US" altLang="zh-CN" sz="1800" baseline="-16000" dirty="0">
                <a:latin typeface="隶书" panose="02010509060101010101" pitchFamily="49" charset="-122"/>
                <a:ea typeface="隶书" panose="02010509060101010101" pitchFamily="49" charset="-122"/>
              </a:rPr>
              <a:t>1</a:t>
            </a:r>
            <a:r>
              <a:rPr lang="zh-CN" altLang="en-US" sz="1800" dirty="0">
                <a:latin typeface="隶书" panose="02010509060101010101" pitchFamily="49" charset="-122"/>
                <a:ea typeface="隶书" panose="02010509060101010101" pitchFamily="49" charset="-122"/>
              </a:rPr>
              <a:t>和终端结点</a:t>
            </a:r>
            <a:r>
              <a:rPr lang="en-US" altLang="zh-CN" sz="1800" dirty="0">
                <a:latin typeface="隶书" panose="02010509060101010101" pitchFamily="49" charset="-122"/>
                <a:ea typeface="隶书" panose="02010509060101010101" pitchFamily="49" charset="-122"/>
              </a:rPr>
              <a:t>a</a:t>
            </a:r>
            <a:r>
              <a:rPr lang="en-US" altLang="zh-CN" sz="1800" baseline="-18000" dirty="0">
                <a:latin typeface="隶书" panose="02010509060101010101" pitchFamily="49" charset="-122"/>
                <a:ea typeface="隶书" panose="02010509060101010101" pitchFamily="49" charset="-122"/>
              </a:rPr>
              <a:t>n</a:t>
            </a:r>
            <a:r>
              <a:rPr lang="zh-CN" altLang="en-US" sz="1800" dirty="0">
                <a:latin typeface="隶书" panose="02010509060101010101" pitchFamily="49" charset="-122"/>
                <a:ea typeface="隶书" panose="02010509060101010101" pitchFamily="49" charset="-122"/>
              </a:rPr>
              <a:t>都很方便，它们的存储位置分别是</a:t>
            </a:r>
            <a:r>
              <a:rPr lang="en-US" altLang="zh-CN" sz="1800" dirty="0">
                <a:latin typeface="隶书" panose="02010509060101010101" pitchFamily="49" charset="-122"/>
                <a:ea typeface="隶书" panose="02010509060101010101" pitchFamily="49" charset="-122"/>
              </a:rPr>
              <a:t>rear–&gt;next—&gt;next</a:t>
            </a:r>
            <a:r>
              <a:rPr lang="zh-CN" altLang="en-US"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rear，</a:t>
            </a:r>
            <a:r>
              <a:rPr lang="zh-CN" altLang="en-US" sz="1800" dirty="0">
                <a:latin typeface="隶书" panose="02010509060101010101" pitchFamily="49" charset="-122"/>
                <a:ea typeface="隶书" panose="02010509060101010101" pitchFamily="49" charset="-122"/>
              </a:rPr>
              <a:t>显然，查找时间都是</a:t>
            </a:r>
            <a:r>
              <a:rPr lang="en-US" altLang="zh-CN" sz="1800" dirty="0">
                <a:latin typeface="隶书" panose="02010509060101010101" pitchFamily="49" charset="-122"/>
                <a:ea typeface="隶书" panose="02010509060101010101" pitchFamily="49" charset="-122"/>
              </a:rPr>
              <a:t>O(1)。</a:t>
            </a:r>
            <a:r>
              <a:rPr lang="zh-CN" altLang="en-US" sz="1800" dirty="0">
                <a:latin typeface="隶书" panose="02010509060101010101" pitchFamily="49" charset="-122"/>
                <a:ea typeface="隶书" panose="02010509060101010101" pitchFamily="49" charset="-122"/>
              </a:rPr>
              <a:t>因此，实际中也常采用尾指针表示单循环链表。</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649850529"/>
              </p:ext>
            </p:extLst>
          </p:nvPr>
        </p:nvGraphicFramePr>
        <p:xfrm>
          <a:off x="2627784" y="2283718"/>
          <a:ext cx="4176464" cy="2148083"/>
        </p:xfrm>
        <a:graphic>
          <a:graphicData uri="http://schemas.openxmlformats.org/presentationml/2006/ole">
            <mc:AlternateContent xmlns:mc="http://schemas.openxmlformats.org/markup-compatibility/2006">
              <mc:Choice xmlns:v="urn:schemas-microsoft-com:vml" Requires="v">
                <p:oleObj spid="_x0000_s5135" name="Visio" r:id="rId3" imgW="3133894" imgH="1556613" progId="Visio.Drawing.11">
                  <p:embed/>
                </p:oleObj>
              </mc:Choice>
              <mc:Fallback>
                <p:oleObj name="Visio" r:id="rId3" imgW="3133894" imgH="155661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283718"/>
                        <a:ext cx="4176464" cy="214808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92844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基本操作</a:t>
            </a:r>
          </a:p>
        </p:txBody>
      </p:sp>
      <p:sp>
        <p:nvSpPr>
          <p:cNvPr id="4" name="文本框 3"/>
          <p:cNvSpPr txBox="1"/>
          <p:nvPr/>
        </p:nvSpPr>
        <p:spPr>
          <a:xfrm>
            <a:off x="107504" y="988343"/>
            <a:ext cx="6264696" cy="3293209"/>
          </a:xfrm>
          <a:prstGeom prst="rect">
            <a:avLst/>
          </a:prstGeom>
          <a:noFill/>
        </p:spPr>
        <p:txBody>
          <a:bodyPr wrap="square" rtlCol="0">
            <a:spAutoFit/>
          </a:bodyPr>
          <a:lstStyle/>
          <a:p>
            <a:r>
              <a:rPr lang="zh-CN" altLang="zh-CN" sz="1600" dirty="0">
                <a:solidFill>
                  <a:srgbClr val="002060"/>
                </a:solidFill>
              </a:rPr>
              <a:t>（</a:t>
            </a:r>
            <a:r>
              <a:rPr lang="en-US" altLang="zh-CN" sz="1600" dirty="0">
                <a:solidFill>
                  <a:srgbClr val="002060"/>
                </a:solidFill>
              </a:rPr>
              <a:t>1</a:t>
            </a:r>
            <a:r>
              <a:rPr lang="zh-CN" altLang="zh-CN" sz="1600" dirty="0">
                <a:solidFill>
                  <a:srgbClr val="002060"/>
                </a:solidFill>
              </a:rPr>
              <a:t>）创建空表</a:t>
            </a:r>
          </a:p>
          <a:p>
            <a:r>
              <a:rPr lang="en-US" altLang="zh-CN" sz="1600" dirty="0">
                <a:solidFill>
                  <a:srgbClr val="002060"/>
                </a:solidFill>
              </a:rPr>
              <a:t>  void </a:t>
            </a:r>
            <a:r>
              <a:rPr lang="en-US" altLang="zh-CN" sz="1600" dirty="0" err="1">
                <a:solidFill>
                  <a:srgbClr val="002060"/>
                </a:solidFill>
              </a:rPr>
              <a:t>InitList</a:t>
            </a:r>
            <a:r>
              <a:rPr lang="en-US" altLang="zh-CN" sz="1600" dirty="0">
                <a:solidFill>
                  <a:srgbClr val="002060"/>
                </a:solidFill>
              </a:rPr>
              <a:t>(</a:t>
            </a:r>
            <a:r>
              <a:rPr lang="en-US" altLang="zh-CN" sz="1600" dirty="0" err="1">
                <a:solidFill>
                  <a:srgbClr val="002060"/>
                </a:solidFill>
              </a:rPr>
              <a:t>LNode</a:t>
            </a:r>
            <a:r>
              <a:rPr lang="en-US" altLang="zh-CN" sz="1600" dirty="0">
                <a:solidFill>
                  <a:srgbClr val="002060"/>
                </a:solidFill>
              </a:rPr>
              <a:t> *&amp;rear){</a:t>
            </a:r>
            <a:endParaRPr lang="zh-CN" altLang="zh-CN" sz="1600" dirty="0">
              <a:solidFill>
                <a:srgbClr val="002060"/>
              </a:solidFill>
            </a:endParaRPr>
          </a:p>
          <a:p>
            <a:r>
              <a:rPr lang="en-US" altLang="zh-CN" sz="1600" dirty="0">
                <a:solidFill>
                  <a:srgbClr val="002060"/>
                </a:solidFill>
              </a:rPr>
              <a:t>     rear=new </a:t>
            </a:r>
            <a:r>
              <a:rPr lang="en-US" altLang="zh-CN" sz="1600" dirty="0" err="1">
                <a:solidFill>
                  <a:srgbClr val="002060"/>
                </a:solidFill>
              </a:rPr>
              <a:t>LNode</a:t>
            </a:r>
            <a:r>
              <a:rPr lang="en-US" altLang="zh-CN" sz="1600" dirty="0">
                <a:solidFill>
                  <a:srgbClr val="002060"/>
                </a:solidFill>
              </a:rPr>
              <a:t>;                    //</a:t>
            </a:r>
            <a:r>
              <a:rPr lang="zh-CN" altLang="zh-CN" sz="1600" dirty="0">
                <a:solidFill>
                  <a:srgbClr val="002060"/>
                </a:solidFill>
              </a:rPr>
              <a:t>创建头结点</a:t>
            </a:r>
          </a:p>
          <a:p>
            <a:r>
              <a:rPr lang="en-US" altLang="zh-CN" sz="1600" dirty="0">
                <a:solidFill>
                  <a:srgbClr val="002060"/>
                </a:solidFill>
              </a:rPr>
              <a:t>     rear-&gt;next=rear;</a:t>
            </a:r>
            <a:endParaRPr lang="zh-CN" altLang="zh-CN" sz="1600" dirty="0">
              <a:solidFill>
                <a:srgbClr val="002060"/>
              </a:solidFill>
            </a:endParaRPr>
          </a:p>
          <a:p>
            <a:r>
              <a:rPr lang="en-US" altLang="zh-CN" sz="1600" dirty="0">
                <a:solidFill>
                  <a:srgbClr val="002060"/>
                </a:solidFill>
              </a:rPr>
              <a:t>  }</a:t>
            </a:r>
            <a:endParaRPr lang="zh-CN" altLang="zh-CN" sz="1600" dirty="0">
              <a:solidFill>
                <a:srgbClr val="002060"/>
              </a:solidFill>
            </a:endParaRPr>
          </a:p>
          <a:p>
            <a:r>
              <a:rPr lang="zh-CN" altLang="zh-CN" sz="1600" dirty="0">
                <a:solidFill>
                  <a:srgbClr val="002060"/>
                </a:solidFill>
              </a:rPr>
              <a:t>（</a:t>
            </a:r>
            <a:r>
              <a:rPr lang="en-US" altLang="zh-CN" sz="1600" dirty="0">
                <a:solidFill>
                  <a:srgbClr val="002060"/>
                </a:solidFill>
              </a:rPr>
              <a:t>2</a:t>
            </a:r>
            <a:r>
              <a:rPr lang="zh-CN" altLang="zh-CN" sz="1600" dirty="0">
                <a:solidFill>
                  <a:srgbClr val="002060"/>
                </a:solidFill>
              </a:rPr>
              <a:t>）插入操作</a:t>
            </a:r>
          </a:p>
          <a:p>
            <a:r>
              <a:rPr lang="en-US" altLang="zh-CN" sz="1600" dirty="0">
                <a:solidFill>
                  <a:srgbClr val="002060"/>
                </a:solidFill>
              </a:rPr>
              <a:t>  void </a:t>
            </a:r>
            <a:r>
              <a:rPr lang="en-US" altLang="zh-CN" sz="1600" dirty="0" err="1">
                <a:solidFill>
                  <a:srgbClr val="002060"/>
                </a:solidFill>
              </a:rPr>
              <a:t>InsertList</a:t>
            </a:r>
            <a:r>
              <a:rPr lang="en-US" altLang="zh-CN" sz="1600" dirty="0">
                <a:solidFill>
                  <a:srgbClr val="002060"/>
                </a:solidFill>
              </a:rPr>
              <a:t>(</a:t>
            </a:r>
            <a:r>
              <a:rPr lang="en-US" altLang="zh-CN" sz="1600" dirty="0" err="1">
                <a:solidFill>
                  <a:srgbClr val="002060"/>
                </a:solidFill>
              </a:rPr>
              <a:t>LNode</a:t>
            </a:r>
            <a:r>
              <a:rPr lang="en-US" altLang="zh-CN" sz="1600" dirty="0">
                <a:solidFill>
                  <a:srgbClr val="002060"/>
                </a:solidFill>
              </a:rPr>
              <a:t> *&amp;</a:t>
            </a:r>
            <a:r>
              <a:rPr lang="en-US" altLang="zh-CN" sz="1600" dirty="0" err="1">
                <a:solidFill>
                  <a:srgbClr val="002060"/>
                </a:solidFill>
              </a:rPr>
              <a:t>rear,ElemType</a:t>
            </a:r>
            <a:r>
              <a:rPr lang="en-US" altLang="zh-CN" sz="1600" dirty="0">
                <a:solidFill>
                  <a:srgbClr val="002060"/>
                </a:solidFill>
              </a:rPr>
              <a:t> e){  //</a:t>
            </a:r>
            <a:r>
              <a:rPr lang="zh-CN" altLang="zh-CN" sz="1600" dirty="0">
                <a:solidFill>
                  <a:srgbClr val="002060"/>
                </a:solidFill>
              </a:rPr>
              <a:t>在表尾插入一个结点</a:t>
            </a:r>
          </a:p>
          <a:p>
            <a:r>
              <a:rPr lang="en-US" altLang="zh-CN" sz="1600" dirty="0">
                <a:solidFill>
                  <a:srgbClr val="002060"/>
                </a:solidFill>
              </a:rPr>
              <a:t>    </a:t>
            </a:r>
            <a:r>
              <a:rPr lang="en-US" altLang="zh-CN" sz="1600" dirty="0" err="1">
                <a:solidFill>
                  <a:srgbClr val="002060"/>
                </a:solidFill>
              </a:rPr>
              <a:t>LNode</a:t>
            </a:r>
            <a:r>
              <a:rPr lang="en-US" altLang="zh-CN" sz="1600" dirty="0">
                <a:solidFill>
                  <a:srgbClr val="002060"/>
                </a:solidFill>
              </a:rPr>
              <a:t> *s=new </a:t>
            </a:r>
            <a:r>
              <a:rPr lang="en-US" altLang="zh-CN" sz="1600" dirty="0" err="1">
                <a:solidFill>
                  <a:srgbClr val="002060"/>
                </a:solidFill>
              </a:rPr>
              <a:t>LNode</a:t>
            </a:r>
            <a:r>
              <a:rPr lang="en-US" altLang="zh-CN" sz="1600" dirty="0">
                <a:solidFill>
                  <a:srgbClr val="002060"/>
                </a:solidFill>
              </a:rPr>
              <a:t>;</a:t>
            </a:r>
            <a:endParaRPr lang="zh-CN" altLang="zh-CN" sz="1600" dirty="0">
              <a:solidFill>
                <a:srgbClr val="002060"/>
              </a:solidFill>
            </a:endParaRPr>
          </a:p>
          <a:p>
            <a:r>
              <a:rPr lang="en-US" altLang="zh-CN" sz="1600" dirty="0">
                <a:solidFill>
                  <a:srgbClr val="002060"/>
                </a:solidFill>
              </a:rPr>
              <a:t>    s-&gt;data=e;</a:t>
            </a:r>
            <a:endParaRPr lang="zh-CN" altLang="zh-CN" sz="1600" dirty="0">
              <a:solidFill>
                <a:srgbClr val="002060"/>
              </a:solidFill>
            </a:endParaRPr>
          </a:p>
          <a:p>
            <a:r>
              <a:rPr lang="en-US" altLang="zh-CN" sz="1600" dirty="0">
                <a:solidFill>
                  <a:srgbClr val="002060"/>
                </a:solidFill>
              </a:rPr>
              <a:t>    s-&gt;next=rear-&gt;next;</a:t>
            </a:r>
            <a:endParaRPr lang="zh-CN" altLang="zh-CN" sz="1600" dirty="0">
              <a:solidFill>
                <a:srgbClr val="002060"/>
              </a:solidFill>
            </a:endParaRPr>
          </a:p>
          <a:p>
            <a:r>
              <a:rPr lang="en-US" altLang="zh-CN" sz="1600" dirty="0">
                <a:solidFill>
                  <a:srgbClr val="002060"/>
                </a:solidFill>
              </a:rPr>
              <a:t>    rear-&gt;next=s;</a:t>
            </a:r>
            <a:endParaRPr lang="zh-CN" altLang="zh-CN" sz="1600" dirty="0">
              <a:solidFill>
                <a:srgbClr val="002060"/>
              </a:solidFill>
            </a:endParaRPr>
          </a:p>
          <a:p>
            <a:r>
              <a:rPr lang="en-US" altLang="zh-CN" sz="1600" dirty="0">
                <a:solidFill>
                  <a:srgbClr val="002060"/>
                </a:solidFill>
              </a:rPr>
              <a:t>    rear=s;</a:t>
            </a:r>
            <a:endParaRPr lang="zh-CN" altLang="zh-CN" sz="1600" dirty="0">
              <a:solidFill>
                <a:srgbClr val="002060"/>
              </a:solidFill>
            </a:endParaRPr>
          </a:p>
          <a:p>
            <a:r>
              <a:rPr lang="en-US" altLang="zh-CN" sz="1600" dirty="0">
                <a:solidFill>
                  <a:srgbClr val="002060"/>
                </a:solidFill>
              </a:rPr>
              <a:t>  }</a:t>
            </a:r>
            <a:endParaRPr lang="zh-CN" altLang="zh-CN" sz="1600" dirty="0">
              <a:solidFill>
                <a:srgbClr val="002060"/>
              </a:solidFill>
            </a:endParaRPr>
          </a:p>
        </p:txBody>
      </p:sp>
      <p:sp>
        <p:nvSpPr>
          <p:cNvPr id="6" name="文本框 5"/>
          <p:cNvSpPr txBox="1"/>
          <p:nvPr/>
        </p:nvSpPr>
        <p:spPr>
          <a:xfrm>
            <a:off x="3167336" y="1173009"/>
            <a:ext cx="5976664" cy="3108543"/>
          </a:xfrm>
          <a:prstGeom prst="rect">
            <a:avLst/>
          </a:prstGeom>
          <a:solidFill>
            <a:schemeClr val="accent2">
              <a:lumMod val="40000"/>
              <a:lumOff val="60000"/>
            </a:schemeClr>
          </a:solidFill>
        </p:spPr>
        <p:txBody>
          <a:bodyPr wrap="square" rtlCol="0">
            <a:spAutoFit/>
          </a:bodyPr>
          <a:lstStyle/>
          <a:p>
            <a:r>
              <a:rPr lang="zh-CN" altLang="zh-CN" sz="1600" dirty="0">
                <a:solidFill>
                  <a:srgbClr val="002060"/>
                </a:solidFill>
              </a:rPr>
              <a:t>（</a:t>
            </a:r>
            <a:r>
              <a:rPr lang="en-US" altLang="zh-CN" sz="1600" dirty="0">
                <a:solidFill>
                  <a:srgbClr val="002060"/>
                </a:solidFill>
              </a:rPr>
              <a:t>3</a:t>
            </a:r>
            <a:r>
              <a:rPr lang="zh-CN" altLang="zh-CN" sz="1600" dirty="0">
                <a:solidFill>
                  <a:srgbClr val="002060"/>
                </a:solidFill>
              </a:rPr>
              <a:t>）删除操作</a:t>
            </a:r>
          </a:p>
          <a:p>
            <a:r>
              <a:rPr lang="en-US" altLang="zh-CN" sz="1600" dirty="0">
                <a:solidFill>
                  <a:srgbClr val="002060"/>
                </a:solidFill>
              </a:rPr>
              <a:t>  void </a:t>
            </a:r>
            <a:r>
              <a:rPr lang="en-US" altLang="zh-CN" sz="1600" dirty="0" err="1">
                <a:solidFill>
                  <a:srgbClr val="002060"/>
                </a:solidFill>
              </a:rPr>
              <a:t>DeleteList</a:t>
            </a:r>
            <a:r>
              <a:rPr lang="en-US" altLang="zh-CN" sz="1600" dirty="0">
                <a:solidFill>
                  <a:srgbClr val="002060"/>
                </a:solidFill>
              </a:rPr>
              <a:t>(</a:t>
            </a:r>
            <a:r>
              <a:rPr lang="en-US" altLang="zh-CN" sz="1600" dirty="0" err="1">
                <a:solidFill>
                  <a:srgbClr val="002060"/>
                </a:solidFill>
              </a:rPr>
              <a:t>LNode</a:t>
            </a:r>
            <a:r>
              <a:rPr lang="en-US" altLang="zh-CN" sz="1600" dirty="0">
                <a:solidFill>
                  <a:srgbClr val="002060"/>
                </a:solidFill>
              </a:rPr>
              <a:t> *&amp;</a:t>
            </a:r>
            <a:r>
              <a:rPr lang="en-US" altLang="zh-CN" sz="1600" dirty="0" err="1">
                <a:solidFill>
                  <a:srgbClr val="002060"/>
                </a:solidFill>
              </a:rPr>
              <a:t>rear,ElemType</a:t>
            </a:r>
            <a:r>
              <a:rPr lang="en-US" altLang="zh-CN" sz="1600" dirty="0">
                <a:solidFill>
                  <a:srgbClr val="002060"/>
                </a:solidFill>
              </a:rPr>
              <a:t> &amp;e){  </a:t>
            </a:r>
          </a:p>
          <a:p>
            <a:r>
              <a:rPr lang="en-US" altLang="zh-CN" sz="1600" dirty="0">
                <a:solidFill>
                  <a:srgbClr val="002060"/>
                </a:solidFill>
              </a:rPr>
              <a:t>       //</a:t>
            </a:r>
            <a:r>
              <a:rPr lang="zh-CN" altLang="zh-CN" sz="1600" dirty="0">
                <a:solidFill>
                  <a:srgbClr val="002060"/>
                </a:solidFill>
              </a:rPr>
              <a:t>删除链表中的第一个结点</a:t>
            </a:r>
          </a:p>
          <a:p>
            <a:r>
              <a:rPr lang="en-US" altLang="zh-CN" sz="1600" dirty="0">
                <a:solidFill>
                  <a:srgbClr val="002060"/>
                </a:solidFill>
              </a:rPr>
              <a:t>     if(rear-&gt;next==rear) return;         //</a:t>
            </a:r>
            <a:r>
              <a:rPr lang="zh-CN" altLang="zh-CN" sz="1600" dirty="0">
                <a:solidFill>
                  <a:srgbClr val="002060"/>
                </a:solidFill>
              </a:rPr>
              <a:t>空表，无法删除元素</a:t>
            </a:r>
          </a:p>
          <a:p>
            <a:r>
              <a:rPr lang="en-US" altLang="zh-CN" sz="1600" dirty="0">
                <a:solidFill>
                  <a:srgbClr val="002060"/>
                </a:solidFill>
              </a:rPr>
              <a:t>     </a:t>
            </a:r>
            <a:r>
              <a:rPr lang="en-US" altLang="zh-CN" sz="1600" dirty="0" err="1">
                <a:solidFill>
                  <a:srgbClr val="002060"/>
                </a:solidFill>
              </a:rPr>
              <a:t>LNode</a:t>
            </a:r>
            <a:r>
              <a:rPr lang="en-US" altLang="zh-CN" sz="1600" dirty="0">
                <a:solidFill>
                  <a:srgbClr val="002060"/>
                </a:solidFill>
              </a:rPr>
              <a:t> *p=rear-&gt;next-&gt;next;       //p</a:t>
            </a:r>
            <a:r>
              <a:rPr lang="zh-CN" altLang="zh-CN" sz="1600" dirty="0">
                <a:solidFill>
                  <a:srgbClr val="002060"/>
                </a:solidFill>
              </a:rPr>
              <a:t>指向第</a:t>
            </a:r>
            <a:r>
              <a:rPr lang="en-US" altLang="zh-CN" sz="1600" dirty="0">
                <a:solidFill>
                  <a:srgbClr val="002060"/>
                </a:solidFill>
              </a:rPr>
              <a:t>1</a:t>
            </a:r>
            <a:r>
              <a:rPr lang="zh-CN" altLang="zh-CN" sz="1600" dirty="0">
                <a:solidFill>
                  <a:srgbClr val="002060"/>
                </a:solidFill>
              </a:rPr>
              <a:t>个数据元素</a:t>
            </a:r>
          </a:p>
          <a:p>
            <a:r>
              <a:rPr lang="en-US" altLang="zh-CN" sz="1600" dirty="0">
                <a:solidFill>
                  <a:srgbClr val="002060"/>
                </a:solidFill>
              </a:rPr>
              <a:t>     e=p-&gt;data;</a:t>
            </a:r>
            <a:endParaRPr lang="zh-CN" altLang="zh-CN" sz="1600" dirty="0">
              <a:solidFill>
                <a:srgbClr val="002060"/>
              </a:solidFill>
            </a:endParaRPr>
          </a:p>
          <a:p>
            <a:r>
              <a:rPr lang="en-US" altLang="zh-CN" sz="1600" dirty="0">
                <a:solidFill>
                  <a:srgbClr val="002060"/>
                </a:solidFill>
              </a:rPr>
              <a:t>     rear-&gt;next-&gt;next=p-&gt;next;</a:t>
            </a:r>
            <a:endParaRPr lang="zh-CN" altLang="zh-CN" sz="1600" dirty="0">
              <a:solidFill>
                <a:srgbClr val="002060"/>
              </a:solidFill>
            </a:endParaRPr>
          </a:p>
          <a:p>
            <a:r>
              <a:rPr lang="en-US" altLang="zh-CN" sz="1600" dirty="0">
                <a:solidFill>
                  <a:srgbClr val="002060"/>
                </a:solidFill>
              </a:rPr>
              <a:t>     if(p==rear) rear=p-&gt;next;  </a:t>
            </a:r>
            <a:r>
              <a:rPr lang="en-US" altLang="zh-CN" sz="1200" dirty="0">
                <a:solidFill>
                  <a:srgbClr val="002060"/>
                </a:solidFill>
              </a:rPr>
              <a:t>//</a:t>
            </a:r>
            <a:r>
              <a:rPr lang="zh-CN" altLang="zh-CN" sz="1200" dirty="0">
                <a:solidFill>
                  <a:srgbClr val="002060"/>
                </a:solidFill>
              </a:rPr>
              <a:t>表中仅有一个结点，删除后</a:t>
            </a:r>
            <a:r>
              <a:rPr lang="en-US" altLang="zh-CN" sz="1200" dirty="0">
                <a:solidFill>
                  <a:srgbClr val="002060"/>
                </a:solidFill>
              </a:rPr>
              <a:t>rear</a:t>
            </a:r>
            <a:r>
              <a:rPr lang="zh-CN" altLang="zh-CN" sz="1200" dirty="0">
                <a:solidFill>
                  <a:srgbClr val="002060"/>
                </a:solidFill>
              </a:rPr>
              <a:t>指向头结点</a:t>
            </a:r>
          </a:p>
          <a:p>
            <a:r>
              <a:rPr lang="en-US" altLang="zh-CN" sz="1600" dirty="0">
                <a:solidFill>
                  <a:srgbClr val="002060"/>
                </a:solidFill>
              </a:rPr>
              <a:t>     delete p;</a:t>
            </a:r>
            <a:endParaRPr lang="zh-CN" altLang="zh-CN" sz="1600" dirty="0">
              <a:solidFill>
                <a:srgbClr val="002060"/>
              </a:solidFill>
            </a:endParaRPr>
          </a:p>
          <a:p>
            <a:r>
              <a:rPr lang="en-US" altLang="zh-CN" sz="1600" dirty="0">
                <a:solidFill>
                  <a:srgbClr val="002060"/>
                </a:solidFill>
              </a:rPr>
              <a:t>  }</a:t>
            </a:r>
            <a:endParaRPr lang="zh-CN" altLang="zh-CN" sz="1600" dirty="0">
              <a:solidFill>
                <a:srgbClr val="002060"/>
              </a:solidFill>
            </a:endParaRPr>
          </a:p>
          <a:p>
            <a:endParaRPr lang="zh-CN" altLang="en-US" dirty="0">
              <a:solidFill>
                <a:srgbClr val="002060"/>
              </a:solidFill>
            </a:endParaRPr>
          </a:p>
          <a:p>
            <a:endParaRPr lang="zh-CN" altLang="en-US" dirty="0"/>
          </a:p>
        </p:txBody>
      </p:sp>
    </p:spTree>
    <p:extLst>
      <p:ext uri="{BB962C8B-B14F-4D97-AF65-F5344CB8AC3E}">
        <p14:creationId xmlns:p14="http://schemas.microsoft.com/office/powerpoint/2010/main" val="83017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1000"/>
                                        <p:tgtEl>
                                          <p:spTgt spid="4">
                                            <p:txEl>
                                              <p:pRg st="2" end="2"/>
                                            </p:txEl>
                                          </p:spTgt>
                                        </p:tgtEl>
                                      </p:cBhvr>
                                    </p:animEffect>
                                    <p:anim calcmode="lin" valueType="num">
                                      <p:cBhvr>
                                        <p:cTn id="1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1000"/>
                                        <p:tgtEl>
                                          <p:spTgt spid="4">
                                            <p:txEl>
                                              <p:pRg st="3" end="3"/>
                                            </p:txEl>
                                          </p:spTgt>
                                        </p:tgtEl>
                                      </p:cBhvr>
                                    </p:animEffect>
                                    <p:anim calcmode="lin" valueType="num">
                                      <p:cBhvr>
                                        <p:cTn id="2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1000"/>
                                        <p:tgtEl>
                                          <p:spTgt spid="4">
                                            <p:txEl>
                                              <p:pRg st="6" end="6"/>
                                            </p:txEl>
                                          </p:spTgt>
                                        </p:tgtEl>
                                      </p:cBhvr>
                                    </p:animEffect>
                                    <p:anim calcmode="lin" valueType="num">
                                      <p:cBhvr>
                                        <p:cTn id="4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Effect transition="in" filter="fade">
                                      <p:cBhvr>
                                        <p:cTn id="55" dur="1000"/>
                                        <p:tgtEl>
                                          <p:spTgt spid="4">
                                            <p:txEl>
                                              <p:pRg st="8" end="8"/>
                                            </p:txEl>
                                          </p:spTgt>
                                        </p:tgtEl>
                                      </p:cBhvr>
                                    </p:animEffect>
                                    <p:anim calcmode="lin" valueType="num">
                                      <p:cBhvr>
                                        <p:cTn id="56"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4">
                                            <p:txEl>
                                              <p:pRg st="9" end="9"/>
                                            </p:txEl>
                                          </p:spTgt>
                                        </p:tgtEl>
                                        <p:attrNameLst>
                                          <p:attrName>style.visibility</p:attrName>
                                        </p:attrNameLst>
                                      </p:cBhvr>
                                      <p:to>
                                        <p:strVal val="visible"/>
                                      </p:to>
                                    </p:set>
                                    <p:animEffect transition="in" filter="fade">
                                      <p:cBhvr>
                                        <p:cTn id="62" dur="1000"/>
                                        <p:tgtEl>
                                          <p:spTgt spid="4">
                                            <p:txEl>
                                              <p:pRg st="9" end="9"/>
                                            </p:txEl>
                                          </p:spTgt>
                                        </p:tgtEl>
                                      </p:cBhvr>
                                    </p:animEffect>
                                    <p:anim calcmode="lin" valueType="num">
                                      <p:cBhvr>
                                        <p:cTn id="63"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4"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4">
                                            <p:txEl>
                                              <p:pRg st="10" end="10"/>
                                            </p:txEl>
                                          </p:spTgt>
                                        </p:tgtEl>
                                        <p:attrNameLst>
                                          <p:attrName>style.visibility</p:attrName>
                                        </p:attrNameLst>
                                      </p:cBhvr>
                                      <p:to>
                                        <p:strVal val="visible"/>
                                      </p:to>
                                    </p:set>
                                    <p:animEffect transition="in" filter="fade">
                                      <p:cBhvr>
                                        <p:cTn id="69" dur="1000"/>
                                        <p:tgtEl>
                                          <p:spTgt spid="4">
                                            <p:txEl>
                                              <p:pRg st="10" end="10"/>
                                            </p:txEl>
                                          </p:spTgt>
                                        </p:tgtEl>
                                      </p:cBhvr>
                                    </p:animEffect>
                                    <p:anim calcmode="lin" valueType="num">
                                      <p:cBhvr>
                                        <p:cTn id="70"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1"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
                                            <p:txEl>
                                              <p:pRg st="11" end="11"/>
                                            </p:txEl>
                                          </p:spTgt>
                                        </p:tgtEl>
                                        <p:attrNameLst>
                                          <p:attrName>style.visibility</p:attrName>
                                        </p:attrNameLst>
                                      </p:cBhvr>
                                      <p:to>
                                        <p:strVal val="visible"/>
                                      </p:to>
                                    </p:set>
                                    <p:animEffect transition="in" filter="fade">
                                      <p:cBhvr>
                                        <p:cTn id="76" dur="1000"/>
                                        <p:tgtEl>
                                          <p:spTgt spid="4">
                                            <p:txEl>
                                              <p:pRg st="11" end="11"/>
                                            </p:txEl>
                                          </p:spTgt>
                                        </p:tgtEl>
                                      </p:cBhvr>
                                    </p:animEffect>
                                    <p:anim calcmode="lin" valueType="num">
                                      <p:cBhvr>
                                        <p:cTn id="77"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8"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4">
                                            <p:txEl>
                                              <p:pRg st="12" end="12"/>
                                            </p:txEl>
                                          </p:spTgt>
                                        </p:tgtEl>
                                        <p:attrNameLst>
                                          <p:attrName>style.visibility</p:attrName>
                                        </p:attrNameLst>
                                      </p:cBhvr>
                                      <p:to>
                                        <p:strVal val="visible"/>
                                      </p:to>
                                    </p:set>
                                    <p:animEffect transition="in" filter="fade">
                                      <p:cBhvr>
                                        <p:cTn id="81" dur="1000"/>
                                        <p:tgtEl>
                                          <p:spTgt spid="4">
                                            <p:txEl>
                                              <p:pRg st="12" end="12"/>
                                            </p:txEl>
                                          </p:spTgt>
                                        </p:tgtEl>
                                      </p:cBhvr>
                                    </p:animEffect>
                                    <p:anim calcmode="lin" valueType="num">
                                      <p:cBhvr>
                                        <p:cTn id="82"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83"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1000"/>
                                        <p:tgtEl>
                                          <p:spTgt spid="6"/>
                                        </p:tgtEl>
                                      </p:cBhvr>
                                    </p:animEffect>
                                    <p:anim calcmode="lin" valueType="num">
                                      <p:cBhvr>
                                        <p:cTn id="89" dur="1000" fill="hold"/>
                                        <p:tgtEl>
                                          <p:spTgt spid="6"/>
                                        </p:tgtEl>
                                        <p:attrNameLst>
                                          <p:attrName>ppt_x</p:attrName>
                                        </p:attrNameLst>
                                      </p:cBhvr>
                                      <p:tavLst>
                                        <p:tav tm="0">
                                          <p:val>
                                            <p:strVal val="#ppt_x"/>
                                          </p:val>
                                        </p:tav>
                                        <p:tav tm="100000">
                                          <p:val>
                                            <p:strVal val="#ppt_x"/>
                                          </p:val>
                                        </p:tav>
                                      </p:tavLst>
                                    </p:anim>
                                    <p:anim calcmode="lin" valueType="num">
                                      <p:cBhvr>
                                        <p:cTn id="9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6">
                                            <p:txEl>
                                              <p:pRg st="0" end="0"/>
                                            </p:txEl>
                                          </p:spTgt>
                                        </p:tgtEl>
                                        <p:attrNameLst>
                                          <p:attrName>style.visibility</p:attrName>
                                        </p:attrNameLst>
                                      </p:cBhvr>
                                      <p:to>
                                        <p:strVal val="visible"/>
                                      </p:to>
                                    </p:set>
                                    <p:animEffect transition="in" filter="fade">
                                      <p:cBhvr>
                                        <p:cTn id="95" dur="1000"/>
                                        <p:tgtEl>
                                          <p:spTgt spid="6">
                                            <p:txEl>
                                              <p:pRg st="0" end="0"/>
                                            </p:txEl>
                                          </p:spTgt>
                                        </p:tgtEl>
                                      </p:cBhvr>
                                    </p:animEffect>
                                    <p:anim calcmode="lin" valueType="num">
                                      <p:cBhvr>
                                        <p:cTn id="9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6">
                                            <p:txEl>
                                              <p:pRg st="1" end="1"/>
                                            </p:txEl>
                                          </p:spTgt>
                                        </p:tgtEl>
                                        <p:attrNameLst>
                                          <p:attrName>style.visibility</p:attrName>
                                        </p:attrNameLst>
                                      </p:cBhvr>
                                      <p:to>
                                        <p:strVal val="visible"/>
                                      </p:to>
                                    </p:set>
                                    <p:animEffect transition="in" filter="fade">
                                      <p:cBhvr>
                                        <p:cTn id="102" dur="1000"/>
                                        <p:tgtEl>
                                          <p:spTgt spid="6">
                                            <p:txEl>
                                              <p:pRg st="1" end="1"/>
                                            </p:txEl>
                                          </p:spTgt>
                                        </p:tgtEl>
                                      </p:cBhvr>
                                    </p:animEffect>
                                    <p:anim calcmode="lin" valueType="num">
                                      <p:cBhvr>
                                        <p:cTn id="10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0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6">
                                            <p:txEl>
                                              <p:pRg st="2" end="2"/>
                                            </p:txEl>
                                          </p:spTgt>
                                        </p:tgtEl>
                                        <p:attrNameLst>
                                          <p:attrName>style.visibility</p:attrName>
                                        </p:attrNameLst>
                                      </p:cBhvr>
                                      <p:to>
                                        <p:strVal val="visible"/>
                                      </p:to>
                                    </p:set>
                                    <p:animEffect transition="in" filter="fade">
                                      <p:cBhvr>
                                        <p:cTn id="109" dur="1000"/>
                                        <p:tgtEl>
                                          <p:spTgt spid="6">
                                            <p:txEl>
                                              <p:pRg st="2" end="2"/>
                                            </p:txEl>
                                          </p:spTgt>
                                        </p:tgtEl>
                                      </p:cBhvr>
                                    </p:animEffect>
                                    <p:anim calcmode="lin" valueType="num">
                                      <p:cBhvr>
                                        <p:cTn id="11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1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6">
                                            <p:txEl>
                                              <p:pRg st="3" end="3"/>
                                            </p:txEl>
                                          </p:spTgt>
                                        </p:tgtEl>
                                        <p:attrNameLst>
                                          <p:attrName>style.visibility</p:attrName>
                                        </p:attrNameLst>
                                      </p:cBhvr>
                                      <p:to>
                                        <p:strVal val="visible"/>
                                      </p:to>
                                    </p:set>
                                    <p:animEffect transition="in" filter="fade">
                                      <p:cBhvr>
                                        <p:cTn id="116" dur="1000"/>
                                        <p:tgtEl>
                                          <p:spTgt spid="6">
                                            <p:txEl>
                                              <p:pRg st="3" end="3"/>
                                            </p:txEl>
                                          </p:spTgt>
                                        </p:tgtEl>
                                      </p:cBhvr>
                                    </p:animEffect>
                                    <p:anim calcmode="lin" valueType="num">
                                      <p:cBhvr>
                                        <p:cTn id="11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18"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6">
                                            <p:txEl>
                                              <p:pRg st="4" end="4"/>
                                            </p:txEl>
                                          </p:spTgt>
                                        </p:tgtEl>
                                        <p:attrNameLst>
                                          <p:attrName>style.visibility</p:attrName>
                                        </p:attrNameLst>
                                      </p:cBhvr>
                                      <p:to>
                                        <p:strVal val="visible"/>
                                      </p:to>
                                    </p:set>
                                    <p:animEffect transition="in" filter="fade">
                                      <p:cBhvr>
                                        <p:cTn id="123" dur="1000"/>
                                        <p:tgtEl>
                                          <p:spTgt spid="6">
                                            <p:txEl>
                                              <p:pRg st="4" end="4"/>
                                            </p:txEl>
                                          </p:spTgt>
                                        </p:tgtEl>
                                      </p:cBhvr>
                                    </p:animEffect>
                                    <p:anim calcmode="lin" valueType="num">
                                      <p:cBhvr>
                                        <p:cTn id="124"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25"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6">
                                            <p:txEl>
                                              <p:pRg st="5" end="5"/>
                                            </p:txEl>
                                          </p:spTgt>
                                        </p:tgtEl>
                                        <p:attrNameLst>
                                          <p:attrName>style.visibility</p:attrName>
                                        </p:attrNameLst>
                                      </p:cBhvr>
                                      <p:to>
                                        <p:strVal val="visible"/>
                                      </p:to>
                                    </p:set>
                                    <p:animEffect transition="in" filter="fade">
                                      <p:cBhvr>
                                        <p:cTn id="130" dur="1000"/>
                                        <p:tgtEl>
                                          <p:spTgt spid="6">
                                            <p:txEl>
                                              <p:pRg st="5" end="5"/>
                                            </p:txEl>
                                          </p:spTgt>
                                        </p:tgtEl>
                                      </p:cBhvr>
                                    </p:animEffect>
                                    <p:anim calcmode="lin" valueType="num">
                                      <p:cBhvr>
                                        <p:cTn id="131"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32"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nodeType="clickEffect">
                                  <p:stCondLst>
                                    <p:cond delay="0"/>
                                  </p:stCondLst>
                                  <p:childTnLst>
                                    <p:set>
                                      <p:cBhvr>
                                        <p:cTn id="136" dur="1" fill="hold">
                                          <p:stCondLst>
                                            <p:cond delay="0"/>
                                          </p:stCondLst>
                                        </p:cTn>
                                        <p:tgtEl>
                                          <p:spTgt spid="6">
                                            <p:txEl>
                                              <p:pRg st="6" end="6"/>
                                            </p:txEl>
                                          </p:spTgt>
                                        </p:tgtEl>
                                        <p:attrNameLst>
                                          <p:attrName>style.visibility</p:attrName>
                                        </p:attrNameLst>
                                      </p:cBhvr>
                                      <p:to>
                                        <p:strVal val="visible"/>
                                      </p:to>
                                    </p:set>
                                    <p:animEffect transition="in" filter="fade">
                                      <p:cBhvr>
                                        <p:cTn id="137" dur="1000"/>
                                        <p:tgtEl>
                                          <p:spTgt spid="6">
                                            <p:txEl>
                                              <p:pRg st="6" end="6"/>
                                            </p:txEl>
                                          </p:spTgt>
                                        </p:tgtEl>
                                      </p:cBhvr>
                                    </p:animEffect>
                                    <p:anim calcmode="lin" valueType="num">
                                      <p:cBhvr>
                                        <p:cTn id="13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139"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nodeType="clickEffect">
                                  <p:stCondLst>
                                    <p:cond delay="0"/>
                                  </p:stCondLst>
                                  <p:childTnLst>
                                    <p:set>
                                      <p:cBhvr>
                                        <p:cTn id="143" dur="1" fill="hold">
                                          <p:stCondLst>
                                            <p:cond delay="0"/>
                                          </p:stCondLst>
                                        </p:cTn>
                                        <p:tgtEl>
                                          <p:spTgt spid="6">
                                            <p:txEl>
                                              <p:pRg st="7" end="7"/>
                                            </p:txEl>
                                          </p:spTgt>
                                        </p:tgtEl>
                                        <p:attrNameLst>
                                          <p:attrName>style.visibility</p:attrName>
                                        </p:attrNameLst>
                                      </p:cBhvr>
                                      <p:to>
                                        <p:strVal val="visible"/>
                                      </p:to>
                                    </p:set>
                                    <p:animEffect transition="in" filter="fade">
                                      <p:cBhvr>
                                        <p:cTn id="144" dur="1000"/>
                                        <p:tgtEl>
                                          <p:spTgt spid="6">
                                            <p:txEl>
                                              <p:pRg st="7" end="7"/>
                                            </p:txEl>
                                          </p:spTgt>
                                        </p:tgtEl>
                                      </p:cBhvr>
                                    </p:animEffect>
                                    <p:anim calcmode="lin" valueType="num">
                                      <p:cBhvr>
                                        <p:cTn id="145"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146"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6">
                                            <p:txEl>
                                              <p:pRg st="8" end="8"/>
                                            </p:txEl>
                                          </p:spTgt>
                                        </p:tgtEl>
                                        <p:attrNameLst>
                                          <p:attrName>style.visibility</p:attrName>
                                        </p:attrNameLst>
                                      </p:cBhvr>
                                      <p:to>
                                        <p:strVal val="visible"/>
                                      </p:to>
                                    </p:set>
                                    <p:animEffect transition="in" filter="fade">
                                      <p:cBhvr>
                                        <p:cTn id="151" dur="1000"/>
                                        <p:tgtEl>
                                          <p:spTgt spid="6">
                                            <p:txEl>
                                              <p:pRg st="8" end="8"/>
                                            </p:txEl>
                                          </p:spTgt>
                                        </p:tgtEl>
                                      </p:cBhvr>
                                    </p:animEffect>
                                    <p:anim calcmode="lin" valueType="num">
                                      <p:cBhvr>
                                        <p:cTn id="152"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153" dur="1000" fill="hold"/>
                                        <p:tgtEl>
                                          <p:spTgt spid="6">
                                            <p:txEl>
                                              <p:pRg st="8" end="8"/>
                                            </p:txEl>
                                          </p:spTgt>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6">
                                            <p:txEl>
                                              <p:pRg st="9" end="9"/>
                                            </p:txEl>
                                          </p:spTgt>
                                        </p:tgtEl>
                                        <p:attrNameLst>
                                          <p:attrName>style.visibility</p:attrName>
                                        </p:attrNameLst>
                                      </p:cBhvr>
                                      <p:to>
                                        <p:strVal val="visible"/>
                                      </p:to>
                                    </p:set>
                                    <p:animEffect transition="in" filter="fade">
                                      <p:cBhvr>
                                        <p:cTn id="156" dur="1000"/>
                                        <p:tgtEl>
                                          <p:spTgt spid="6">
                                            <p:txEl>
                                              <p:pRg st="9" end="9"/>
                                            </p:txEl>
                                          </p:spTgt>
                                        </p:tgtEl>
                                      </p:cBhvr>
                                    </p:animEffect>
                                    <p:anim calcmode="lin" valueType="num">
                                      <p:cBhvr>
                                        <p:cTn id="157"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158"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双向链表</a:t>
            </a:r>
          </a:p>
        </p:txBody>
      </p:sp>
      <p:sp>
        <p:nvSpPr>
          <p:cNvPr id="3" name="内容占位符 2"/>
          <p:cNvSpPr>
            <a:spLocks noGrp="1"/>
          </p:cNvSpPr>
          <p:nvPr>
            <p:ph sz="quarter" idx="11"/>
          </p:nvPr>
        </p:nvSpPr>
        <p:spPr>
          <a:xfrm>
            <a:off x="179512" y="1064124"/>
            <a:ext cx="8856984" cy="2227706"/>
          </a:xfrm>
        </p:spPr>
        <p:txBody>
          <a:bodyPr/>
          <a:lstStyle/>
          <a:p>
            <a:pPr marL="0" lvl="1" indent="0" algn="just">
              <a:lnSpc>
                <a:spcPts val="2200"/>
              </a:lnSpc>
              <a:spcBef>
                <a:spcPts val="0"/>
              </a:spcBef>
              <a:buNone/>
            </a:pPr>
            <a:r>
              <a:rPr lang="zh-CN" altLang="en-US" sz="1800" dirty="0">
                <a:latin typeface="隶书" panose="02010509060101010101" pitchFamily="49" charset="-122"/>
                <a:ea typeface="隶书" panose="02010509060101010101" pitchFamily="49" charset="-122"/>
              </a:rPr>
              <a:t>   双向链表(</a:t>
            </a:r>
            <a:r>
              <a:rPr lang="en-US" altLang="zh-CN" sz="1800" dirty="0">
                <a:latin typeface="隶书" panose="02010509060101010101" pitchFamily="49" charset="-122"/>
                <a:ea typeface="隶书" panose="02010509060101010101" pitchFamily="49" charset="-122"/>
              </a:rPr>
              <a:t>Double linked list):</a:t>
            </a:r>
            <a:r>
              <a:rPr lang="zh-CN" altLang="en-US" sz="1800" dirty="0">
                <a:latin typeface="隶书" panose="02010509060101010101" pitchFamily="49" charset="-122"/>
                <a:ea typeface="隶书" panose="02010509060101010101" pitchFamily="49" charset="-122"/>
              </a:rPr>
              <a:t>在单链表的每个结点里再增加一个指向其直接前趋的指针域</a:t>
            </a:r>
            <a:r>
              <a:rPr lang="en-US" altLang="zh-CN" sz="1800" dirty="0">
                <a:latin typeface="隶书" panose="02010509060101010101" pitchFamily="49" charset="-122"/>
                <a:ea typeface="隶书" panose="02010509060101010101" pitchFamily="49" charset="-122"/>
              </a:rPr>
              <a:t>prior。</a:t>
            </a:r>
            <a:r>
              <a:rPr lang="zh-CN" altLang="en-US" sz="1800" dirty="0">
                <a:latin typeface="隶书" panose="02010509060101010101" pitchFamily="49" charset="-122"/>
                <a:ea typeface="隶书" panose="02010509060101010101" pitchFamily="49" charset="-122"/>
              </a:rPr>
              <a:t>这样就形成的链表中有两个方向不同的链，故称为双向链表。形式描述为：</a:t>
            </a:r>
          </a:p>
          <a:p>
            <a:pPr algn="just">
              <a:lnSpc>
                <a:spcPts val="2200"/>
              </a:lnSpc>
              <a:spcBef>
                <a:spcPts val="0"/>
              </a:spcBef>
            </a:pPr>
            <a:r>
              <a:rPr lang="en-US" altLang="zh-CN" sz="1800" dirty="0" err="1">
                <a:latin typeface="隶书" panose="02010509060101010101" pitchFamily="49" charset="-122"/>
                <a:ea typeface="隶书" panose="02010509060101010101" pitchFamily="49" charset="-122"/>
              </a:rPr>
              <a:t>typedef</a:t>
            </a: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struct</a:t>
            </a: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DNode</a:t>
            </a: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定义单链表结点类型</a:t>
            </a:r>
          </a:p>
          <a:p>
            <a:pPr algn="just">
              <a:lnSpc>
                <a:spcPts val="2200"/>
              </a:lnSpc>
              <a:spcBef>
                <a:spcPts val="0"/>
              </a:spcBef>
            </a:pP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ElemType</a:t>
            </a:r>
            <a:r>
              <a:rPr lang="en-US" altLang="zh-CN" sz="1800" dirty="0">
                <a:latin typeface="隶书" panose="02010509060101010101" pitchFamily="49" charset="-122"/>
                <a:ea typeface="隶书" panose="02010509060101010101" pitchFamily="49" charset="-122"/>
              </a:rPr>
              <a:t> data;          //</a:t>
            </a:r>
            <a:r>
              <a:rPr lang="zh-CN" altLang="zh-CN" sz="1800" dirty="0">
                <a:latin typeface="隶书" panose="02010509060101010101" pitchFamily="49" charset="-122"/>
                <a:ea typeface="隶书" panose="02010509060101010101" pitchFamily="49" charset="-122"/>
              </a:rPr>
              <a:t>存放数据元素信息</a:t>
            </a:r>
          </a:p>
          <a:p>
            <a:pPr algn="just">
              <a:lnSpc>
                <a:spcPts val="2200"/>
              </a:lnSpc>
              <a:spcBef>
                <a:spcPts val="0"/>
              </a:spcBef>
            </a:pP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DNode</a:t>
            </a:r>
            <a:r>
              <a:rPr lang="en-US" altLang="zh-CN" sz="1800" dirty="0">
                <a:latin typeface="隶书" panose="02010509060101010101" pitchFamily="49" charset="-122"/>
                <a:ea typeface="隶书" panose="02010509060101010101" pitchFamily="49" charset="-122"/>
              </a:rPr>
              <a:t> *next;           //</a:t>
            </a:r>
            <a:r>
              <a:rPr lang="zh-CN" altLang="zh-CN" sz="1800" dirty="0">
                <a:latin typeface="隶书" panose="02010509060101010101" pitchFamily="49" charset="-122"/>
                <a:ea typeface="隶书" panose="02010509060101010101" pitchFamily="49" charset="-122"/>
              </a:rPr>
              <a:t>存放后继结点的地址信息</a:t>
            </a:r>
          </a:p>
          <a:p>
            <a:pPr algn="just">
              <a:lnSpc>
                <a:spcPts val="2200"/>
              </a:lnSpc>
              <a:spcBef>
                <a:spcPts val="0"/>
              </a:spcBef>
            </a:pP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DNode</a:t>
            </a:r>
            <a:r>
              <a:rPr lang="en-US" altLang="zh-CN" sz="1800" dirty="0">
                <a:latin typeface="隶书" panose="02010509060101010101" pitchFamily="49" charset="-122"/>
                <a:ea typeface="隶书" panose="02010509060101010101" pitchFamily="49" charset="-122"/>
              </a:rPr>
              <a:t> *prior           //</a:t>
            </a:r>
            <a:r>
              <a:rPr lang="zh-CN" altLang="zh-CN" sz="1800" dirty="0">
                <a:latin typeface="隶书" panose="02010509060101010101" pitchFamily="49" charset="-122"/>
                <a:ea typeface="隶书" panose="02010509060101010101" pitchFamily="49" charset="-122"/>
              </a:rPr>
              <a:t>存放前驱结点的地址信息</a:t>
            </a:r>
          </a:p>
          <a:p>
            <a:pPr algn="just">
              <a:lnSpc>
                <a:spcPts val="2200"/>
              </a:lnSpc>
              <a:spcBef>
                <a:spcPts val="0"/>
              </a:spcBef>
            </a:pPr>
            <a:r>
              <a:rPr lang="en-US" altLang="zh-CN" sz="1800" dirty="0">
                <a:latin typeface="隶书" panose="02010509060101010101" pitchFamily="49" charset="-122"/>
                <a:ea typeface="隶书" panose="02010509060101010101" pitchFamily="49" charset="-122"/>
              </a:rPr>
              <a:t>}</a:t>
            </a:r>
            <a:r>
              <a:rPr lang="en-US" altLang="zh-CN" sz="1800" dirty="0" err="1">
                <a:latin typeface="隶书" panose="02010509060101010101" pitchFamily="49" charset="-122"/>
                <a:ea typeface="隶书" panose="02010509060101010101" pitchFamily="49" charset="-122"/>
              </a:rPr>
              <a:t>DNode</a:t>
            </a:r>
            <a:r>
              <a:rPr lang="en-US" altLang="zh-CN" sz="1800" dirty="0">
                <a:latin typeface="隶书" panose="02010509060101010101" pitchFamily="49" charset="-122"/>
                <a:ea typeface="隶书" panose="02010509060101010101" pitchFamily="49" charset="-122"/>
              </a:rPr>
              <a:t>;</a:t>
            </a:r>
            <a:endParaRPr lang="zh-CN" altLang="zh-CN" sz="1800" dirty="0">
              <a:latin typeface="隶书" panose="02010509060101010101" pitchFamily="49" charset="-122"/>
              <a:ea typeface="隶书" panose="02010509060101010101" pitchFamily="49" charset="-122"/>
            </a:endParaRPr>
          </a:p>
          <a:p>
            <a:pPr algn="just"/>
            <a:endParaRPr lang="zh-CN" altLang="en-US" dirty="0"/>
          </a:p>
        </p:txBody>
      </p:sp>
      <p:sp>
        <p:nvSpPr>
          <p:cNvPr id="12" name="Rectangle 2"/>
          <p:cNvSpPr>
            <a:spLocks noChangeArrowheads="1"/>
          </p:cNvSpPr>
          <p:nvPr/>
        </p:nvSpPr>
        <p:spPr bwMode="auto">
          <a:xfrm>
            <a:off x="1151467" y="3266615"/>
            <a:ext cx="122076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429755516"/>
              </p:ext>
            </p:extLst>
          </p:nvPr>
        </p:nvGraphicFramePr>
        <p:xfrm>
          <a:off x="1151467" y="3266615"/>
          <a:ext cx="5976664" cy="1627687"/>
        </p:xfrm>
        <a:graphic>
          <a:graphicData uri="http://schemas.openxmlformats.org/presentationml/2006/ole">
            <mc:AlternateContent xmlns:mc="http://schemas.openxmlformats.org/markup-compatibility/2006">
              <mc:Choice xmlns:v="urn:schemas-microsoft-com:vml" Requires="v">
                <p:oleObj spid="_x0000_s6159" name="Visio" r:id="rId3" imgW="4474483" imgH="1224139" progId="Visio.Drawing.11">
                  <p:embed/>
                </p:oleObj>
              </mc:Choice>
              <mc:Fallback>
                <p:oleObj name="Visio" r:id="rId3" imgW="4474483" imgH="122413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467" y="3266615"/>
                        <a:ext cx="5976664" cy="1627687"/>
                      </a:xfrm>
                      <a:prstGeom prst="rect">
                        <a:avLst/>
                      </a:prstGeom>
                      <a:noFill/>
                    </p:spPr>
                  </p:pic>
                </p:oleObj>
              </mc:Fallback>
            </mc:AlternateContent>
          </a:graphicData>
        </a:graphic>
      </p:graphicFrame>
    </p:spTree>
    <p:extLst>
      <p:ext uri="{BB962C8B-B14F-4D97-AF65-F5344CB8AC3E}">
        <p14:creationId xmlns:p14="http://schemas.microsoft.com/office/powerpoint/2010/main" val="149603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尾插法创建双向链表</a:t>
            </a:r>
          </a:p>
        </p:txBody>
      </p:sp>
      <p:sp>
        <p:nvSpPr>
          <p:cNvPr id="4" name="文本框 3"/>
          <p:cNvSpPr txBox="1"/>
          <p:nvPr/>
        </p:nvSpPr>
        <p:spPr>
          <a:xfrm>
            <a:off x="179512" y="896183"/>
            <a:ext cx="8640960" cy="4247317"/>
          </a:xfrm>
          <a:prstGeom prst="rect">
            <a:avLst/>
          </a:prstGeom>
          <a:noFill/>
        </p:spPr>
        <p:txBody>
          <a:bodyPr wrap="square" rtlCol="0">
            <a:spAutoFit/>
          </a:bodyPr>
          <a:lstStyle/>
          <a:p>
            <a:r>
              <a:rPr lang="en-US" altLang="zh-CN" dirty="0">
                <a:solidFill>
                  <a:srgbClr val="002060"/>
                </a:solidFill>
                <a:latin typeface="Times New Roman" panose="02020603050405020304" pitchFamily="18" charset="0"/>
                <a:cs typeface="Times New Roman" panose="02020603050405020304" pitchFamily="18" charset="0"/>
              </a:rPr>
              <a:t>void </a:t>
            </a:r>
            <a:r>
              <a:rPr lang="en-US" altLang="zh-CN" dirty="0" err="1">
                <a:solidFill>
                  <a:srgbClr val="002060"/>
                </a:solidFill>
                <a:latin typeface="Times New Roman" panose="02020603050405020304" pitchFamily="18" charset="0"/>
                <a:cs typeface="Times New Roman" panose="02020603050405020304" pitchFamily="18" charset="0"/>
              </a:rPr>
              <a:t>CreateDlistt</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DNode</a:t>
            </a:r>
            <a:r>
              <a:rPr lang="en-US" altLang="zh-CN" dirty="0">
                <a:solidFill>
                  <a:srgbClr val="002060"/>
                </a:solidFill>
                <a:latin typeface="Times New Roman" panose="02020603050405020304" pitchFamily="18" charset="0"/>
                <a:cs typeface="Times New Roman" panose="02020603050405020304" pitchFamily="18" charset="0"/>
              </a:rPr>
              <a:t> *&amp;</a:t>
            </a:r>
            <a:r>
              <a:rPr lang="en-US" altLang="zh-CN" dirty="0" err="1">
                <a:solidFill>
                  <a:srgbClr val="002060"/>
                </a:solidFill>
                <a:latin typeface="Times New Roman" panose="02020603050405020304" pitchFamily="18" charset="0"/>
                <a:cs typeface="Times New Roman" panose="02020603050405020304" pitchFamily="18" charset="0"/>
              </a:rPr>
              <a:t>head,int</a:t>
            </a:r>
            <a:r>
              <a:rPr lang="en-US" altLang="zh-CN" dirty="0">
                <a:solidFill>
                  <a:srgbClr val="002060"/>
                </a:solidFill>
                <a:latin typeface="Times New Roman" panose="02020603050405020304" pitchFamily="18" charset="0"/>
                <a:cs typeface="Times New Roman" panose="02020603050405020304" pitchFamily="18" charset="0"/>
              </a:rPr>
              <a:t> n){</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DNode</a:t>
            </a:r>
            <a:r>
              <a:rPr lang="en-US" altLang="zh-CN" dirty="0">
                <a:solidFill>
                  <a:srgbClr val="002060"/>
                </a:solidFill>
                <a:latin typeface="Times New Roman" panose="02020603050405020304" pitchFamily="18" charset="0"/>
                <a:cs typeface="Times New Roman" panose="02020603050405020304" pitchFamily="18" charset="0"/>
              </a:rPr>
              <a:t> *s,*rear;</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head=new </a:t>
            </a:r>
            <a:r>
              <a:rPr lang="en-US" altLang="zh-CN" dirty="0" err="1">
                <a:solidFill>
                  <a:srgbClr val="002060"/>
                </a:solidFill>
                <a:latin typeface="Times New Roman" panose="02020603050405020304" pitchFamily="18" charset="0"/>
                <a:cs typeface="Times New Roman" panose="02020603050405020304" pitchFamily="18" charset="0"/>
              </a:rPr>
              <a:t>DNode</a:t>
            </a:r>
            <a:r>
              <a:rPr lang="en-US" altLang="zh-CN" dirty="0">
                <a:solidFill>
                  <a:srgbClr val="002060"/>
                </a:solidFill>
                <a:latin typeface="Times New Roman" panose="02020603050405020304" pitchFamily="18" charset="0"/>
                <a:cs typeface="Times New Roman" panose="02020603050405020304" pitchFamily="18" charset="0"/>
              </a:rPr>
              <a:t>;                //</a:t>
            </a:r>
            <a:r>
              <a:rPr lang="zh-CN" altLang="zh-CN" dirty="0">
                <a:solidFill>
                  <a:srgbClr val="002060"/>
                </a:solidFill>
                <a:latin typeface="Times New Roman" panose="02020603050405020304" pitchFamily="18" charset="0"/>
                <a:cs typeface="Times New Roman" panose="02020603050405020304" pitchFamily="18" charset="0"/>
              </a:rPr>
              <a:t>创建头结点</a:t>
            </a:r>
          </a:p>
          <a:p>
            <a:r>
              <a:rPr lang="en-US" altLang="zh-CN" dirty="0">
                <a:solidFill>
                  <a:srgbClr val="002060"/>
                </a:solidFill>
                <a:latin typeface="Times New Roman" panose="02020603050405020304" pitchFamily="18" charset="0"/>
                <a:cs typeface="Times New Roman" panose="02020603050405020304" pitchFamily="18" charset="0"/>
              </a:rPr>
              <a:t>     head-&gt;next=head-&gt;prior=NULL;    //</a:t>
            </a:r>
            <a:r>
              <a:rPr lang="zh-CN" altLang="zh-CN" dirty="0">
                <a:solidFill>
                  <a:srgbClr val="002060"/>
                </a:solidFill>
                <a:latin typeface="Times New Roman" panose="02020603050405020304" pitchFamily="18" charset="0"/>
                <a:cs typeface="Times New Roman" panose="02020603050405020304" pitchFamily="18" charset="0"/>
              </a:rPr>
              <a:t>前后指针置为</a:t>
            </a:r>
            <a:r>
              <a:rPr lang="en-US" altLang="zh-CN" dirty="0">
                <a:solidFill>
                  <a:srgbClr val="002060"/>
                </a:solidFill>
                <a:latin typeface="Times New Roman" panose="02020603050405020304" pitchFamily="18" charset="0"/>
                <a:cs typeface="Times New Roman" panose="02020603050405020304" pitchFamily="18" charset="0"/>
              </a:rPr>
              <a:t>NULL</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rear=head;                      //rear</a:t>
            </a:r>
            <a:r>
              <a:rPr lang="zh-CN" altLang="zh-CN" dirty="0">
                <a:solidFill>
                  <a:srgbClr val="002060"/>
                </a:solidFill>
                <a:latin typeface="Times New Roman" panose="02020603050405020304" pitchFamily="18" charset="0"/>
                <a:cs typeface="Times New Roman" panose="02020603050405020304" pitchFamily="18" charset="0"/>
              </a:rPr>
              <a:t>始终指向尾结点，开始指向头结点</a:t>
            </a:r>
          </a:p>
          <a:p>
            <a:r>
              <a:rPr lang="en-US" altLang="zh-CN" dirty="0">
                <a:solidFill>
                  <a:srgbClr val="002060"/>
                </a:solidFill>
                <a:latin typeface="Times New Roman" panose="02020603050405020304" pitchFamily="18" charset="0"/>
                <a:cs typeface="Times New Roman" panose="02020603050405020304" pitchFamily="18" charset="0"/>
              </a:rPr>
              <a:t>     for(</a:t>
            </a:r>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i</a:t>
            </a:r>
            <a:r>
              <a:rPr lang="en-US" altLang="zh-CN" dirty="0">
                <a:solidFill>
                  <a:srgbClr val="002060"/>
                </a:solidFill>
                <a:latin typeface="Times New Roman" panose="02020603050405020304" pitchFamily="18" charset="0"/>
                <a:cs typeface="Times New Roman" panose="02020603050405020304" pitchFamily="18" charset="0"/>
              </a:rPr>
              <a:t>=0;i&lt;</a:t>
            </a:r>
            <a:r>
              <a:rPr lang="en-US" altLang="zh-CN" dirty="0" err="1">
                <a:solidFill>
                  <a:srgbClr val="002060"/>
                </a:solidFill>
                <a:latin typeface="Times New Roman" panose="02020603050405020304" pitchFamily="18" charset="0"/>
                <a:cs typeface="Times New Roman" panose="02020603050405020304" pitchFamily="18" charset="0"/>
              </a:rPr>
              <a:t>n;i</a:t>
            </a:r>
            <a:r>
              <a:rPr lang="en-US" altLang="zh-CN" dirty="0">
                <a:solidFill>
                  <a:srgbClr val="002060"/>
                </a:solidFill>
                <a:latin typeface="Times New Roman" panose="02020603050405020304" pitchFamily="18" charset="0"/>
                <a:cs typeface="Times New Roman" panose="02020603050405020304" pitchFamily="18" charset="0"/>
              </a:rPr>
              <a:t>++){              //</a:t>
            </a:r>
            <a:r>
              <a:rPr lang="zh-CN" altLang="zh-CN" dirty="0">
                <a:solidFill>
                  <a:srgbClr val="002060"/>
                </a:solidFill>
                <a:latin typeface="Times New Roman" panose="02020603050405020304" pitchFamily="18" charset="0"/>
                <a:cs typeface="Times New Roman" panose="02020603050405020304" pitchFamily="18" charset="0"/>
              </a:rPr>
              <a:t>循环创建数据结点</a:t>
            </a:r>
          </a:p>
          <a:p>
            <a:r>
              <a:rPr lang="en-US" altLang="zh-CN" dirty="0">
                <a:solidFill>
                  <a:srgbClr val="002060"/>
                </a:solidFill>
                <a:latin typeface="Times New Roman" panose="02020603050405020304" pitchFamily="18" charset="0"/>
                <a:cs typeface="Times New Roman" panose="02020603050405020304" pitchFamily="18" charset="0"/>
              </a:rPr>
              <a:t>        s=new </a:t>
            </a:r>
            <a:r>
              <a:rPr lang="en-US" altLang="zh-CN" dirty="0" err="1">
                <a:solidFill>
                  <a:srgbClr val="002060"/>
                </a:solidFill>
                <a:latin typeface="Times New Roman" panose="02020603050405020304" pitchFamily="18" charset="0"/>
                <a:cs typeface="Times New Roman" panose="02020603050405020304" pitchFamily="18" charset="0"/>
              </a:rPr>
              <a:t>DNode</a:t>
            </a:r>
            <a:r>
              <a:rPr lang="en-US" altLang="zh-CN" dirty="0">
                <a:solidFill>
                  <a:srgbClr val="002060"/>
                </a:solidFill>
                <a:latin typeface="Times New Roman" panose="02020603050405020304" pitchFamily="18" charset="0"/>
                <a:cs typeface="Times New Roman" panose="02020603050405020304" pitchFamily="18" charset="0"/>
              </a:rPr>
              <a:t>;                //</a:t>
            </a:r>
            <a:r>
              <a:rPr lang="zh-CN" altLang="zh-CN" dirty="0">
                <a:solidFill>
                  <a:srgbClr val="002060"/>
                </a:solidFill>
                <a:latin typeface="Times New Roman" panose="02020603050405020304" pitchFamily="18" charset="0"/>
                <a:cs typeface="Times New Roman" panose="02020603050405020304" pitchFamily="18" charset="0"/>
              </a:rPr>
              <a:t>创建数据结点</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cin</a:t>
            </a:r>
            <a:r>
              <a:rPr lang="en-US" altLang="zh-CN" dirty="0">
                <a:solidFill>
                  <a:srgbClr val="002060"/>
                </a:solidFill>
                <a:latin typeface="Times New Roman" panose="02020603050405020304" pitchFamily="18" charset="0"/>
                <a:cs typeface="Times New Roman" panose="02020603050405020304" pitchFamily="18" charset="0"/>
              </a:rPr>
              <a:t>&gt;&gt;s-&gt;data;                 //</a:t>
            </a:r>
            <a:r>
              <a:rPr lang="zh-CN" altLang="zh-CN" dirty="0">
                <a:solidFill>
                  <a:srgbClr val="002060"/>
                </a:solidFill>
                <a:latin typeface="Times New Roman" panose="02020603050405020304" pitchFamily="18" charset="0"/>
                <a:cs typeface="Times New Roman" panose="02020603050405020304" pitchFamily="18" charset="0"/>
              </a:rPr>
              <a:t>读入数据</a:t>
            </a:r>
          </a:p>
          <a:p>
            <a:r>
              <a:rPr lang="en-US" altLang="zh-CN" dirty="0">
                <a:solidFill>
                  <a:srgbClr val="002060"/>
                </a:solidFill>
                <a:latin typeface="Times New Roman" panose="02020603050405020304" pitchFamily="18" charset="0"/>
                <a:cs typeface="Times New Roman" panose="02020603050405020304" pitchFamily="18" charset="0"/>
              </a:rPr>
              <a:t>        s-&gt;prior=rear;                 //s</a:t>
            </a:r>
            <a:r>
              <a:rPr lang="zh-CN" altLang="zh-CN" dirty="0">
                <a:solidFill>
                  <a:srgbClr val="002060"/>
                </a:solidFill>
                <a:latin typeface="Times New Roman" panose="02020603050405020304" pitchFamily="18" charset="0"/>
                <a:cs typeface="Times New Roman" panose="02020603050405020304" pitchFamily="18" charset="0"/>
              </a:rPr>
              <a:t>插入</a:t>
            </a:r>
            <a:r>
              <a:rPr lang="en-US" altLang="zh-CN" dirty="0">
                <a:solidFill>
                  <a:srgbClr val="002060"/>
                </a:solidFill>
                <a:latin typeface="Times New Roman" panose="02020603050405020304" pitchFamily="18" charset="0"/>
                <a:cs typeface="Times New Roman" panose="02020603050405020304" pitchFamily="18" charset="0"/>
              </a:rPr>
              <a:t>rear</a:t>
            </a:r>
            <a:r>
              <a:rPr lang="zh-CN" altLang="zh-CN" dirty="0">
                <a:solidFill>
                  <a:srgbClr val="002060"/>
                </a:solidFill>
                <a:latin typeface="Times New Roman" panose="02020603050405020304" pitchFamily="18" charset="0"/>
                <a:cs typeface="Times New Roman" panose="02020603050405020304" pitchFamily="18" charset="0"/>
              </a:rPr>
              <a:t>之后</a:t>
            </a:r>
          </a:p>
          <a:p>
            <a:r>
              <a:rPr lang="en-US" altLang="zh-CN" dirty="0">
                <a:solidFill>
                  <a:srgbClr val="002060"/>
                </a:solidFill>
                <a:latin typeface="Times New Roman" panose="02020603050405020304" pitchFamily="18" charset="0"/>
                <a:cs typeface="Times New Roman" panose="02020603050405020304" pitchFamily="18" charset="0"/>
              </a:rPr>
              <a:t>        rear-&gt;next=s;</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rear=s;                       //rear</a:t>
            </a:r>
            <a:r>
              <a:rPr lang="zh-CN" altLang="zh-CN" dirty="0">
                <a:solidFill>
                  <a:srgbClr val="002060"/>
                </a:solidFill>
                <a:latin typeface="Times New Roman" panose="02020603050405020304" pitchFamily="18" charset="0"/>
                <a:cs typeface="Times New Roman" panose="02020603050405020304" pitchFamily="18" charset="0"/>
              </a:rPr>
              <a:t>指向尾结点</a:t>
            </a:r>
          </a:p>
          <a:p>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rear-&gt;next=NULL;</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a:t>
            </a:r>
            <a:endParaRPr lang="zh-CN" altLang="zh-CN" dirty="0">
              <a:solidFill>
                <a:srgbClr val="002060"/>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97716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 calcmode="lin" valueType="num">
                                      <p:cBhvr additive="base">
                                        <p:cTn id="3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 calcmode="lin" valueType="num">
                                      <p:cBhvr additive="base">
                                        <p:cTn id="42"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fade">
                                      <p:cBhvr>
                                        <p:cTn id="48" dur="1000"/>
                                        <p:tgtEl>
                                          <p:spTgt spid="4">
                                            <p:txEl>
                                              <p:pRg st="7" end="7"/>
                                            </p:txEl>
                                          </p:spTgt>
                                        </p:tgtEl>
                                      </p:cBhvr>
                                    </p:animEffect>
                                    <p:anim calcmode="lin" valueType="num">
                                      <p:cBhvr>
                                        <p:cTn id="49"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Effect transition="in" filter="fade">
                                      <p:cBhvr>
                                        <p:cTn id="55" dur="1000"/>
                                        <p:tgtEl>
                                          <p:spTgt spid="4">
                                            <p:txEl>
                                              <p:pRg st="8" end="8"/>
                                            </p:txEl>
                                          </p:spTgt>
                                        </p:tgtEl>
                                      </p:cBhvr>
                                    </p:animEffect>
                                    <p:anim calcmode="lin" valueType="num">
                                      <p:cBhvr>
                                        <p:cTn id="56"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4">
                                            <p:txEl>
                                              <p:pRg st="9" end="9"/>
                                            </p:txEl>
                                          </p:spTgt>
                                        </p:tgtEl>
                                        <p:attrNameLst>
                                          <p:attrName>style.visibility</p:attrName>
                                        </p:attrNameLst>
                                      </p:cBhvr>
                                      <p:to>
                                        <p:strVal val="visible"/>
                                      </p:to>
                                    </p:set>
                                    <p:animEffect transition="in" filter="fade">
                                      <p:cBhvr>
                                        <p:cTn id="62" dur="1000"/>
                                        <p:tgtEl>
                                          <p:spTgt spid="4">
                                            <p:txEl>
                                              <p:pRg st="9" end="9"/>
                                            </p:txEl>
                                          </p:spTgt>
                                        </p:tgtEl>
                                      </p:cBhvr>
                                    </p:animEffect>
                                    <p:anim calcmode="lin" valueType="num">
                                      <p:cBhvr>
                                        <p:cTn id="63"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4"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4">
                                            <p:txEl>
                                              <p:pRg st="10" end="10"/>
                                            </p:txEl>
                                          </p:spTgt>
                                        </p:tgtEl>
                                        <p:attrNameLst>
                                          <p:attrName>style.visibility</p:attrName>
                                        </p:attrNameLst>
                                      </p:cBhvr>
                                      <p:to>
                                        <p:strVal val="visible"/>
                                      </p:to>
                                    </p:set>
                                    <p:animEffect transition="in" filter="fade">
                                      <p:cBhvr>
                                        <p:cTn id="69" dur="1000"/>
                                        <p:tgtEl>
                                          <p:spTgt spid="4">
                                            <p:txEl>
                                              <p:pRg st="10" end="10"/>
                                            </p:txEl>
                                          </p:spTgt>
                                        </p:tgtEl>
                                      </p:cBhvr>
                                    </p:animEffect>
                                    <p:anim calcmode="lin" valueType="num">
                                      <p:cBhvr>
                                        <p:cTn id="70"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1"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4">
                                            <p:txEl>
                                              <p:pRg st="11" end="11"/>
                                            </p:txEl>
                                          </p:spTgt>
                                        </p:tgtEl>
                                        <p:attrNameLst>
                                          <p:attrName>style.visibility</p:attrName>
                                        </p:attrNameLst>
                                      </p:cBhvr>
                                      <p:to>
                                        <p:strVal val="visible"/>
                                      </p:to>
                                    </p:set>
                                    <p:animEffect transition="in" filter="fade">
                                      <p:cBhvr>
                                        <p:cTn id="74" dur="1000"/>
                                        <p:tgtEl>
                                          <p:spTgt spid="4">
                                            <p:txEl>
                                              <p:pRg st="11" end="11"/>
                                            </p:txEl>
                                          </p:spTgt>
                                        </p:tgtEl>
                                      </p:cBhvr>
                                    </p:animEffect>
                                    <p:anim calcmode="lin" valueType="num">
                                      <p:cBhvr>
                                        <p:cTn id="75"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6"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
                                            <p:txEl>
                                              <p:pRg st="12" end="12"/>
                                            </p:txEl>
                                          </p:spTgt>
                                        </p:tgtEl>
                                        <p:attrNameLst>
                                          <p:attrName>style.visibility</p:attrName>
                                        </p:attrNameLst>
                                      </p:cBhvr>
                                      <p:to>
                                        <p:strVal val="visible"/>
                                      </p:to>
                                    </p:set>
                                    <p:animEffect transition="in" filter="fade">
                                      <p:cBhvr>
                                        <p:cTn id="81" dur="1000"/>
                                        <p:tgtEl>
                                          <p:spTgt spid="4">
                                            <p:txEl>
                                              <p:pRg st="12" end="12"/>
                                            </p:txEl>
                                          </p:spTgt>
                                        </p:tgtEl>
                                      </p:cBhvr>
                                    </p:animEffect>
                                    <p:anim calcmode="lin" valueType="num">
                                      <p:cBhvr>
                                        <p:cTn id="82"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83"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4">
                                            <p:txEl>
                                              <p:pRg st="13" end="13"/>
                                            </p:txEl>
                                          </p:spTgt>
                                        </p:tgtEl>
                                        <p:attrNameLst>
                                          <p:attrName>style.visibility</p:attrName>
                                        </p:attrNameLst>
                                      </p:cBhvr>
                                      <p:to>
                                        <p:strVal val="visible"/>
                                      </p:to>
                                    </p:set>
                                    <p:animEffect transition="in" filter="fade">
                                      <p:cBhvr>
                                        <p:cTn id="86" dur="1000"/>
                                        <p:tgtEl>
                                          <p:spTgt spid="4">
                                            <p:txEl>
                                              <p:pRg st="13" end="13"/>
                                            </p:txEl>
                                          </p:spTgt>
                                        </p:tgtEl>
                                      </p:cBhvr>
                                    </p:animEffect>
                                    <p:anim calcmode="lin" valueType="num">
                                      <p:cBhvr>
                                        <p:cTn id="87"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88"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插入操作</a:t>
            </a:r>
          </a:p>
        </p:txBody>
      </p:sp>
      <p:sp>
        <p:nvSpPr>
          <p:cNvPr id="3" name="内容占位符 2"/>
          <p:cNvSpPr>
            <a:spLocks noGrp="1"/>
          </p:cNvSpPr>
          <p:nvPr>
            <p:ph sz="quarter" idx="11"/>
          </p:nvPr>
        </p:nvSpPr>
        <p:spPr>
          <a:xfrm>
            <a:off x="313879" y="814156"/>
            <a:ext cx="8928992" cy="1003570"/>
          </a:xfrm>
        </p:spPr>
        <p:txBody>
          <a:bodyPr/>
          <a:lstStyle/>
          <a:p>
            <a:pPr marL="0" indent="0" algn="just">
              <a:lnSpc>
                <a:spcPts val="2200"/>
              </a:lnSpc>
              <a:spcBef>
                <a:spcPts val="0"/>
              </a:spcBef>
              <a:buNone/>
            </a:pP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InsertDList</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函数</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在双向链表中</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结点的插入操作涉及前驱结点和后继结点两个 指针域的变化。 设在双向链表中指针</a:t>
            </a:r>
            <a:r>
              <a:rPr lang="en-US" altLang="zh-CN" sz="1800" dirty="0">
                <a:latin typeface="隶书" panose="02010509060101010101" pitchFamily="49" charset="-122"/>
                <a:ea typeface="隶书" panose="02010509060101010101" pitchFamily="49" charset="-122"/>
              </a:rPr>
              <a:t>p</a:t>
            </a:r>
            <a:r>
              <a:rPr lang="zh-CN" altLang="en-US" sz="1800" dirty="0">
                <a:latin typeface="隶书" panose="02010509060101010101" pitchFamily="49" charset="-122"/>
                <a:ea typeface="隶书" panose="02010509060101010101" pitchFamily="49" charset="-122"/>
              </a:rPr>
              <a:t>所指结点后插入结点</a:t>
            </a:r>
            <a:r>
              <a:rPr lang="en-US" altLang="zh-CN" sz="1800" dirty="0">
                <a:latin typeface="隶书" panose="02010509060101010101" pitchFamily="49" charset="-122"/>
                <a:ea typeface="隶书" panose="02010509060101010101" pitchFamily="49" charset="-122"/>
              </a:rPr>
              <a:t>s, </a:t>
            </a:r>
            <a:r>
              <a:rPr lang="zh-CN" altLang="en-US" sz="1800" dirty="0">
                <a:latin typeface="隶书" panose="02010509060101010101" pitchFamily="49" charset="-122"/>
                <a:ea typeface="隶书" panose="02010509060101010101" pitchFamily="49" charset="-122"/>
              </a:rPr>
              <a:t>需修改</a:t>
            </a:r>
            <a:r>
              <a:rPr lang="en-US" altLang="zh-CN" sz="1800" dirty="0">
                <a:latin typeface="隶书" panose="02010509060101010101" pitchFamily="49" charset="-122"/>
                <a:ea typeface="隶书" panose="02010509060101010101" pitchFamily="49" charset="-122"/>
              </a:rPr>
              <a:t>4</a:t>
            </a:r>
            <a:r>
              <a:rPr lang="zh-CN" altLang="en-US" sz="1800" dirty="0">
                <a:latin typeface="隶书" panose="02010509060101010101" pitchFamily="49" charset="-122"/>
                <a:ea typeface="隶书" panose="02010509060101010101" pitchFamily="49" charset="-122"/>
              </a:rPr>
              <a:t>个指针域。 插入操作的指针变化过程如图所示。 其操作语句描述如下</a:t>
            </a:r>
            <a:r>
              <a:rPr lang="en-US" altLang="zh-CN" sz="1800" dirty="0">
                <a:latin typeface="隶书" panose="02010509060101010101" pitchFamily="49" charset="-122"/>
                <a:ea typeface="隶书" panose="02010509060101010101" pitchFamily="49" charset="-122"/>
              </a:rPr>
              <a:t>:</a:t>
            </a:r>
            <a:endParaRPr lang="zh-CN" altLang="en-US" sz="1800" dirty="0">
              <a:latin typeface="隶书" panose="02010509060101010101" pitchFamily="49" charset="-122"/>
              <a:ea typeface="隶书" panose="02010509060101010101" pitchFamily="49" charset="-122"/>
            </a:endParaRPr>
          </a:p>
        </p:txBody>
      </p:sp>
      <p:sp>
        <p:nvSpPr>
          <p:cNvPr id="4" name="Line 11"/>
          <p:cNvSpPr>
            <a:spLocks noChangeShapeType="1"/>
          </p:cNvSpPr>
          <p:nvPr/>
        </p:nvSpPr>
        <p:spPr bwMode="auto">
          <a:xfrm>
            <a:off x="3886200" y="3267422"/>
            <a:ext cx="552450" cy="0"/>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15"/>
          <p:cNvSpPr>
            <a:spLocks noChangeShapeType="1"/>
          </p:cNvSpPr>
          <p:nvPr/>
        </p:nvSpPr>
        <p:spPr bwMode="auto">
          <a:xfrm rot="-10781317">
            <a:off x="7772400" y="3572222"/>
            <a:ext cx="641350" cy="1588"/>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19"/>
          <p:cNvSpPr>
            <a:spLocks noChangeShapeType="1"/>
          </p:cNvSpPr>
          <p:nvPr/>
        </p:nvSpPr>
        <p:spPr bwMode="auto">
          <a:xfrm rot="-10781317">
            <a:off x="4137025" y="3496022"/>
            <a:ext cx="641350" cy="1588"/>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Rectangle 20"/>
          <p:cNvSpPr>
            <a:spLocks noChangeArrowheads="1"/>
          </p:cNvSpPr>
          <p:nvPr/>
        </p:nvSpPr>
        <p:spPr bwMode="auto">
          <a:xfrm>
            <a:off x="4949570" y="2232372"/>
            <a:ext cx="4079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spcBef>
                <a:spcPct val="50000"/>
              </a:spcBef>
            </a:pPr>
            <a:r>
              <a:rPr lang="en-US" altLang="zh-CN" sz="3600" dirty="0">
                <a:solidFill>
                  <a:srgbClr val="3333FF"/>
                </a:solidFill>
                <a:latin typeface="隶书" panose="02010509060101010101" pitchFamily="49" charset="-122"/>
                <a:ea typeface="隶书" panose="02010509060101010101" pitchFamily="49" charset="-122"/>
              </a:rPr>
              <a:t>p</a:t>
            </a:r>
            <a:endParaRPr lang="en-US" altLang="zh-CN" sz="3600" dirty="0">
              <a:solidFill>
                <a:srgbClr val="FFFF00"/>
              </a:solidFill>
              <a:latin typeface="隶书" panose="02010509060101010101" pitchFamily="49" charset="-122"/>
              <a:ea typeface="隶书" panose="02010509060101010101" pitchFamily="49" charset="-122"/>
            </a:endParaRPr>
          </a:p>
        </p:txBody>
      </p:sp>
      <p:sp>
        <p:nvSpPr>
          <p:cNvPr id="10" name="Line 21"/>
          <p:cNvSpPr>
            <a:spLocks noChangeShapeType="1"/>
          </p:cNvSpPr>
          <p:nvPr/>
        </p:nvSpPr>
        <p:spPr bwMode="auto">
          <a:xfrm rot="5400000">
            <a:off x="4639940" y="2873722"/>
            <a:ext cx="584200" cy="0"/>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24"/>
          <p:cNvSpPr>
            <a:spLocks noChangeShapeType="1"/>
          </p:cNvSpPr>
          <p:nvPr/>
        </p:nvSpPr>
        <p:spPr bwMode="auto">
          <a:xfrm>
            <a:off x="5141913" y="-296984"/>
            <a:ext cx="668337" cy="0"/>
          </a:xfrm>
          <a:prstGeom prst="line">
            <a:avLst/>
          </a:prstGeom>
          <a:noFill/>
          <a:ln w="25400" cap="rnd">
            <a:solidFill>
              <a:srgbClr val="CC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8" name="Group 43"/>
          <p:cNvGrpSpPr>
            <a:grpSpLocks/>
          </p:cNvGrpSpPr>
          <p:nvPr/>
        </p:nvGrpSpPr>
        <p:grpSpPr bwMode="auto">
          <a:xfrm>
            <a:off x="4495800" y="3191222"/>
            <a:ext cx="1371600" cy="457200"/>
            <a:chOff x="2736" y="1920"/>
            <a:chExt cx="864" cy="288"/>
          </a:xfrm>
        </p:grpSpPr>
        <p:sp>
          <p:nvSpPr>
            <p:cNvPr id="29" name="Rectangle 4"/>
            <p:cNvSpPr>
              <a:spLocks noChangeArrowheads="1"/>
            </p:cNvSpPr>
            <p:nvPr/>
          </p:nvSpPr>
          <p:spPr bwMode="auto">
            <a:xfrm>
              <a:off x="2976" y="1920"/>
              <a:ext cx="384"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lnSpc>
                  <a:spcPct val="70000"/>
                </a:lnSpc>
                <a:spcBef>
                  <a:spcPct val="50000"/>
                </a:spcBef>
              </a:pPr>
              <a:r>
                <a:rPr lang="en-US" altLang="zh-CN" sz="2400">
                  <a:latin typeface="隶书" panose="02010509060101010101" pitchFamily="49" charset="-122"/>
                  <a:ea typeface="隶书" panose="02010509060101010101" pitchFamily="49" charset="-122"/>
                </a:rPr>
                <a:t>a</a:t>
              </a:r>
              <a:r>
                <a:rPr lang="en-US" altLang="zh-CN" baseline="-25000">
                  <a:latin typeface="隶书" panose="02010509060101010101" pitchFamily="49" charset="-122"/>
                  <a:ea typeface="隶书" panose="02010509060101010101" pitchFamily="49" charset="-122"/>
                </a:rPr>
                <a:t>i-</a:t>
              </a:r>
              <a:r>
                <a:rPr lang="en-US" altLang="zh-CN" sz="1400" baseline="-25000">
                  <a:latin typeface="隶书" panose="02010509060101010101" pitchFamily="49" charset="-122"/>
                  <a:ea typeface="隶书" panose="02010509060101010101" pitchFamily="49" charset="-122"/>
                </a:rPr>
                <a:t>1</a:t>
              </a:r>
              <a:endParaRPr lang="zh-CN" altLang="en-US" sz="1400">
                <a:latin typeface="隶书" panose="02010509060101010101" pitchFamily="49" charset="-122"/>
                <a:ea typeface="隶书" panose="02010509060101010101" pitchFamily="49" charset="-122"/>
              </a:endParaRPr>
            </a:p>
          </p:txBody>
        </p:sp>
        <p:sp>
          <p:nvSpPr>
            <p:cNvPr id="30" name="Rectangle 41"/>
            <p:cNvSpPr>
              <a:spLocks noChangeArrowheads="1"/>
            </p:cNvSpPr>
            <p:nvPr/>
          </p:nvSpPr>
          <p:spPr bwMode="auto">
            <a:xfrm>
              <a:off x="3360" y="1920"/>
              <a:ext cx="240"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lnSpc>
                  <a:spcPct val="70000"/>
                </a:lnSpc>
                <a:spcBef>
                  <a:spcPct val="50000"/>
                </a:spcBef>
              </a:pPr>
              <a:endParaRPr lang="zh-CN" altLang="en-US" sz="1400">
                <a:latin typeface="隶书" panose="02010509060101010101" pitchFamily="49" charset="-122"/>
                <a:ea typeface="隶书" panose="02010509060101010101" pitchFamily="49" charset="-122"/>
              </a:endParaRPr>
            </a:p>
          </p:txBody>
        </p:sp>
        <p:sp>
          <p:nvSpPr>
            <p:cNvPr id="31" name="Rectangle 42"/>
            <p:cNvSpPr>
              <a:spLocks noChangeArrowheads="1"/>
            </p:cNvSpPr>
            <p:nvPr/>
          </p:nvSpPr>
          <p:spPr bwMode="auto">
            <a:xfrm>
              <a:off x="2736" y="1920"/>
              <a:ext cx="240"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lnSpc>
                  <a:spcPct val="70000"/>
                </a:lnSpc>
                <a:spcBef>
                  <a:spcPct val="50000"/>
                </a:spcBef>
              </a:pPr>
              <a:endParaRPr lang="zh-CN" altLang="en-US" sz="1400">
                <a:latin typeface="隶书" panose="02010509060101010101" pitchFamily="49" charset="-122"/>
                <a:ea typeface="隶书" panose="02010509060101010101" pitchFamily="49" charset="-122"/>
              </a:endParaRPr>
            </a:p>
          </p:txBody>
        </p:sp>
      </p:grpSp>
      <p:sp>
        <p:nvSpPr>
          <p:cNvPr id="32" name="Line 12"/>
          <p:cNvSpPr>
            <a:spLocks noChangeShapeType="1"/>
          </p:cNvSpPr>
          <p:nvPr/>
        </p:nvSpPr>
        <p:spPr bwMode="auto">
          <a:xfrm>
            <a:off x="5643563" y="3343622"/>
            <a:ext cx="641350" cy="0"/>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3" name="Group 44"/>
          <p:cNvGrpSpPr>
            <a:grpSpLocks/>
          </p:cNvGrpSpPr>
          <p:nvPr/>
        </p:nvGrpSpPr>
        <p:grpSpPr bwMode="auto">
          <a:xfrm>
            <a:off x="6400800" y="3191222"/>
            <a:ext cx="1371600" cy="457200"/>
            <a:chOff x="2736" y="1920"/>
            <a:chExt cx="864" cy="288"/>
          </a:xfrm>
        </p:grpSpPr>
        <p:sp>
          <p:nvSpPr>
            <p:cNvPr id="34" name="Rectangle 45"/>
            <p:cNvSpPr>
              <a:spLocks noChangeArrowheads="1"/>
            </p:cNvSpPr>
            <p:nvPr/>
          </p:nvSpPr>
          <p:spPr bwMode="auto">
            <a:xfrm>
              <a:off x="2976" y="1920"/>
              <a:ext cx="384"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lnSpc>
                  <a:spcPct val="70000"/>
                </a:lnSpc>
                <a:spcBef>
                  <a:spcPct val="50000"/>
                </a:spcBef>
              </a:pPr>
              <a:r>
                <a:rPr lang="en-US" altLang="zh-CN" sz="2400">
                  <a:latin typeface="隶书" panose="02010509060101010101" pitchFamily="49" charset="-122"/>
                  <a:ea typeface="隶书" panose="02010509060101010101" pitchFamily="49" charset="-122"/>
                </a:rPr>
                <a:t>a</a:t>
              </a:r>
              <a:r>
                <a:rPr lang="en-US" altLang="zh-CN" baseline="-25000">
                  <a:latin typeface="隶书" panose="02010509060101010101" pitchFamily="49" charset="-122"/>
                  <a:ea typeface="隶书" panose="02010509060101010101" pitchFamily="49" charset="-122"/>
                </a:rPr>
                <a:t>i</a:t>
              </a:r>
              <a:endParaRPr lang="zh-CN" altLang="en-US" sz="1400">
                <a:latin typeface="隶书" panose="02010509060101010101" pitchFamily="49" charset="-122"/>
                <a:ea typeface="隶书" panose="02010509060101010101" pitchFamily="49" charset="-122"/>
              </a:endParaRPr>
            </a:p>
          </p:txBody>
        </p:sp>
        <p:sp>
          <p:nvSpPr>
            <p:cNvPr id="35" name="Rectangle 46"/>
            <p:cNvSpPr>
              <a:spLocks noChangeArrowheads="1"/>
            </p:cNvSpPr>
            <p:nvPr/>
          </p:nvSpPr>
          <p:spPr bwMode="auto">
            <a:xfrm>
              <a:off x="3360" y="1920"/>
              <a:ext cx="240"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lnSpc>
                  <a:spcPct val="70000"/>
                </a:lnSpc>
                <a:spcBef>
                  <a:spcPct val="50000"/>
                </a:spcBef>
              </a:pPr>
              <a:endParaRPr lang="zh-CN" altLang="en-US" sz="1400">
                <a:latin typeface="隶书" panose="02010509060101010101" pitchFamily="49" charset="-122"/>
                <a:ea typeface="隶书" panose="02010509060101010101" pitchFamily="49" charset="-122"/>
              </a:endParaRPr>
            </a:p>
          </p:txBody>
        </p:sp>
        <p:sp>
          <p:nvSpPr>
            <p:cNvPr id="36" name="Rectangle 47"/>
            <p:cNvSpPr>
              <a:spLocks noChangeArrowheads="1"/>
            </p:cNvSpPr>
            <p:nvPr/>
          </p:nvSpPr>
          <p:spPr bwMode="auto">
            <a:xfrm>
              <a:off x="2736" y="1920"/>
              <a:ext cx="240"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lnSpc>
                  <a:spcPct val="70000"/>
                </a:lnSpc>
                <a:spcBef>
                  <a:spcPct val="50000"/>
                </a:spcBef>
              </a:pPr>
              <a:endParaRPr lang="zh-CN" altLang="en-US" sz="1400">
                <a:latin typeface="隶书" panose="02010509060101010101" pitchFamily="49" charset="-122"/>
                <a:ea typeface="隶书" panose="02010509060101010101" pitchFamily="49" charset="-122"/>
              </a:endParaRPr>
            </a:p>
          </p:txBody>
        </p:sp>
      </p:grpSp>
      <p:sp>
        <p:nvSpPr>
          <p:cNvPr id="37" name="Line 13"/>
          <p:cNvSpPr>
            <a:spLocks noChangeShapeType="1"/>
          </p:cNvSpPr>
          <p:nvPr/>
        </p:nvSpPr>
        <p:spPr bwMode="auto">
          <a:xfrm rot="-10781317">
            <a:off x="5867400" y="3496022"/>
            <a:ext cx="641350" cy="1588"/>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38" name="Line 14"/>
          <p:cNvSpPr>
            <a:spLocks noChangeShapeType="1"/>
          </p:cNvSpPr>
          <p:nvPr/>
        </p:nvSpPr>
        <p:spPr bwMode="auto">
          <a:xfrm>
            <a:off x="7620000" y="3343622"/>
            <a:ext cx="641350" cy="0"/>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Rectangle 50"/>
          <p:cNvSpPr>
            <a:spLocks noChangeArrowheads="1"/>
          </p:cNvSpPr>
          <p:nvPr/>
        </p:nvSpPr>
        <p:spPr bwMode="auto">
          <a:xfrm>
            <a:off x="401673" y="2175559"/>
            <a:ext cx="3325457" cy="2031325"/>
          </a:xfrm>
          <a:prstGeom prst="rect">
            <a:avLst/>
          </a:prstGeom>
          <a:solidFill>
            <a:srgbClr val="00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r>
              <a:rPr lang="en-US" altLang="zh-CN" sz="1800" dirty="0">
                <a:solidFill>
                  <a:schemeClr val="tx1"/>
                </a:solidFill>
                <a:latin typeface="Times New Roman" panose="02020603050405020304" pitchFamily="18" charset="0"/>
              </a:rPr>
              <a:t>s= new </a:t>
            </a:r>
            <a:r>
              <a:rPr lang="en-US" altLang="zh-CN" sz="1800" dirty="0" err="1">
                <a:solidFill>
                  <a:schemeClr val="tx1"/>
                </a:solidFill>
                <a:latin typeface="Times New Roman" panose="02020603050405020304" pitchFamily="18" charset="0"/>
              </a:rPr>
              <a:t>DNode</a:t>
            </a:r>
            <a:r>
              <a:rPr lang="en-US" altLang="zh-CN" sz="1800" dirty="0">
                <a:solidFill>
                  <a:schemeClr val="tx1"/>
                </a:solidFill>
                <a:latin typeface="Times New Roman" panose="02020603050405020304" pitchFamily="18" charset="0"/>
              </a:rPr>
              <a:t>;</a:t>
            </a:r>
          </a:p>
          <a:p>
            <a:r>
              <a:rPr lang="en-US" altLang="zh-CN" sz="1800" dirty="0">
                <a:solidFill>
                  <a:schemeClr val="tx1"/>
                </a:solidFill>
                <a:latin typeface="Times New Roman" panose="02020603050405020304" pitchFamily="18" charset="0"/>
              </a:rPr>
              <a:t>s-&gt;data=x;</a:t>
            </a:r>
          </a:p>
          <a:p>
            <a:r>
              <a:rPr lang="en-US" altLang="zh-CN" sz="1800" dirty="0">
                <a:solidFill>
                  <a:schemeClr val="tx1"/>
                </a:solidFill>
                <a:latin typeface="Times New Roman" panose="02020603050405020304" pitchFamily="18" charset="0"/>
              </a:rPr>
              <a:t>s-&gt;prior=p;</a:t>
            </a:r>
          </a:p>
          <a:p>
            <a:r>
              <a:rPr lang="en-US" altLang="zh-CN" sz="1800" dirty="0">
                <a:solidFill>
                  <a:schemeClr val="tx1"/>
                </a:solidFill>
                <a:latin typeface="Times New Roman" panose="02020603050405020304" pitchFamily="18" charset="0"/>
              </a:rPr>
              <a:t>s-&gt;next=p-&gt;next;</a:t>
            </a:r>
          </a:p>
          <a:p>
            <a:r>
              <a:rPr lang="en-US" altLang="zh-CN" sz="1800" dirty="0">
                <a:solidFill>
                  <a:schemeClr val="tx1"/>
                </a:solidFill>
                <a:latin typeface="Times New Roman" panose="02020603050405020304" pitchFamily="18" charset="0"/>
              </a:rPr>
              <a:t>p-&gt;next-&gt;prior=s;</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p>
          <a:p>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//if(p-&gt;next) p-&gt;next-&gt;prior=s;</a:t>
            </a:r>
            <a:endParaRPr lang="en-US" altLang="zh-CN" sz="1800" dirty="0">
              <a:solidFill>
                <a:schemeClr val="tx1"/>
              </a:solidFill>
              <a:latin typeface="Times New Roman" panose="02020603050405020304" pitchFamily="18" charset="0"/>
            </a:endParaRPr>
          </a:p>
          <a:p>
            <a:r>
              <a:rPr lang="en-US" altLang="zh-CN" sz="1800" dirty="0">
                <a:solidFill>
                  <a:schemeClr val="tx1"/>
                </a:solidFill>
                <a:latin typeface="Times New Roman" panose="02020603050405020304" pitchFamily="18" charset="0"/>
              </a:rPr>
              <a:t>p-&gt;next=s;</a:t>
            </a:r>
          </a:p>
        </p:txBody>
      </p:sp>
      <p:grpSp>
        <p:nvGrpSpPr>
          <p:cNvPr id="42" name="Group 49"/>
          <p:cNvGrpSpPr>
            <a:grpSpLocks/>
          </p:cNvGrpSpPr>
          <p:nvPr/>
        </p:nvGrpSpPr>
        <p:grpSpPr bwMode="auto">
          <a:xfrm>
            <a:off x="5559425" y="3800822"/>
            <a:ext cx="1222375" cy="1219200"/>
            <a:chOff x="3502" y="2880"/>
            <a:chExt cx="770" cy="768"/>
          </a:xfrm>
        </p:grpSpPr>
        <p:grpSp>
          <p:nvGrpSpPr>
            <p:cNvPr id="43" name="Group 30"/>
            <p:cNvGrpSpPr>
              <a:grpSpLocks/>
            </p:cNvGrpSpPr>
            <p:nvPr/>
          </p:nvGrpSpPr>
          <p:grpSpPr bwMode="auto">
            <a:xfrm>
              <a:off x="3502" y="2880"/>
              <a:ext cx="738" cy="404"/>
              <a:chOff x="2064" y="3120"/>
              <a:chExt cx="672" cy="404"/>
            </a:xfrm>
          </p:grpSpPr>
          <p:grpSp>
            <p:nvGrpSpPr>
              <p:cNvPr id="47" name="Group 31"/>
              <p:cNvGrpSpPr>
                <a:grpSpLocks/>
              </p:cNvGrpSpPr>
              <p:nvPr/>
            </p:nvGrpSpPr>
            <p:grpSpPr bwMode="auto">
              <a:xfrm>
                <a:off x="2064" y="3216"/>
                <a:ext cx="672" cy="288"/>
                <a:chOff x="960" y="2544"/>
                <a:chExt cx="768" cy="288"/>
              </a:xfrm>
            </p:grpSpPr>
            <p:sp>
              <p:nvSpPr>
                <p:cNvPr id="49" name="Rectangle 32"/>
                <p:cNvSpPr>
                  <a:spLocks noChangeArrowheads="1"/>
                </p:cNvSpPr>
                <p:nvPr/>
              </p:nvSpPr>
              <p:spPr bwMode="auto">
                <a:xfrm>
                  <a:off x="960" y="2544"/>
                  <a:ext cx="768"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50" name="Line 33"/>
                <p:cNvSpPr>
                  <a:spLocks noChangeShapeType="1"/>
                </p:cNvSpPr>
                <p:nvPr/>
              </p:nvSpPr>
              <p:spPr bwMode="auto">
                <a:xfrm>
                  <a:off x="1200" y="2544"/>
                  <a:ext cx="0" cy="28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34"/>
                <p:cNvSpPr>
                  <a:spLocks noChangeShapeType="1"/>
                </p:cNvSpPr>
                <p:nvPr/>
              </p:nvSpPr>
              <p:spPr bwMode="auto">
                <a:xfrm>
                  <a:off x="1488" y="2544"/>
                  <a:ext cx="0" cy="28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8" name="Text Box 35"/>
              <p:cNvSpPr txBox="1">
                <a:spLocks noChangeArrowheads="1"/>
              </p:cNvSpPr>
              <p:nvPr/>
            </p:nvSpPr>
            <p:spPr bwMode="auto">
              <a:xfrm>
                <a:off x="2256" y="3120"/>
                <a:ext cx="28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spcBef>
                    <a:spcPct val="50000"/>
                  </a:spcBef>
                </a:pPr>
                <a:endParaRPr lang="zh-CN" altLang="en-US" sz="3600">
                  <a:solidFill>
                    <a:srgbClr val="003300"/>
                  </a:solidFill>
                  <a:latin typeface="隶书" panose="02010509060101010101" pitchFamily="49" charset="-122"/>
                  <a:ea typeface="隶书" panose="02010509060101010101" pitchFamily="49" charset="-122"/>
                </a:endParaRPr>
              </a:p>
            </p:txBody>
          </p:sp>
        </p:grpSp>
        <p:grpSp>
          <p:nvGrpSpPr>
            <p:cNvPr id="44" name="Group 48"/>
            <p:cNvGrpSpPr>
              <a:grpSpLocks/>
            </p:cNvGrpSpPr>
            <p:nvPr/>
          </p:nvGrpSpPr>
          <p:grpSpPr bwMode="auto">
            <a:xfrm>
              <a:off x="3888" y="3312"/>
              <a:ext cx="384" cy="336"/>
              <a:chOff x="3888" y="3312"/>
              <a:chExt cx="384" cy="336"/>
            </a:xfrm>
          </p:grpSpPr>
          <p:sp>
            <p:nvSpPr>
              <p:cNvPr id="45" name="Line 37"/>
              <p:cNvSpPr>
                <a:spLocks noChangeShapeType="1"/>
              </p:cNvSpPr>
              <p:nvPr/>
            </p:nvSpPr>
            <p:spPr bwMode="auto">
              <a:xfrm flipV="1">
                <a:off x="3888" y="3312"/>
                <a:ext cx="0" cy="336"/>
              </a:xfrm>
              <a:prstGeom prst="line">
                <a:avLst/>
              </a:prstGeom>
              <a:noFill/>
              <a:ln w="9525">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38"/>
              <p:cNvSpPr>
                <a:spLocks noChangeArrowheads="1"/>
              </p:cNvSpPr>
              <p:nvPr/>
            </p:nvSpPr>
            <p:spPr bwMode="auto">
              <a:xfrm>
                <a:off x="3984" y="3456"/>
                <a:ext cx="28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60000"/>
                  </a:lnSpc>
                  <a:spcBef>
                    <a:spcPct val="50000"/>
                  </a:spcBef>
                </a:pPr>
                <a:r>
                  <a:rPr lang="en-US" altLang="zh-CN" sz="2000" dirty="0">
                    <a:solidFill>
                      <a:srgbClr val="3333FF"/>
                    </a:solidFill>
                    <a:latin typeface="隶书" panose="02010509060101010101" pitchFamily="49" charset="-122"/>
                    <a:ea typeface="隶书" panose="02010509060101010101" pitchFamily="49" charset="-122"/>
                  </a:rPr>
                  <a:t>S</a:t>
                </a:r>
                <a:endParaRPr lang="en-US" altLang="zh-CN" sz="2000" dirty="0">
                  <a:solidFill>
                    <a:srgbClr val="FFFF00"/>
                  </a:solidFill>
                  <a:latin typeface="隶书" panose="02010509060101010101" pitchFamily="49" charset="-122"/>
                  <a:ea typeface="隶书" panose="02010509060101010101" pitchFamily="49" charset="-122"/>
                </a:endParaRPr>
              </a:p>
            </p:txBody>
          </p:sp>
        </p:grpSp>
      </p:grpSp>
      <p:sp>
        <p:nvSpPr>
          <p:cNvPr id="52" name="文本框 51"/>
          <p:cNvSpPr txBox="1"/>
          <p:nvPr/>
        </p:nvSpPr>
        <p:spPr>
          <a:xfrm>
            <a:off x="6012160" y="3936831"/>
            <a:ext cx="272753" cy="369332"/>
          </a:xfrm>
          <a:prstGeom prst="rect">
            <a:avLst/>
          </a:prstGeom>
          <a:noFill/>
        </p:spPr>
        <p:txBody>
          <a:bodyPr wrap="square" rtlCol="0">
            <a:spAutoFit/>
          </a:bodyPr>
          <a:lstStyle/>
          <a:p>
            <a:r>
              <a:rPr lang="en-US" altLang="zh-CN" dirty="0">
                <a:solidFill>
                  <a:srgbClr val="C00000"/>
                </a:solidFill>
              </a:rPr>
              <a:t>x</a:t>
            </a:r>
            <a:endParaRPr lang="zh-CN" altLang="en-US" dirty="0">
              <a:solidFill>
                <a:srgbClr val="C00000"/>
              </a:solidFill>
            </a:endParaRPr>
          </a:p>
        </p:txBody>
      </p:sp>
      <p:cxnSp>
        <p:nvCxnSpPr>
          <p:cNvPr id="54" name="直接连接符 53"/>
          <p:cNvCxnSpPr>
            <a:stCxn id="49" idx="1"/>
          </p:cNvCxnSpPr>
          <p:nvPr/>
        </p:nvCxnSpPr>
        <p:spPr>
          <a:xfrm flipH="1">
            <a:off x="5181600" y="4181822"/>
            <a:ext cx="377825"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29" idx="2"/>
          </p:cNvCxnSpPr>
          <p:nvPr/>
        </p:nvCxnSpPr>
        <p:spPr>
          <a:xfrm flipV="1">
            <a:off x="5181600" y="3648422"/>
            <a:ext cx="0" cy="533400"/>
          </a:xfrm>
          <a:prstGeom prst="line">
            <a:avLst/>
          </a:prstGeom>
          <a:ln>
            <a:solidFill>
              <a:srgbClr val="C0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9" idx="3"/>
          </p:cNvCxnSpPr>
          <p:nvPr/>
        </p:nvCxnSpPr>
        <p:spPr>
          <a:xfrm>
            <a:off x="6731000" y="4181822"/>
            <a:ext cx="355600"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a:endCxn id="34" idx="2"/>
          </p:cNvCxnSpPr>
          <p:nvPr/>
        </p:nvCxnSpPr>
        <p:spPr>
          <a:xfrm flipV="1">
            <a:off x="7086600" y="3648422"/>
            <a:ext cx="0" cy="533400"/>
          </a:xfrm>
          <a:prstGeom prst="line">
            <a:avLst/>
          </a:prstGeom>
          <a:ln>
            <a:solidFill>
              <a:srgbClr val="C0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6591300" y="3494279"/>
            <a:ext cx="0" cy="4425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5676900" y="3419822"/>
            <a:ext cx="0" cy="5334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5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1000"/>
                                        <p:tgtEl>
                                          <p:spTgt spid="39">
                                            <p:txEl>
                                              <p:pRg st="0" end="0"/>
                                            </p:txEl>
                                          </p:spTgt>
                                        </p:tgtEl>
                                      </p:cBhvr>
                                    </p:animEffect>
                                    <p:anim calcmode="lin" valueType="num">
                                      <p:cBhvr>
                                        <p:cTn id="8"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anim calcmode="lin" valueType="num">
                                      <p:cBhvr>
                                        <p:cTn id="15" dur="1000" fill="hold"/>
                                        <p:tgtEl>
                                          <p:spTgt spid="42"/>
                                        </p:tgtEl>
                                        <p:attrNameLst>
                                          <p:attrName>ppt_x</p:attrName>
                                        </p:attrNameLst>
                                      </p:cBhvr>
                                      <p:tavLst>
                                        <p:tav tm="0">
                                          <p:val>
                                            <p:strVal val="#ppt_x"/>
                                          </p:val>
                                        </p:tav>
                                        <p:tav tm="100000">
                                          <p:val>
                                            <p:strVal val="#ppt_x"/>
                                          </p:val>
                                        </p:tav>
                                      </p:tavLst>
                                    </p:anim>
                                    <p:anim calcmode="lin" valueType="num">
                                      <p:cBhvr>
                                        <p:cTn id="1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9">
                                            <p:txEl>
                                              <p:pRg st="1" end="1"/>
                                            </p:txEl>
                                          </p:spTgt>
                                        </p:tgtEl>
                                        <p:attrNameLst>
                                          <p:attrName>style.visibility</p:attrName>
                                        </p:attrNameLst>
                                      </p:cBhvr>
                                      <p:to>
                                        <p:strVal val="visible"/>
                                      </p:to>
                                    </p:set>
                                    <p:animEffect transition="in" filter="fade">
                                      <p:cBhvr>
                                        <p:cTn id="21" dur="1000"/>
                                        <p:tgtEl>
                                          <p:spTgt spid="39">
                                            <p:txEl>
                                              <p:pRg st="1" end="1"/>
                                            </p:txEl>
                                          </p:spTgt>
                                        </p:tgtEl>
                                      </p:cBhvr>
                                    </p:animEffect>
                                    <p:anim calcmode="lin" valueType="num">
                                      <p:cBhvr>
                                        <p:cTn id="22" dur="10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2">
                                            <p:txEl>
                                              <p:pRg st="0" end="0"/>
                                            </p:txEl>
                                          </p:spTgt>
                                        </p:tgtEl>
                                        <p:attrNameLst>
                                          <p:attrName>style.visibility</p:attrName>
                                        </p:attrNameLst>
                                      </p:cBhvr>
                                      <p:to>
                                        <p:strVal val="visible"/>
                                      </p:to>
                                    </p:set>
                                    <p:anim calcmode="lin" valueType="num">
                                      <p:cBhvr additive="base">
                                        <p:cTn id="28"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9">
                                            <p:txEl>
                                              <p:pRg st="2" end="2"/>
                                            </p:txEl>
                                          </p:spTgt>
                                        </p:tgtEl>
                                        <p:attrNameLst>
                                          <p:attrName>style.visibility</p:attrName>
                                        </p:attrNameLst>
                                      </p:cBhvr>
                                      <p:to>
                                        <p:strVal val="visible"/>
                                      </p:to>
                                    </p:set>
                                    <p:animEffect transition="in" filter="fade">
                                      <p:cBhvr>
                                        <p:cTn id="34" dur="1000"/>
                                        <p:tgtEl>
                                          <p:spTgt spid="39">
                                            <p:txEl>
                                              <p:pRg st="2" end="2"/>
                                            </p:txEl>
                                          </p:spTgt>
                                        </p:tgtEl>
                                      </p:cBhvr>
                                    </p:animEffect>
                                    <p:anim calcmode="lin" valueType="num">
                                      <p:cBhvr>
                                        <p:cTn id="35"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additive="base">
                                        <p:cTn id="41" dur="500" fill="hold"/>
                                        <p:tgtEl>
                                          <p:spTgt spid="54"/>
                                        </p:tgtEl>
                                        <p:attrNameLst>
                                          <p:attrName>ppt_x</p:attrName>
                                        </p:attrNameLst>
                                      </p:cBhvr>
                                      <p:tavLst>
                                        <p:tav tm="0">
                                          <p:val>
                                            <p:strVal val="#ppt_x"/>
                                          </p:val>
                                        </p:tav>
                                        <p:tav tm="100000">
                                          <p:val>
                                            <p:strVal val="#ppt_x"/>
                                          </p:val>
                                        </p:tav>
                                      </p:tavLst>
                                    </p:anim>
                                    <p:anim calcmode="lin" valueType="num">
                                      <p:cBhvr additive="base">
                                        <p:cTn id="42" dur="500" fill="hold"/>
                                        <p:tgtEl>
                                          <p:spTgt spid="5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500" fill="hold"/>
                                        <p:tgtEl>
                                          <p:spTgt spid="56"/>
                                        </p:tgtEl>
                                        <p:attrNameLst>
                                          <p:attrName>ppt_x</p:attrName>
                                        </p:attrNameLst>
                                      </p:cBhvr>
                                      <p:tavLst>
                                        <p:tav tm="0">
                                          <p:val>
                                            <p:strVal val="#ppt_x"/>
                                          </p:val>
                                        </p:tav>
                                        <p:tav tm="100000">
                                          <p:val>
                                            <p:strVal val="#ppt_x"/>
                                          </p:val>
                                        </p:tav>
                                      </p:tavLst>
                                    </p:anim>
                                    <p:anim calcmode="lin" valueType="num">
                                      <p:cBhvr additive="base">
                                        <p:cTn id="4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9">
                                            <p:txEl>
                                              <p:pRg st="3" end="3"/>
                                            </p:txEl>
                                          </p:spTgt>
                                        </p:tgtEl>
                                        <p:attrNameLst>
                                          <p:attrName>style.visibility</p:attrName>
                                        </p:attrNameLst>
                                      </p:cBhvr>
                                      <p:to>
                                        <p:strVal val="visible"/>
                                      </p:to>
                                    </p:set>
                                    <p:animEffect transition="in" filter="fade">
                                      <p:cBhvr>
                                        <p:cTn id="51" dur="1000"/>
                                        <p:tgtEl>
                                          <p:spTgt spid="39">
                                            <p:txEl>
                                              <p:pRg st="3" end="3"/>
                                            </p:txEl>
                                          </p:spTgt>
                                        </p:tgtEl>
                                      </p:cBhvr>
                                    </p:animEffect>
                                    <p:anim calcmode="lin" valueType="num">
                                      <p:cBhvr>
                                        <p:cTn id="52" dur="1000" fill="hold"/>
                                        <p:tgtEl>
                                          <p:spTgt spid="39">
                                            <p:txEl>
                                              <p:pRg st="3" end="3"/>
                                            </p:txEl>
                                          </p:spTgt>
                                        </p:tgtEl>
                                        <p:attrNameLst>
                                          <p:attrName>ppt_x</p:attrName>
                                        </p:attrNameLst>
                                      </p:cBhvr>
                                      <p:tavLst>
                                        <p:tav tm="0">
                                          <p:val>
                                            <p:strVal val="#ppt_x"/>
                                          </p:val>
                                        </p:tav>
                                        <p:tav tm="100000">
                                          <p:val>
                                            <p:strVal val="#ppt_x"/>
                                          </p:val>
                                        </p:tav>
                                      </p:tavLst>
                                    </p:anim>
                                    <p:anim calcmode="lin" valueType="num">
                                      <p:cBhvr>
                                        <p:cTn id="53" dur="1000" fill="hold"/>
                                        <p:tgtEl>
                                          <p:spTgt spid="3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1000"/>
                                        <p:tgtEl>
                                          <p:spTgt spid="58"/>
                                        </p:tgtEl>
                                      </p:cBhvr>
                                    </p:animEffect>
                                    <p:anim calcmode="lin" valueType="num">
                                      <p:cBhvr>
                                        <p:cTn id="59" dur="1000" fill="hold"/>
                                        <p:tgtEl>
                                          <p:spTgt spid="58"/>
                                        </p:tgtEl>
                                        <p:attrNameLst>
                                          <p:attrName>ppt_x</p:attrName>
                                        </p:attrNameLst>
                                      </p:cBhvr>
                                      <p:tavLst>
                                        <p:tav tm="0">
                                          <p:val>
                                            <p:strVal val="#ppt_x"/>
                                          </p:val>
                                        </p:tav>
                                        <p:tav tm="100000">
                                          <p:val>
                                            <p:strVal val="#ppt_x"/>
                                          </p:val>
                                        </p:tav>
                                      </p:tavLst>
                                    </p:anim>
                                    <p:anim calcmode="lin" valueType="num">
                                      <p:cBhvr>
                                        <p:cTn id="60" dur="1000" fill="hold"/>
                                        <p:tgtEl>
                                          <p:spTgt spid="58"/>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1000"/>
                                        <p:tgtEl>
                                          <p:spTgt spid="63"/>
                                        </p:tgtEl>
                                      </p:cBhvr>
                                    </p:animEffect>
                                    <p:anim calcmode="lin" valueType="num">
                                      <p:cBhvr>
                                        <p:cTn id="64" dur="1000" fill="hold"/>
                                        <p:tgtEl>
                                          <p:spTgt spid="63"/>
                                        </p:tgtEl>
                                        <p:attrNameLst>
                                          <p:attrName>ppt_x</p:attrName>
                                        </p:attrNameLst>
                                      </p:cBhvr>
                                      <p:tavLst>
                                        <p:tav tm="0">
                                          <p:val>
                                            <p:strVal val="#ppt_x"/>
                                          </p:val>
                                        </p:tav>
                                        <p:tav tm="100000">
                                          <p:val>
                                            <p:strVal val="#ppt_x"/>
                                          </p:val>
                                        </p:tav>
                                      </p:tavLst>
                                    </p:anim>
                                    <p:anim calcmode="lin" valueType="num">
                                      <p:cBhvr>
                                        <p:cTn id="65"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9">
                                            <p:txEl>
                                              <p:pRg st="4" end="4"/>
                                            </p:txEl>
                                          </p:spTgt>
                                        </p:tgtEl>
                                        <p:attrNameLst>
                                          <p:attrName>style.visibility</p:attrName>
                                        </p:attrNameLst>
                                      </p:cBhvr>
                                      <p:to>
                                        <p:strVal val="visible"/>
                                      </p:to>
                                    </p:set>
                                    <p:animEffect transition="in" filter="fade">
                                      <p:cBhvr>
                                        <p:cTn id="70" dur="1000"/>
                                        <p:tgtEl>
                                          <p:spTgt spid="39">
                                            <p:txEl>
                                              <p:pRg st="4" end="4"/>
                                            </p:txEl>
                                          </p:spTgt>
                                        </p:tgtEl>
                                      </p:cBhvr>
                                    </p:animEffect>
                                    <p:anim calcmode="lin" valueType="num">
                                      <p:cBhvr>
                                        <p:cTn id="71" dur="1000" fill="hold"/>
                                        <p:tgtEl>
                                          <p:spTgt spid="39">
                                            <p:txEl>
                                              <p:pRg st="4" end="4"/>
                                            </p:txEl>
                                          </p:spTgt>
                                        </p:tgtEl>
                                        <p:attrNameLst>
                                          <p:attrName>ppt_x</p:attrName>
                                        </p:attrNameLst>
                                      </p:cBhvr>
                                      <p:tavLst>
                                        <p:tav tm="0">
                                          <p:val>
                                            <p:strVal val="#ppt_x"/>
                                          </p:val>
                                        </p:tav>
                                        <p:tav tm="100000">
                                          <p:val>
                                            <p:strVal val="#ppt_x"/>
                                          </p:val>
                                        </p:tav>
                                      </p:tavLst>
                                    </p:anim>
                                    <p:anim calcmode="lin" valueType="num">
                                      <p:cBhvr>
                                        <p:cTn id="72" dur="1000" fill="hold"/>
                                        <p:tgtEl>
                                          <p:spTgt spid="3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9">
                                            <p:txEl>
                                              <p:pRg st="5" end="5"/>
                                            </p:txEl>
                                          </p:spTgt>
                                        </p:tgtEl>
                                        <p:attrNameLst>
                                          <p:attrName>style.visibility</p:attrName>
                                        </p:attrNameLst>
                                      </p:cBhvr>
                                      <p:to>
                                        <p:strVal val="visible"/>
                                      </p:to>
                                    </p:set>
                                    <p:animEffect transition="in" filter="fade">
                                      <p:cBhvr>
                                        <p:cTn id="77" dur="1000"/>
                                        <p:tgtEl>
                                          <p:spTgt spid="39">
                                            <p:txEl>
                                              <p:pRg st="5" end="5"/>
                                            </p:txEl>
                                          </p:spTgt>
                                        </p:tgtEl>
                                      </p:cBhvr>
                                    </p:animEffect>
                                    <p:anim calcmode="lin" valueType="num">
                                      <p:cBhvr>
                                        <p:cTn id="78" dur="1000" fill="hold"/>
                                        <p:tgtEl>
                                          <p:spTgt spid="39">
                                            <p:txEl>
                                              <p:pRg st="5" end="5"/>
                                            </p:txEl>
                                          </p:spTgt>
                                        </p:tgtEl>
                                        <p:attrNameLst>
                                          <p:attrName>ppt_x</p:attrName>
                                        </p:attrNameLst>
                                      </p:cBhvr>
                                      <p:tavLst>
                                        <p:tav tm="0">
                                          <p:val>
                                            <p:strVal val="#ppt_x"/>
                                          </p:val>
                                        </p:tav>
                                        <p:tav tm="100000">
                                          <p:val>
                                            <p:strVal val="#ppt_x"/>
                                          </p:val>
                                        </p:tav>
                                      </p:tavLst>
                                    </p:anim>
                                    <p:anim calcmode="lin" valueType="num">
                                      <p:cBhvr>
                                        <p:cTn id="79" dur="1000" fill="hold"/>
                                        <p:tgtEl>
                                          <p:spTgt spid="3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xit" presetSubtype="0" fill="hold" grpId="0" nodeType="clickEffect">
                                  <p:stCondLst>
                                    <p:cond delay="0"/>
                                  </p:stCondLst>
                                  <p:childTnLst>
                                    <p:animEffect transition="out" filter="fade">
                                      <p:cBhvr>
                                        <p:cTn id="83" dur="1000"/>
                                        <p:tgtEl>
                                          <p:spTgt spid="37"/>
                                        </p:tgtEl>
                                      </p:cBhvr>
                                    </p:animEffect>
                                    <p:anim calcmode="lin" valueType="num">
                                      <p:cBhvr>
                                        <p:cTn id="84" dur="1000"/>
                                        <p:tgtEl>
                                          <p:spTgt spid="37"/>
                                        </p:tgtEl>
                                        <p:attrNameLst>
                                          <p:attrName>ppt_x</p:attrName>
                                        </p:attrNameLst>
                                      </p:cBhvr>
                                      <p:tavLst>
                                        <p:tav tm="0">
                                          <p:val>
                                            <p:strVal val="ppt_x"/>
                                          </p:val>
                                        </p:tav>
                                        <p:tav tm="100000">
                                          <p:val>
                                            <p:strVal val="ppt_x"/>
                                          </p:val>
                                        </p:tav>
                                      </p:tavLst>
                                    </p:anim>
                                    <p:anim calcmode="lin" valueType="num">
                                      <p:cBhvr>
                                        <p:cTn id="85" dur="1000"/>
                                        <p:tgtEl>
                                          <p:spTgt spid="37"/>
                                        </p:tgtEl>
                                        <p:attrNameLst>
                                          <p:attrName>ppt_y</p:attrName>
                                        </p:attrNameLst>
                                      </p:cBhvr>
                                      <p:tavLst>
                                        <p:tav tm="0">
                                          <p:val>
                                            <p:strVal val="ppt_y"/>
                                          </p:val>
                                        </p:tav>
                                        <p:tav tm="100000">
                                          <p:val>
                                            <p:strVal val="ppt_y+.1"/>
                                          </p:val>
                                        </p:tav>
                                      </p:tavLst>
                                    </p:anim>
                                    <p:set>
                                      <p:cBhvr>
                                        <p:cTn id="86" dur="1" fill="hold">
                                          <p:stCondLst>
                                            <p:cond delay="999"/>
                                          </p:stCondLst>
                                        </p:cTn>
                                        <p:tgtEl>
                                          <p:spTgt spid="3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1000"/>
                                        <p:tgtEl>
                                          <p:spTgt spid="65"/>
                                        </p:tgtEl>
                                      </p:cBhvr>
                                    </p:animEffect>
                                    <p:anim calcmode="lin" valueType="num">
                                      <p:cBhvr>
                                        <p:cTn id="92" dur="1000" fill="hold"/>
                                        <p:tgtEl>
                                          <p:spTgt spid="65"/>
                                        </p:tgtEl>
                                        <p:attrNameLst>
                                          <p:attrName>ppt_x</p:attrName>
                                        </p:attrNameLst>
                                      </p:cBhvr>
                                      <p:tavLst>
                                        <p:tav tm="0">
                                          <p:val>
                                            <p:strVal val="#ppt_x"/>
                                          </p:val>
                                        </p:tav>
                                        <p:tav tm="100000">
                                          <p:val>
                                            <p:strVal val="#ppt_x"/>
                                          </p:val>
                                        </p:tav>
                                      </p:tavLst>
                                    </p:anim>
                                    <p:anim calcmode="lin" valueType="num">
                                      <p:cBhvr>
                                        <p:cTn id="93"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39">
                                            <p:txEl>
                                              <p:pRg st="6" end="6"/>
                                            </p:txEl>
                                          </p:spTgt>
                                        </p:tgtEl>
                                        <p:attrNameLst>
                                          <p:attrName>style.visibility</p:attrName>
                                        </p:attrNameLst>
                                      </p:cBhvr>
                                      <p:to>
                                        <p:strVal val="visible"/>
                                      </p:to>
                                    </p:set>
                                    <p:animEffect transition="in" filter="fade">
                                      <p:cBhvr>
                                        <p:cTn id="98" dur="1000"/>
                                        <p:tgtEl>
                                          <p:spTgt spid="39">
                                            <p:txEl>
                                              <p:pRg st="6" end="6"/>
                                            </p:txEl>
                                          </p:spTgt>
                                        </p:tgtEl>
                                      </p:cBhvr>
                                    </p:animEffect>
                                    <p:anim calcmode="lin" valueType="num">
                                      <p:cBhvr>
                                        <p:cTn id="99" dur="1000" fill="hold"/>
                                        <p:tgtEl>
                                          <p:spTgt spid="39">
                                            <p:txEl>
                                              <p:pRg st="6" end="6"/>
                                            </p:txEl>
                                          </p:spTgt>
                                        </p:tgtEl>
                                        <p:attrNameLst>
                                          <p:attrName>ppt_x</p:attrName>
                                        </p:attrNameLst>
                                      </p:cBhvr>
                                      <p:tavLst>
                                        <p:tav tm="0">
                                          <p:val>
                                            <p:strVal val="#ppt_x"/>
                                          </p:val>
                                        </p:tav>
                                        <p:tav tm="100000">
                                          <p:val>
                                            <p:strVal val="#ppt_x"/>
                                          </p:val>
                                        </p:tav>
                                      </p:tavLst>
                                    </p:anim>
                                    <p:anim calcmode="lin" valueType="num">
                                      <p:cBhvr>
                                        <p:cTn id="100" dur="1000" fill="hold"/>
                                        <p:tgtEl>
                                          <p:spTgt spid="3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xit" presetSubtype="0" fill="hold" grpId="0" nodeType="clickEffect">
                                  <p:stCondLst>
                                    <p:cond delay="0"/>
                                  </p:stCondLst>
                                  <p:childTnLst>
                                    <p:animEffect transition="out" filter="fade">
                                      <p:cBhvr>
                                        <p:cTn id="104" dur="1000"/>
                                        <p:tgtEl>
                                          <p:spTgt spid="32"/>
                                        </p:tgtEl>
                                      </p:cBhvr>
                                    </p:animEffect>
                                    <p:anim calcmode="lin" valueType="num">
                                      <p:cBhvr>
                                        <p:cTn id="105" dur="1000"/>
                                        <p:tgtEl>
                                          <p:spTgt spid="32"/>
                                        </p:tgtEl>
                                        <p:attrNameLst>
                                          <p:attrName>ppt_x</p:attrName>
                                        </p:attrNameLst>
                                      </p:cBhvr>
                                      <p:tavLst>
                                        <p:tav tm="0">
                                          <p:val>
                                            <p:strVal val="ppt_x"/>
                                          </p:val>
                                        </p:tav>
                                        <p:tav tm="100000">
                                          <p:val>
                                            <p:strVal val="ppt_x"/>
                                          </p:val>
                                        </p:tav>
                                      </p:tavLst>
                                    </p:anim>
                                    <p:anim calcmode="lin" valueType="num">
                                      <p:cBhvr>
                                        <p:cTn id="106" dur="1000"/>
                                        <p:tgtEl>
                                          <p:spTgt spid="32"/>
                                        </p:tgtEl>
                                        <p:attrNameLst>
                                          <p:attrName>ppt_y</p:attrName>
                                        </p:attrNameLst>
                                      </p:cBhvr>
                                      <p:tavLst>
                                        <p:tav tm="0">
                                          <p:val>
                                            <p:strVal val="ppt_y"/>
                                          </p:val>
                                        </p:tav>
                                        <p:tav tm="100000">
                                          <p:val>
                                            <p:strVal val="ppt_y+.1"/>
                                          </p:val>
                                        </p:tav>
                                      </p:tavLst>
                                    </p:anim>
                                    <p:set>
                                      <p:cBhvr>
                                        <p:cTn id="107" dur="1" fill="hold">
                                          <p:stCondLst>
                                            <p:cond delay="999"/>
                                          </p:stCondLst>
                                        </p:cTn>
                                        <p:tgtEl>
                                          <p:spTgt spid="3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67"/>
                                        </p:tgtEl>
                                        <p:attrNameLst>
                                          <p:attrName>style.visibility</p:attrName>
                                        </p:attrNameLst>
                                      </p:cBhvr>
                                      <p:to>
                                        <p:strVal val="visible"/>
                                      </p:to>
                                    </p:set>
                                    <p:anim calcmode="lin" valueType="num">
                                      <p:cBhvr additive="base">
                                        <p:cTn id="112" dur="500" fill="hold"/>
                                        <p:tgtEl>
                                          <p:spTgt spid="67"/>
                                        </p:tgtEl>
                                        <p:attrNameLst>
                                          <p:attrName>ppt_x</p:attrName>
                                        </p:attrNameLst>
                                      </p:cBhvr>
                                      <p:tavLst>
                                        <p:tav tm="0">
                                          <p:val>
                                            <p:strVal val="#ppt_x"/>
                                          </p:val>
                                        </p:tav>
                                        <p:tav tm="100000">
                                          <p:val>
                                            <p:strVal val="#ppt_x"/>
                                          </p:val>
                                        </p:tav>
                                      </p:tavLst>
                                    </p:anim>
                                    <p:anim calcmode="lin" valueType="num">
                                      <p:cBhvr additive="base">
                                        <p:cTn id="11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线性表的逻辑特征</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784976" cy="3507876"/>
              </a:xfrm>
            </p:spPr>
            <p:txBody>
              <a:bodyPr/>
              <a:lstStyle/>
              <a:p>
                <a:pPr algn="just">
                  <a:lnSpc>
                    <a:spcPts val="2600"/>
                  </a:lnSpc>
                  <a:spcBef>
                    <a:spcPts val="0"/>
                  </a:spcBef>
                </a:pPr>
                <a:r>
                  <a:rPr lang="zh-CN" altLang="zh-CN" sz="1800" dirty="0">
                    <a:latin typeface="隶书" panose="02010509060101010101" pitchFamily="49" charset="-122"/>
                    <a:ea typeface="隶书" panose="02010509060101010101" pitchFamily="49" charset="-122"/>
                  </a:rPr>
                  <a:t>从以上例子可看出非空的线性表的逻辑特征如下：</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）有且仅有一个开始结点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，它没有直接前驱，而仅有一个直接后继</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2</m:t>
                        </m:r>
                      </m:sub>
                    </m:sSub>
                  </m:oMath>
                </a14:m>
                <a:r>
                  <a:rPr lang="zh-CN" altLang="zh-CN" sz="1800" dirty="0">
                    <a:latin typeface="隶书" panose="02010509060101010101" pitchFamily="49" charset="-122"/>
                    <a:ea typeface="隶书" panose="02010509060101010101" pitchFamily="49" charset="-122"/>
                  </a:rPr>
                  <a:t>；</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）有且仅有一个终端结点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𝑛</m:t>
                        </m:r>
                      </m:sub>
                    </m:sSub>
                  </m:oMath>
                </a14:m>
                <a:r>
                  <a:rPr lang="zh-CN" altLang="zh-CN" sz="1800" dirty="0">
                    <a:latin typeface="隶书" panose="02010509060101010101" pitchFamily="49" charset="-122"/>
                    <a:ea typeface="隶书" panose="02010509060101010101" pitchFamily="49" charset="-122"/>
                  </a:rPr>
                  <a:t>，它没有直接后继，而仅有一个直接前驱</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𝑛</m:t>
                        </m:r>
                        <m:r>
                          <a:rPr lang="en-US" altLang="zh-CN" sz="1800" i="1">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a:t>
                </a:r>
              </a:p>
              <a:p>
                <a:pPr algn="just">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）其余的内部结点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r>
                      <a:rPr lang="en-US" altLang="zh-CN" sz="1800">
                        <a:latin typeface="Cambria Math" panose="02040503050406030204" pitchFamily="18" charset="0"/>
                      </a:rPr>
                      <m:t>(</m:t>
                    </m:r>
                    <m:r>
                      <a:rPr lang="en-US" altLang="zh-CN" sz="1800" i="1">
                        <a:latin typeface="Cambria Math" panose="02040503050406030204" pitchFamily="18" charset="0"/>
                      </a:rPr>
                      <m:t>2≤</m:t>
                    </m:r>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−1</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都有且仅有一个直接前驱</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r>
                          <a:rPr lang="en-US" altLang="zh-CN" sz="1800" i="1">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和一个直接后继</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r>
                          <a:rPr lang="en-US" altLang="zh-CN" sz="1800" i="1">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a:t>
                </a:r>
              </a:p>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线性表中的数据元素不限定形式，但同一线性表中的数据元素必须具有相同特性，相邻数据元素之间存在着序偶关系。数据的运算是定义在逻辑结构上的，而运算的具体实现则是在存储结构上进行的。</a:t>
                </a: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784976" cy="3507876"/>
              </a:xfrm>
              <a:blipFill rotWithShape="0">
                <a:blip r:embed="rId2"/>
                <a:stretch>
                  <a:fillRect l="-693" t="-1043" r="-33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72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插入算法</a:t>
            </a:r>
          </a:p>
        </p:txBody>
      </p:sp>
      <p:sp>
        <p:nvSpPr>
          <p:cNvPr id="4" name="文本框 3"/>
          <p:cNvSpPr txBox="1"/>
          <p:nvPr/>
        </p:nvSpPr>
        <p:spPr>
          <a:xfrm>
            <a:off x="35496" y="987574"/>
            <a:ext cx="8856984" cy="4062651"/>
          </a:xfrm>
          <a:prstGeom prst="rect">
            <a:avLst/>
          </a:prstGeom>
          <a:noFill/>
        </p:spPr>
        <p:txBody>
          <a:bodyPr wrap="square" rtlCol="0">
            <a:spAutoFit/>
          </a:bodyPr>
          <a:lstStyle/>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sz="16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InsertDlist</a:t>
            </a:r>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6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DNode</a:t>
            </a:r>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*&amp;</a:t>
            </a:r>
            <a:r>
              <a:rPr lang="en-US" altLang="zh-CN" sz="16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head,int</a:t>
            </a:r>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i,ElemType</a:t>
            </a:r>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e){</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C0000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j=0;                  //</a:t>
            </a:r>
            <a:r>
              <a:rPr lang="zh-CN"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计数器置</a:t>
            </a:r>
            <a:r>
              <a:rPr lang="en-US"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0</a:t>
            </a:r>
            <a:endParaRPr lang="zh-CN"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C00000"/>
                </a:solidFill>
                <a:latin typeface="Times New Roman" panose="02020603050405020304" pitchFamily="18" charset="0"/>
                <a:ea typeface="隶书" panose="02010509060101010101" pitchFamily="49" charset="-122"/>
                <a:cs typeface="Times New Roman" panose="02020603050405020304" pitchFamily="18" charset="0"/>
              </a:rPr>
              <a:t>DNode</a:t>
            </a:r>
            <a:r>
              <a:rPr lang="en-US"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*p=head,*s;        //p</a:t>
            </a:r>
            <a:r>
              <a:rPr lang="zh-CN"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指向头结点</a:t>
            </a: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while(p&amp;&amp;j&lt;i-1){         //</a:t>
            </a:r>
            <a:r>
              <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查找第</a:t>
            </a:r>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i-1</a:t>
            </a:r>
            <a:r>
              <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个结点</a:t>
            </a: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p=p-&gt;next;</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j++</a:t>
            </a:r>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if(!p||j&gt;i-1) return</a:t>
            </a:r>
            <a:r>
              <a:rPr lang="en-US" altLang="zh-CN" sz="1400"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400"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未找到第</a:t>
            </a:r>
            <a:r>
              <a:rPr lang="en-US" altLang="zh-CN" sz="1400"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i-1</a:t>
            </a:r>
            <a:r>
              <a:rPr lang="zh-CN" altLang="zh-CN" sz="1400"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个结点，插入位置不合理，元素未插入</a:t>
            </a: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s=new </a:t>
            </a:r>
            <a:r>
              <a:rPr lang="en-US" altLang="zh-CN" sz="16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DNode</a:t>
            </a:r>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找到第</a:t>
            </a:r>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i-1</a:t>
            </a:r>
            <a:r>
              <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个结点，创建结点</a:t>
            </a:r>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s</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s-&gt;data=e;</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s-&gt;next=p-&gt;next;          //</a:t>
            </a:r>
            <a:r>
              <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在</a:t>
            </a:r>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p</a:t>
            </a:r>
            <a:r>
              <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结点后插入</a:t>
            </a:r>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s</a:t>
            </a:r>
            <a:r>
              <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结点</a:t>
            </a: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s-&gt;prior=p;</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if(p-&gt;next) p-&gt;next-&gt;prior=s;</a:t>
            </a:r>
            <a:endParaRPr lang="zh-CN"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p-&gt;next=s;</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6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7045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 calcmode="lin" valueType="num">
                                      <p:cBhvr additive="base">
                                        <p:cTn id="6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11" end="11"/>
                                            </p:txEl>
                                          </p:spTgt>
                                        </p:tgtEl>
                                        <p:attrNameLst>
                                          <p:attrName>style.visibility</p:attrName>
                                        </p:attrNameLst>
                                      </p:cBhvr>
                                      <p:to>
                                        <p:strVal val="visible"/>
                                      </p:to>
                                    </p:set>
                                    <p:anim calcmode="lin" valueType="num">
                                      <p:cBhvr additive="base">
                                        <p:cTn id="7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12" end="12"/>
                                            </p:txEl>
                                          </p:spTgt>
                                        </p:tgtEl>
                                        <p:attrNameLst>
                                          <p:attrName>style.visibility</p:attrName>
                                        </p:attrNameLst>
                                      </p:cBhvr>
                                      <p:to>
                                        <p:strVal val="visible"/>
                                      </p:to>
                                    </p:set>
                                    <p:anim calcmode="lin" valueType="num">
                                      <p:cBhvr additive="base">
                                        <p:cTn id="7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
                                            <p:txEl>
                                              <p:pRg st="13" end="13"/>
                                            </p:txEl>
                                          </p:spTgt>
                                        </p:tgtEl>
                                        <p:attrNameLst>
                                          <p:attrName>style.visibility</p:attrName>
                                        </p:attrNameLst>
                                      </p:cBhvr>
                                      <p:to>
                                        <p:strVal val="visible"/>
                                      </p:to>
                                    </p:set>
                                    <p:anim calcmode="lin" valueType="num">
                                      <p:cBhvr additive="base">
                                        <p:cTn id="85"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
                                            <p:txEl>
                                              <p:pRg st="14" end="14"/>
                                            </p:txEl>
                                          </p:spTgt>
                                        </p:tgtEl>
                                        <p:attrNameLst>
                                          <p:attrName>style.visibility</p:attrName>
                                        </p:attrNameLst>
                                      </p:cBhvr>
                                      <p:to>
                                        <p:strVal val="visible"/>
                                      </p:to>
                                    </p:set>
                                    <p:anim calcmode="lin" valueType="num">
                                      <p:cBhvr additive="base">
                                        <p:cTn id="91"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删除操作</a:t>
            </a:r>
          </a:p>
        </p:txBody>
      </p:sp>
      <p:sp>
        <p:nvSpPr>
          <p:cNvPr id="3" name="内容占位符 2"/>
          <p:cNvSpPr>
            <a:spLocks noGrp="1"/>
          </p:cNvSpPr>
          <p:nvPr>
            <p:ph sz="quarter" idx="11"/>
          </p:nvPr>
        </p:nvSpPr>
        <p:spPr>
          <a:xfrm>
            <a:off x="179512" y="843558"/>
            <a:ext cx="8784976" cy="931562"/>
          </a:xfrm>
        </p:spPr>
        <p:txBody>
          <a:bodyPr/>
          <a:lstStyle/>
          <a:p>
            <a:pPr marL="0" indent="0" algn="just">
              <a:lnSpc>
                <a:spcPts val="2200"/>
              </a:lnSpc>
              <a:spcBef>
                <a:spcPts val="0"/>
              </a:spcBef>
              <a:buNone/>
            </a:pPr>
            <a:r>
              <a:rPr lang="en-US" altLang="zh-CN" sz="1800" dirty="0">
                <a:latin typeface="隶书" panose="02010509060101010101" pitchFamily="49" charset="-122"/>
                <a:ea typeface="隶书" panose="02010509060101010101" pitchFamily="49" charset="-122"/>
              </a:rPr>
              <a:t>   </a:t>
            </a:r>
            <a:r>
              <a:rPr lang="en-US" altLang="zh-CN" sz="1800" dirty="0" err="1">
                <a:latin typeface="隶书" panose="02010509060101010101" pitchFamily="49" charset="-122"/>
                <a:ea typeface="隶书" panose="02010509060101010101" pitchFamily="49" charset="-122"/>
              </a:rPr>
              <a:t>DeleteDList</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函数</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在双向链表中</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结点的删除操作涉及前驱结点和后继结点两个指针域的变化。设在双向链表中删除指针</a:t>
            </a:r>
            <a:r>
              <a:rPr lang="en-US" altLang="zh-CN" sz="1800" dirty="0">
                <a:latin typeface="隶书" panose="02010509060101010101" pitchFamily="49" charset="-122"/>
                <a:ea typeface="隶书" panose="02010509060101010101" pitchFamily="49" charset="-122"/>
              </a:rPr>
              <a:t>p</a:t>
            </a:r>
            <a:r>
              <a:rPr lang="zh-CN" altLang="en-US" sz="1800" dirty="0">
                <a:latin typeface="隶书" panose="02010509060101010101" pitchFamily="49" charset="-122"/>
                <a:ea typeface="隶书" panose="02010509060101010101" pitchFamily="49" charset="-122"/>
              </a:rPr>
              <a:t>所指结点的后继结点</a:t>
            </a:r>
            <a:r>
              <a:rPr lang="en-US" altLang="zh-CN" sz="1800" dirty="0">
                <a:latin typeface="隶书" panose="02010509060101010101" pitchFamily="49" charset="-122"/>
                <a:ea typeface="隶书" panose="02010509060101010101" pitchFamily="49" charset="-122"/>
              </a:rPr>
              <a:t>q, </a:t>
            </a:r>
            <a:r>
              <a:rPr lang="zh-CN" altLang="en-US" sz="1800" dirty="0">
                <a:latin typeface="隶书" panose="02010509060101010101" pitchFamily="49" charset="-122"/>
                <a:ea typeface="隶书" panose="02010509060101010101" pitchFamily="49" charset="-122"/>
              </a:rPr>
              <a:t>需修改两个指针域。删除操作的指针变化过程如图所示。 其操作语句描述如下</a:t>
            </a:r>
            <a:r>
              <a:rPr lang="en-US" altLang="zh-CN" sz="1800" dirty="0">
                <a:latin typeface="隶书" panose="02010509060101010101" pitchFamily="49" charset="-122"/>
                <a:ea typeface="隶书" panose="02010509060101010101" pitchFamily="49" charset="-122"/>
              </a:rPr>
              <a:t>: </a:t>
            </a:r>
            <a:endParaRPr lang="zh-CN" altLang="en-US" sz="1800" dirty="0">
              <a:latin typeface="隶书" panose="02010509060101010101" pitchFamily="49" charset="-122"/>
              <a:ea typeface="隶书" panose="02010509060101010101" pitchFamily="49" charset="-122"/>
            </a:endParaRPr>
          </a:p>
        </p:txBody>
      </p:sp>
      <p:sp>
        <p:nvSpPr>
          <p:cNvPr id="4" name="Rectangle 2"/>
          <p:cNvSpPr>
            <a:spLocks noChangeArrowheads="1"/>
          </p:cNvSpPr>
          <p:nvPr/>
        </p:nvSpPr>
        <p:spPr bwMode="auto">
          <a:xfrm>
            <a:off x="395536" y="1775120"/>
            <a:ext cx="7920880" cy="1200329"/>
          </a:xfrm>
          <a:prstGeom prst="rect">
            <a:avLst/>
          </a:prstGeom>
          <a:solidFill>
            <a:srgbClr val="CC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r>
              <a:rPr lang="en-US" altLang="zh-CN" sz="1800" dirty="0">
                <a:solidFill>
                  <a:schemeClr val="tx1"/>
                </a:solidFill>
              </a:rPr>
              <a:t>q=p-&gt;next;</a:t>
            </a:r>
          </a:p>
          <a:p>
            <a:r>
              <a:rPr lang="en-US" altLang="zh-CN" sz="1800" dirty="0">
                <a:solidFill>
                  <a:schemeClr val="tx1"/>
                </a:solidFill>
              </a:rPr>
              <a:t>p</a:t>
            </a:r>
            <a:r>
              <a:rPr lang="en-US" altLang="zh-CN" sz="1800" dirty="0">
                <a:solidFill>
                  <a:schemeClr val="tx1"/>
                </a:solidFill>
                <a:latin typeface="Times New Roman" panose="02020603050405020304" pitchFamily="18" charset="0"/>
              </a:rPr>
              <a:t>–</a:t>
            </a:r>
            <a:r>
              <a:rPr lang="en-US" altLang="zh-CN" sz="1800" dirty="0">
                <a:solidFill>
                  <a:schemeClr val="tx1"/>
                </a:solidFill>
              </a:rPr>
              <a:t>&gt;next=q</a:t>
            </a:r>
            <a:r>
              <a:rPr lang="en-US" altLang="zh-CN" sz="1800" dirty="0">
                <a:solidFill>
                  <a:schemeClr val="tx1"/>
                </a:solidFill>
                <a:latin typeface="Times New Roman" panose="02020603050405020304" pitchFamily="18" charset="0"/>
              </a:rPr>
              <a:t>–</a:t>
            </a:r>
            <a:r>
              <a:rPr lang="en-US" altLang="zh-CN" sz="1800" dirty="0">
                <a:solidFill>
                  <a:schemeClr val="tx1"/>
                </a:solidFill>
              </a:rPr>
              <a:t>&gt;next;</a:t>
            </a:r>
          </a:p>
          <a:p>
            <a:r>
              <a:rPr lang="en-US" altLang="zh-CN" sz="1800" dirty="0">
                <a:solidFill>
                  <a:schemeClr val="tx1"/>
                </a:solidFill>
              </a:rPr>
              <a:t>q</a:t>
            </a:r>
            <a:r>
              <a:rPr lang="en-US" altLang="zh-CN" sz="1800" dirty="0">
                <a:solidFill>
                  <a:schemeClr val="tx1"/>
                </a:solidFill>
                <a:latin typeface="Times New Roman" panose="02020603050405020304" pitchFamily="18" charset="0"/>
              </a:rPr>
              <a:t>–</a:t>
            </a:r>
            <a:r>
              <a:rPr lang="en-US" altLang="zh-CN" sz="1800" dirty="0">
                <a:solidFill>
                  <a:schemeClr val="tx1"/>
                </a:solidFill>
              </a:rPr>
              <a:t>&gt;next</a:t>
            </a:r>
            <a:r>
              <a:rPr lang="en-US" altLang="zh-CN" sz="1800" dirty="0">
                <a:solidFill>
                  <a:schemeClr val="tx1"/>
                </a:solidFill>
                <a:latin typeface="Times New Roman" panose="02020603050405020304" pitchFamily="18" charset="0"/>
              </a:rPr>
              <a:t>–</a:t>
            </a:r>
            <a:r>
              <a:rPr lang="en-US" altLang="zh-CN" sz="1800" dirty="0">
                <a:solidFill>
                  <a:schemeClr val="tx1"/>
                </a:solidFill>
              </a:rPr>
              <a:t>&gt;prior=p;   //</a:t>
            </a:r>
            <a:r>
              <a:rPr lang="en-US" altLang="zh-CN" sz="1800" dirty="0">
                <a:solidFill>
                  <a:srgbClr val="0066FF"/>
                </a:solidFill>
              </a:rPr>
              <a:t>if(q-&gt;next)q-&gt;next-&gt;prior=p;</a:t>
            </a:r>
            <a:endParaRPr lang="en-US" altLang="zh-CN" sz="1800" dirty="0">
              <a:solidFill>
                <a:schemeClr val="tx1"/>
              </a:solidFill>
            </a:endParaRPr>
          </a:p>
          <a:p>
            <a:r>
              <a:rPr lang="en-US" altLang="zh-CN" sz="1800">
                <a:solidFill>
                  <a:schemeClr val="tx1"/>
                </a:solidFill>
              </a:rPr>
              <a:t>delete </a:t>
            </a:r>
            <a:r>
              <a:rPr lang="en-US" altLang="zh-CN" sz="1800" smtClean="0">
                <a:solidFill>
                  <a:schemeClr val="tx1"/>
                </a:solidFill>
              </a:rPr>
              <a:t>q;</a:t>
            </a:r>
            <a:endParaRPr lang="en-US" altLang="zh-CN" sz="1800" dirty="0">
              <a:solidFill>
                <a:schemeClr val="tx1"/>
              </a:solidFill>
            </a:endParaRPr>
          </a:p>
        </p:txBody>
      </p:sp>
      <p:grpSp>
        <p:nvGrpSpPr>
          <p:cNvPr id="5" name="Group 2"/>
          <p:cNvGrpSpPr>
            <a:grpSpLocks/>
          </p:cNvGrpSpPr>
          <p:nvPr/>
        </p:nvGrpSpPr>
        <p:grpSpPr bwMode="auto">
          <a:xfrm>
            <a:off x="5243363" y="4000996"/>
            <a:ext cx="1066800" cy="457200"/>
            <a:chOff x="2784" y="3600"/>
            <a:chExt cx="672" cy="288"/>
          </a:xfrm>
        </p:grpSpPr>
        <p:sp>
          <p:nvSpPr>
            <p:cNvPr id="6" name="Rectangle 3"/>
            <p:cNvSpPr>
              <a:spLocks noChangeArrowheads="1"/>
            </p:cNvSpPr>
            <p:nvPr/>
          </p:nvSpPr>
          <p:spPr bwMode="auto">
            <a:xfrm>
              <a:off x="2784" y="3600"/>
              <a:ext cx="192"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7" name="Rectangle 4"/>
            <p:cNvSpPr>
              <a:spLocks noChangeArrowheads="1"/>
            </p:cNvSpPr>
            <p:nvPr/>
          </p:nvSpPr>
          <p:spPr bwMode="auto">
            <a:xfrm>
              <a:off x="2976" y="3600"/>
              <a:ext cx="288"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lnSpc>
                  <a:spcPct val="60000"/>
                </a:lnSpc>
                <a:spcBef>
                  <a:spcPct val="50000"/>
                </a:spcBef>
              </a:pPr>
              <a:r>
                <a:rPr lang="en-US" altLang="zh-CN" sz="2400" b="0">
                  <a:latin typeface="隶书" panose="02010509060101010101" pitchFamily="49" charset="-122"/>
                  <a:ea typeface="隶书" panose="02010509060101010101" pitchFamily="49" charset="-122"/>
                </a:rPr>
                <a:t>a</a:t>
              </a:r>
              <a:r>
                <a:rPr lang="en-US" altLang="zh-CN" b="0" baseline="-25000">
                  <a:latin typeface="隶书" panose="02010509060101010101" pitchFamily="49" charset="-122"/>
                  <a:ea typeface="隶书" panose="02010509060101010101" pitchFamily="49" charset="-122"/>
                </a:rPr>
                <a:t>i+</a:t>
              </a:r>
              <a:r>
                <a:rPr lang="en-US" altLang="zh-CN" sz="1400" b="0" baseline="-25000">
                  <a:latin typeface="隶书" panose="02010509060101010101" pitchFamily="49" charset="-122"/>
                  <a:ea typeface="隶书" panose="02010509060101010101" pitchFamily="49" charset="-122"/>
                </a:rPr>
                <a:t>1</a:t>
              </a:r>
              <a:endParaRPr lang="zh-CN" altLang="en-US" sz="1400" b="0">
                <a:solidFill>
                  <a:schemeClr val="bg2"/>
                </a:solidFill>
                <a:latin typeface="隶书" panose="02010509060101010101" pitchFamily="49" charset="-122"/>
                <a:ea typeface="隶书" panose="02010509060101010101" pitchFamily="49" charset="-122"/>
              </a:endParaRPr>
            </a:p>
          </p:txBody>
        </p:sp>
        <p:sp>
          <p:nvSpPr>
            <p:cNvPr id="8" name="Rectangle 5"/>
            <p:cNvSpPr>
              <a:spLocks noChangeArrowheads="1"/>
            </p:cNvSpPr>
            <p:nvPr/>
          </p:nvSpPr>
          <p:spPr bwMode="auto">
            <a:xfrm>
              <a:off x="3264" y="3600"/>
              <a:ext cx="192"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grpSp>
      <p:grpSp>
        <p:nvGrpSpPr>
          <p:cNvPr id="9" name="Group 6"/>
          <p:cNvGrpSpPr>
            <a:grpSpLocks/>
          </p:cNvGrpSpPr>
          <p:nvPr/>
        </p:nvGrpSpPr>
        <p:grpSpPr bwMode="auto">
          <a:xfrm>
            <a:off x="3795563" y="4000996"/>
            <a:ext cx="1066800" cy="457200"/>
            <a:chOff x="2784" y="3600"/>
            <a:chExt cx="672" cy="288"/>
          </a:xfrm>
        </p:grpSpPr>
        <p:sp>
          <p:nvSpPr>
            <p:cNvPr id="10" name="Rectangle 7"/>
            <p:cNvSpPr>
              <a:spLocks noChangeArrowheads="1"/>
            </p:cNvSpPr>
            <p:nvPr/>
          </p:nvSpPr>
          <p:spPr bwMode="auto">
            <a:xfrm>
              <a:off x="2784" y="3600"/>
              <a:ext cx="192"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11" name="Rectangle 8"/>
            <p:cNvSpPr>
              <a:spLocks noChangeArrowheads="1"/>
            </p:cNvSpPr>
            <p:nvPr/>
          </p:nvSpPr>
          <p:spPr bwMode="auto">
            <a:xfrm>
              <a:off x="2976" y="3600"/>
              <a:ext cx="288"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lnSpc>
                  <a:spcPct val="60000"/>
                </a:lnSpc>
                <a:spcBef>
                  <a:spcPct val="50000"/>
                </a:spcBef>
              </a:pPr>
              <a:r>
                <a:rPr lang="en-US" altLang="zh-CN" sz="2400" b="0">
                  <a:latin typeface="隶书" panose="02010509060101010101" pitchFamily="49" charset="-122"/>
                  <a:ea typeface="隶书" panose="02010509060101010101" pitchFamily="49" charset="-122"/>
                </a:rPr>
                <a:t>a</a:t>
              </a:r>
              <a:r>
                <a:rPr lang="en-US" altLang="zh-CN" b="0" baseline="-25000">
                  <a:latin typeface="隶书" panose="02010509060101010101" pitchFamily="49" charset="-122"/>
                  <a:ea typeface="隶书" panose="02010509060101010101" pitchFamily="49" charset="-122"/>
                </a:rPr>
                <a:t>i</a:t>
              </a:r>
              <a:endParaRPr lang="zh-CN" altLang="en-US" sz="1400" b="0">
                <a:solidFill>
                  <a:schemeClr val="bg2"/>
                </a:solidFill>
                <a:latin typeface="隶书" panose="02010509060101010101" pitchFamily="49" charset="-122"/>
                <a:ea typeface="隶书" panose="02010509060101010101" pitchFamily="49" charset="-122"/>
              </a:endParaRPr>
            </a:p>
          </p:txBody>
        </p:sp>
        <p:sp>
          <p:nvSpPr>
            <p:cNvPr id="12" name="Rectangle 9"/>
            <p:cNvSpPr>
              <a:spLocks noChangeArrowheads="1"/>
            </p:cNvSpPr>
            <p:nvPr/>
          </p:nvSpPr>
          <p:spPr bwMode="auto">
            <a:xfrm>
              <a:off x="3264" y="3600"/>
              <a:ext cx="192"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grpSp>
      <p:sp>
        <p:nvSpPr>
          <p:cNvPr id="13" name="Line 11"/>
          <p:cNvSpPr>
            <a:spLocks noChangeShapeType="1"/>
          </p:cNvSpPr>
          <p:nvPr/>
        </p:nvSpPr>
        <p:spPr bwMode="auto">
          <a:xfrm rot="5400000">
            <a:off x="3994473" y="3727946"/>
            <a:ext cx="584200" cy="0"/>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4" name="Line 12"/>
          <p:cNvSpPr>
            <a:spLocks noChangeShapeType="1"/>
          </p:cNvSpPr>
          <p:nvPr/>
        </p:nvSpPr>
        <p:spPr bwMode="auto">
          <a:xfrm>
            <a:off x="1835650" y="4127996"/>
            <a:ext cx="457488" cy="0"/>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5" name="Line 13"/>
          <p:cNvSpPr>
            <a:spLocks noChangeShapeType="1"/>
          </p:cNvSpPr>
          <p:nvPr/>
        </p:nvSpPr>
        <p:spPr bwMode="auto">
          <a:xfrm rot="-10781317">
            <a:off x="3336776" y="4337546"/>
            <a:ext cx="584200" cy="1588"/>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4632176" y="4185146"/>
            <a:ext cx="584200" cy="0"/>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6"/>
          <p:cNvSpPr>
            <a:spLocks noChangeShapeType="1"/>
          </p:cNvSpPr>
          <p:nvPr/>
        </p:nvSpPr>
        <p:spPr bwMode="auto">
          <a:xfrm>
            <a:off x="6156176" y="4127996"/>
            <a:ext cx="503237" cy="0"/>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7"/>
          <p:cNvSpPr>
            <a:spLocks noChangeShapeType="1"/>
          </p:cNvSpPr>
          <p:nvPr/>
        </p:nvSpPr>
        <p:spPr bwMode="auto">
          <a:xfrm>
            <a:off x="1543373" y="4235946"/>
            <a:ext cx="381000" cy="0"/>
          </a:xfrm>
          <a:prstGeom prst="line">
            <a:avLst/>
          </a:prstGeom>
          <a:noFill/>
          <a:ln w="12700" cap="rnd">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20"/>
          <p:cNvSpPr>
            <a:spLocks noChangeShapeType="1"/>
          </p:cNvSpPr>
          <p:nvPr/>
        </p:nvSpPr>
        <p:spPr bwMode="auto">
          <a:xfrm rot="-10781317">
            <a:off x="6156176" y="4337546"/>
            <a:ext cx="584200" cy="1588"/>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1"/>
          <p:cNvSpPr>
            <a:spLocks noChangeShapeType="1"/>
          </p:cNvSpPr>
          <p:nvPr/>
        </p:nvSpPr>
        <p:spPr bwMode="auto">
          <a:xfrm rot="-10781317">
            <a:off x="1812776" y="4337546"/>
            <a:ext cx="584200" cy="1588"/>
          </a:xfrm>
          <a:prstGeom prst="line">
            <a:avLst/>
          </a:prstGeom>
          <a:noFill/>
          <a:ln w="12700" cap="rnd">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 name="Group 23"/>
          <p:cNvGrpSpPr>
            <a:grpSpLocks/>
          </p:cNvGrpSpPr>
          <p:nvPr/>
        </p:nvGrpSpPr>
        <p:grpSpPr bwMode="auto">
          <a:xfrm>
            <a:off x="2271563" y="4000996"/>
            <a:ext cx="1066800" cy="457200"/>
            <a:chOff x="2784" y="3600"/>
            <a:chExt cx="672" cy="288"/>
          </a:xfrm>
        </p:grpSpPr>
        <p:sp>
          <p:nvSpPr>
            <p:cNvPr id="22" name="Rectangle 24"/>
            <p:cNvSpPr>
              <a:spLocks noChangeArrowheads="1"/>
            </p:cNvSpPr>
            <p:nvPr/>
          </p:nvSpPr>
          <p:spPr bwMode="auto">
            <a:xfrm>
              <a:off x="2784" y="3600"/>
              <a:ext cx="192"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sp>
          <p:nvSpPr>
            <p:cNvPr id="23" name="Rectangle 25"/>
            <p:cNvSpPr>
              <a:spLocks noChangeArrowheads="1"/>
            </p:cNvSpPr>
            <p:nvPr/>
          </p:nvSpPr>
          <p:spPr bwMode="auto">
            <a:xfrm>
              <a:off x="2976" y="3600"/>
              <a:ext cx="288"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lnSpc>
                  <a:spcPct val="60000"/>
                </a:lnSpc>
                <a:spcBef>
                  <a:spcPct val="50000"/>
                </a:spcBef>
              </a:pPr>
              <a:r>
                <a:rPr lang="en-US" altLang="zh-CN" sz="2400" b="0">
                  <a:latin typeface="隶书" panose="02010509060101010101" pitchFamily="49" charset="-122"/>
                  <a:ea typeface="隶书" panose="02010509060101010101" pitchFamily="49" charset="-122"/>
                </a:rPr>
                <a:t>a</a:t>
              </a:r>
              <a:r>
                <a:rPr lang="en-US" altLang="zh-CN" b="0" baseline="-25000">
                  <a:latin typeface="隶书" panose="02010509060101010101" pitchFamily="49" charset="-122"/>
                  <a:ea typeface="隶书" panose="02010509060101010101" pitchFamily="49" charset="-122"/>
                </a:rPr>
                <a:t>i-</a:t>
              </a:r>
              <a:r>
                <a:rPr lang="en-US" altLang="zh-CN" sz="1400" b="0" baseline="-25000">
                  <a:latin typeface="隶书" panose="02010509060101010101" pitchFamily="49" charset="-122"/>
                  <a:ea typeface="隶书" panose="02010509060101010101" pitchFamily="49" charset="-122"/>
                </a:rPr>
                <a:t>1</a:t>
              </a:r>
              <a:endParaRPr lang="zh-CN" altLang="en-US" sz="1400" b="0">
                <a:solidFill>
                  <a:schemeClr val="bg2"/>
                </a:solidFill>
                <a:latin typeface="隶书" panose="02010509060101010101" pitchFamily="49" charset="-122"/>
                <a:ea typeface="隶书" panose="02010509060101010101" pitchFamily="49" charset="-122"/>
              </a:endParaRPr>
            </a:p>
          </p:txBody>
        </p:sp>
        <p:sp>
          <p:nvSpPr>
            <p:cNvPr id="24" name="Rectangle 26"/>
            <p:cNvSpPr>
              <a:spLocks noChangeArrowheads="1"/>
            </p:cNvSpPr>
            <p:nvPr/>
          </p:nvSpPr>
          <p:spPr bwMode="auto">
            <a:xfrm>
              <a:off x="3264" y="3600"/>
              <a:ext cx="192" cy="288"/>
            </a:xfrm>
            <a:prstGeom prst="rect">
              <a:avLst/>
            </a:prstGeom>
            <a:solidFill>
              <a:srgbClr val="66CCFF"/>
            </a:solidFill>
            <a:ln w="12700"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grpSp>
      <p:sp>
        <p:nvSpPr>
          <p:cNvPr id="25" name="Line 27"/>
          <p:cNvSpPr>
            <a:spLocks noChangeShapeType="1"/>
          </p:cNvSpPr>
          <p:nvPr/>
        </p:nvSpPr>
        <p:spPr bwMode="auto">
          <a:xfrm flipV="1">
            <a:off x="3145160" y="3772396"/>
            <a:ext cx="0" cy="304800"/>
          </a:xfrm>
          <a:prstGeom prst="line">
            <a:avLst/>
          </a:prstGeom>
          <a:noFill/>
          <a:ln w="28575">
            <a:solidFill>
              <a:srgbClr val="66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26" name="Line 28"/>
          <p:cNvSpPr>
            <a:spLocks noChangeShapeType="1"/>
          </p:cNvSpPr>
          <p:nvPr/>
        </p:nvSpPr>
        <p:spPr bwMode="auto">
          <a:xfrm>
            <a:off x="3145160" y="3772396"/>
            <a:ext cx="2209800" cy="0"/>
          </a:xfrm>
          <a:prstGeom prst="line">
            <a:avLst/>
          </a:prstGeom>
          <a:noFill/>
          <a:ln w="28575">
            <a:solidFill>
              <a:srgbClr val="66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9"/>
          <p:cNvSpPr>
            <a:spLocks noChangeShapeType="1"/>
          </p:cNvSpPr>
          <p:nvPr/>
        </p:nvSpPr>
        <p:spPr bwMode="auto">
          <a:xfrm>
            <a:off x="5354960" y="3772396"/>
            <a:ext cx="0" cy="304800"/>
          </a:xfrm>
          <a:prstGeom prst="line">
            <a:avLst/>
          </a:prstGeom>
          <a:noFill/>
          <a:ln w="28575">
            <a:solidFill>
              <a:srgbClr val="6633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0"/>
          <p:cNvSpPr>
            <a:spLocks noChangeShapeType="1"/>
          </p:cNvSpPr>
          <p:nvPr/>
        </p:nvSpPr>
        <p:spPr bwMode="auto">
          <a:xfrm>
            <a:off x="5354960" y="4381996"/>
            <a:ext cx="0" cy="304800"/>
          </a:xfrm>
          <a:prstGeom prst="line">
            <a:avLst/>
          </a:prstGeom>
          <a:noFill/>
          <a:ln w="28575">
            <a:solidFill>
              <a:srgbClr val="66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29" name="Line 31"/>
          <p:cNvSpPr>
            <a:spLocks noChangeShapeType="1"/>
          </p:cNvSpPr>
          <p:nvPr/>
        </p:nvSpPr>
        <p:spPr bwMode="auto">
          <a:xfrm flipH="1">
            <a:off x="3145160" y="4686796"/>
            <a:ext cx="2209800" cy="0"/>
          </a:xfrm>
          <a:prstGeom prst="line">
            <a:avLst/>
          </a:prstGeom>
          <a:noFill/>
          <a:ln w="28575">
            <a:solidFill>
              <a:srgbClr val="66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32"/>
          <p:cNvSpPr>
            <a:spLocks noChangeShapeType="1"/>
          </p:cNvSpPr>
          <p:nvPr/>
        </p:nvSpPr>
        <p:spPr bwMode="auto">
          <a:xfrm flipV="1">
            <a:off x="3145160" y="4305796"/>
            <a:ext cx="0" cy="381000"/>
          </a:xfrm>
          <a:prstGeom prst="line">
            <a:avLst/>
          </a:prstGeom>
          <a:noFill/>
          <a:ln w="28575">
            <a:solidFill>
              <a:srgbClr val="6633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36"/>
          <p:cNvGrpSpPr>
            <a:grpSpLocks/>
          </p:cNvGrpSpPr>
          <p:nvPr/>
        </p:nvGrpSpPr>
        <p:grpSpPr bwMode="auto">
          <a:xfrm>
            <a:off x="3678560" y="3467596"/>
            <a:ext cx="1066800" cy="1600200"/>
            <a:chOff x="3744" y="2880"/>
            <a:chExt cx="672" cy="1008"/>
          </a:xfrm>
        </p:grpSpPr>
        <p:sp>
          <p:nvSpPr>
            <p:cNvPr id="32" name="Line 34"/>
            <p:cNvSpPr>
              <a:spLocks noChangeShapeType="1"/>
            </p:cNvSpPr>
            <p:nvPr/>
          </p:nvSpPr>
          <p:spPr bwMode="auto">
            <a:xfrm flipH="1">
              <a:off x="3840" y="2880"/>
              <a:ext cx="576" cy="96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33" name="Line 35"/>
            <p:cNvSpPr>
              <a:spLocks noChangeShapeType="1"/>
            </p:cNvSpPr>
            <p:nvPr/>
          </p:nvSpPr>
          <p:spPr bwMode="auto">
            <a:xfrm>
              <a:off x="3744" y="2928"/>
              <a:ext cx="672" cy="96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34" name="直接箭头连接符 33"/>
          <p:cNvCxnSpPr/>
          <p:nvPr/>
        </p:nvCxnSpPr>
        <p:spPr>
          <a:xfrm>
            <a:off x="2639987" y="3543796"/>
            <a:ext cx="0" cy="457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19"/>
          <p:cNvSpPr txBox="1">
            <a:spLocks noChangeArrowheads="1"/>
          </p:cNvSpPr>
          <p:nvPr/>
        </p:nvSpPr>
        <p:spPr bwMode="auto">
          <a:xfrm>
            <a:off x="4174008" y="2859782"/>
            <a:ext cx="45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spcBef>
                <a:spcPct val="50000"/>
              </a:spcBef>
            </a:pPr>
            <a:r>
              <a:rPr lang="en-US" altLang="zh-CN" sz="3600" b="0" dirty="0">
                <a:solidFill>
                  <a:srgbClr val="3333FF"/>
                </a:solidFill>
                <a:latin typeface="隶书" panose="02010509060101010101" pitchFamily="49" charset="-122"/>
                <a:ea typeface="隶书" panose="02010509060101010101" pitchFamily="49" charset="-122"/>
              </a:rPr>
              <a:t>q</a:t>
            </a:r>
            <a:endParaRPr lang="en-US" altLang="zh-CN" sz="3600" b="0" dirty="0">
              <a:solidFill>
                <a:srgbClr val="FFFF00"/>
              </a:solidFill>
              <a:latin typeface="隶书" panose="02010509060101010101" pitchFamily="49" charset="-122"/>
              <a:ea typeface="隶书" panose="02010509060101010101" pitchFamily="49" charset="-122"/>
            </a:endParaRPr>
          </a:p>
        </p:txBody>
      </p:sp>
      <p:sp>
        <p:nvSpPr>
          <p:cNvPr id="36" name="Text Box 19"/>
          <p:cNvSpPr txBox="1">
            <a:spLocks noChangeArrowheads="1"/>
          </p:cNvSpPr>
          <p:nvPr/>
        </p:nvSpPr>
        <p:spPr bwMode="auto">
          <a:xfrm>
            <a:off x="2347763" y="2787774"/>
            <a:ext cx="45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spcBef>
                <a:spcPct val="50000"/>
              </a:spcBef>
            </a:pPr>
            <a:r>
              <a:rPr lang="en-US" altLang="zh-CN" sz="3600" b="0" dirty="0">
                <a:solidFill>
                  <a:srgbClr val="3333FF"/>
                </a:solidFill>
                <a:latin typeface="隶书" panose="02010509060101010101" pitchFamily="49" charset="-122"/>
                <a:ea typeface="隶书" panose="02010509060101010101" pitchFamily="49" charset="-122"/>
              </a:rPr>
              <a:t>p</a:t>
            </a:r>
            <a:endParaRPr lang="en-US" altLang="zh-CN" sz="3600" b="0" dirty="0">
              <a:solidFill>
                <a:srgbClr val="FFFF00"/>
              </a:solidFill>
              <a:latin typeface="隶书" panose="02010509060101010101" pitchFamily="49" charset="-122"/>
              <a:ea typeface="隶书" panose="02010509060101010101" pitchFamily="49" charset="-122"/>
            </a:endParaRPr>
          </a:p>
        </p:txBody>
      </p:sp>
      <p:cxnSp>
        <p:nvCxnSpPr>
          <p:cNvPr id="37" name="直接箭头连接符 36"/>
          <p:cNvCxnSpPr/>
          <p:nvPr/>
        </p:nvCxnSpPr>
        <p:spPr>
          <a:xfrm flipV="1">
            <a:off x="3185963" y="4124821"/>
            <a:ext cx="616097" cy="31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4809906" y="4326433"/>
            <a:ext cx="554182"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08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37"/>
                                        </p:tgtEl>
                                        <p:attrNameLst>
                                          <p:attrName>ppt_x</p:attrName>
                                        </p:attrNameLst>
                                      </p:cBhvr>
                                      <p:tavLst>
                                        <p:tav tm="0">
                                          <p:val>
                                            <p:strVal val="ppt_x"/>
                                          </p:val>
                                        </p:tav>
                                        <p:tav tm="100000">
                                          <p:val>
                                            <p:strVal val="ppt_x"/>
                                          </p:val>
                                        </p:tav>
                                      </p:tavLst>
                                    </p:anim>
                                    <p:anim calcmode="lin" valueType="num">
                                      <p:cBhvr additive="base">
                                        <p:cTn id="29" dur="500"/>
                                        <p:tgtEl>
                                          <p:spTgt spid="37"/>
                                        </p:tgtEl>
                                        <p:attrNameLst>
                                          <p:attrName>ppt_y</p:attrName>
                                        </p:attrNameLst>
                                      </p:cBhvr>
                                      <p:tavLst>
                                        <p:tav tm="0">
                                          <p:val>
                                            <p:strVal val="ppt_y"/>
                                          </p:val>
                                        </p:tav>
                                        <p:tav tm="100000">
                                          <p:val>
                                            <p:strVal val="1+ppt_h/2"/>
                                          </p:val>
                                        </p:tav>
                                      </p:tavLst>
                                    </p:anim>
                                    <p:set>
                                      <p:cBhvr>
                                        <p:cTn id="30" dur="1" fill="hold">
                                          <p:stCondLst>
                                            <p:cond delay="499"/>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 calcmode="lin" valueType="num">
                                      <p:cBhvr additive="base">
                                        <p:cTn id="4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38"/>
                                        </p:tgtEl>
                                        <p:attrNameLst>
                                          <p:attrName>ppt_x</p:attrName>
                                        </p:attrNameLst>
                                      </p:cBhvr>
                                      <p:tavLst>
                                        <p:tav tm="0">
                                          <p:val>
                                            <p:strVal val="ppt_x"/>
                                          </p:val>
                                        </p:tav>
                                        <p:tav tm="100000">
                                          <p:val>
                                            <p:strVal val="ppt_x"/>
                                          </p:val>
                                        </p:tav>
                                      </p:tavLst>
                                    </p:anim>
                                    <p:anim calcmode="lin" valueType="num">
                                      <p:cBhvr additive="base">
                                        <p:cTn id="55" dur="500"/>
                                        <p:tgtEl>
                                          <p:spTgt spid="38"/>
                                        </p:tgtEl>
                                        <p:attrNameLst>
                                          <p:attrName>ppt_y</p:attrName>
                                        </p:attrNameLst>
                                      </p:cBhvr>
                                      <p:tavLst>
                                        <p:tav tm="0">
                                          <p:val>
                                            <p:strVal val="ppt_y"/>
                                          </p:val>
                                        </p:tav>
                                        <p:tav tm="100000">
                                          <p:val>
                                            <p:strVal val="1+ppt_h/2"/>
                                          </p:val>
                                        </p:tav>
                                      </p:tavLst>
                                    </p:anim>
                                    <p:set>
                                      <p:cBhvr>
                                        <p:cTn id="56" dur="1" fill="hold">
                                          <p:stCondLst>
                                            <p:cond delay="499"/>
                                          </p:stCondLst>
                                        </p:cTn>
                                        <p:tgtEl>
                                          <p:spTgt spid="3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ppt_x"/>
                                          </p:val>
                                        </p:tav>
                                        <p:tav tm="100000">
                                          <p:val>
                                            <p:strVal val="#ppt_x"/>
                                          </p:val>
                                        </p:tav>
                                      </p:tavLst>
                                    </p:anim>
                                    <p:anim calcmode="lin" valueType="num">
                                      <p:cBhvr additive="base">
                                        <p:cTn id="66" dur="500" fill="hold"/>
                                        <p:tgtEl>
                                          <p:spTgt spid="2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ppt_x"/>
                                          </p:val>
                                        </p:tav>
                                        <p:tav tm="100000">
                                          <p:val>
                                            <p:strVal val="#ppt_x"/>
                                          </p:val>
                                        </p:tav>
                                      </p:tavLst>
                                    </p:anim>
                                    <p:anim calcmode="lin" valueType="num">
                                      <p:cBhvr additive="base">
                                        <p:cTn id="7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4">
                                            <p:txEl>
                                              <p:pRg st="3" end="3"/>
                                            </p:txEl>
                                          </p:spTgt>
                                        </p:tgtEl>
                                        <p:attrNameLst>
                                          <p:attrName>style.visibility</p:attrName>
                                        </p:attrNameLst>
                                      </p:cBhvr>
                                      <p:to>
                                        <p:strVal val="visible"/>
                                      </p:to>
                                    </p:set>
                                    <p:anim calcmode="lin" valueType="num">
                                      <p:cBhvr additive="base">
                                        <p:cTn id="7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1000"/>
                                        <p:tgtEl>
                                          <p:spTgt spid="31"/>
                                        </p:tgtEl>
                                      </p:cBhvr>
                                    </p:animEffect>
                                    <p:anim calcmode="lin" valueType="num">
                                      <p:cBhvr>
                                        <p:cTn id="82" dur="1000" fill="hold"/>
                                        <p:tgtEl>
                                          <p:spTgt spid="31"/>
                                        </p:tgtEl>
                                        <p:attrNameLst>
                                          <p:attrName>ppt_x</p:attrName>
                                        </p:attrNameLst>
                                      </p:cBhvr>
                                      <p:tavLst>
                                        <p:tav tm="0">
                                          <p:val>
                                            <p:strVal val="#ppt_x"/>
                                          </p:val>
                                        </p:tav>
                                        <p:tav tm="100000">
                                          <p:val>
                                            <p:strVal val="#ppt_x"/>
                                          </p:val>
                                        </p:tav>
                                      </p:tavLst>
                                    </p:anim>
                                    <p:anim calcmode="lin" valueType="num">
                                      <p:cBhvr>
                                        <p:cTn id="8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P spid="26" grpId="0" animBg="1"/>
      <p:bldP spid="27" grpId="0" animBg="1"/>
      <p:bldP spid="28" grpId="0" animBg="1"/>
      <p:bldP spid="29" grpId="0" animBg="1"/>
      <p:bldP spid="30" grpId="0" animBg="1"/>
      <p:bldP spid="3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删除算法</a:t>
            </a:r>
          </a:p>
        </p:txBody>
      </p:sp>
      <p:sp>
        <p:nvSpPr>
          <p:cNvPr id="4" name="文本框 3"/>
          <p:cNvSpPr txBox="1"/>
          <p:nvPr/>
        </p:nvSpPr>
        <p:spPr>
          <a:xfrm>
            <a:off x="0" y="987574"/>
            <a:ext cx="8964488" cy="4247317"/>
          </a:xfrm>
          <a:prstGeom prst="rect">
            <a:avLst/>
          </a:prstGeom>
          <a:noFill/>
        </p:spPr>
        <p:txBody>
          <a:bodyPr wrap="square" rtlCol="0">
            <a:spAutoFit/>
          </a:bodyPr>
          <a:lstStyle/>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DeleteDlist</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DNode</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*&amp;</a:t>
            </a:r>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head,int</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i,ElemType</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&amp;e){</a:t>
            </a:r>
            <a:endPar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C0000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j=0;                   //</a:t>
            </a:r>
            <a:r>
              <a:rPr lang="zh-CN"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计数器置为</a:t>
            </a:r>
            <a:r>
              <a:rPr lang="en-US"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0</a:t>
            </a:r>
            <a:endParaRPr lang="zh-CN"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C00000"/>
                </a:solidFill>
                <a:latin typeface="Times New Roman" panose="02020603050405020304" pitchFamily="18" charset="0"/>
                <a:ea typeface="隶书" panose="02010509060101010101" pitchFamily="49" charset="-122"/>
                <a:cs typeface="Times New Roman" panose="02020603050405020304" pitchFamily="18" charset="0"/>
              </a:rPr>
              <a:t>DNode</a:t>
            </a:r>
            <a:r>
              <a:rPr lang="en-US"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*p=head,*q;         //p</a:t>
            </a:r>
            <a:r>
              <a:rPr lang="zh-CN"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指向头结点</a:t>
            </a: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while(p-&gt;next&amp;&amp;j&lt;i-1){     //</a:t>
            </a:r>
            <a:r>
              <a:rPr lang="zh-CN" altLang="zh-CN"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查找第</a:t>
            </a:r>
            <a:r>
              <a:rPr lang="en-US" altLang="zh-CN"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i-1</a:t>
            </a:r>
            <a:r>
              <a:rPr lang="zh-CN" altLang="zh-CN"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个结点</a:t>
            </a:r>
          </a:p>
          <a:p>
            <a:r>
              <a:rPr lang="en-US" altLang="zh-CN"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     p=p-&gt;next;</a:t>
            </a:r>
            <a:endParaRPr lang="zh-CN" altLang="zh-CN"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B0F0"/>
                </a:solidFill>
                <a:latin typeface="Times New Roman" panose="02020603050405020304" pitchFamily="18" charset="0"/>
                <a:ea typeface="隶书" panose="02010509060101010101" pitchFamily="49" charset="-122"/>
                <a:cs typeface="Times New Roman" panose="02020603050405020304" pitchFamily="18" charset="0"/>
              </a:rPr>
              <a:t>j++</a:t>
            </a:r>
            <a:r>
              <a:rPr lang="en-US" altLang="zh-CN"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dirty="0">
              <a:solidFill>
                <a:srgbClr val="00B0F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if(!p-&gt;next||j&gt;i-1) return; //</a:t>
            </a:r>
            <a:r>
              <a:rPr lang="zh-CN" altLang="zh-CN"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未找到第</a:t>
            </a:r>
            <a:r>
              <a:rPr lang="en-US" altLang="zh-CN" dirty="0" err="1">
                <a:solidFill>
                  <a:srgbClr val="FF0000"/>
                </a:solidFill>
                <a:latin typeface="Times New Roman" panose="02020603050405020304" pitchFamily="18" charset="0"/>
                <a:ea typeface="隶书" panose="02010509060101010101" pitchFamily="49" charset="-122"/>
                <a:cs typeface="Times New Roman" panose="02020603050405020304" pitchFamily="18" charset="0"/>
              </a:rPr>
              <a:t>i</a:t>
            </a:r>
            <a:r>
              <a:rPr lang="zh-CN" altLang="zh-CN"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个结点，删除位置不合理</a:t>
            </a:r>
            <a:endParaRPr lang="en-US" altLang="zh-CN"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q=p-&gt;next;                //</a:t>
            </a:r>
            <a:r>
              <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找到第</a:t>
            </a:r>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i</a:t>
            </a:r>
            <a:r>
              <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个结点，</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q</a:t>
            </a:r>
            <a:r>
              <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指向第</a:t>
            </a:r>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i</a:t>
            </a:r>
            <a:r>
              <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个结点</a:t>
            </a: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e=q-&gt;data;</a:t>
            </a:r>
            <a:endPar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p-&gt;next=q-&gt;next;           //</a:t>
            </a:r>
            <a:r>
              <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删除</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q</a:t>
            </a:r>
            <a:r>
              <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所指结点</a:t>
            </a: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if(q-&gt;next)q-&gt;next-&gt;prior=p;</a:t>
            </a:r>
            <a:endPar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delete q;</a:t>
            </a:r>
            <a:endPar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26362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1000"/>
                                        <p:tgtEl>
                                          <p:spTgt spid="4">
                                            <p:txEl>
                                              <p:pRg st="5" end="5"/>
                                            </p:txEl>
                                          </p:spTgt>
                                        </p:tgtEl>
                                      </p:cBhvr>
                                    </p:animEffect>
                                    <p:anim calcmode="lin" valueType="num">
                                      <p:cBhvr>
                                        <p:cTn id="3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1000"/>
                                        <p:tgtEl>
                                          <p:spTgt spid="4">
                                            <p:txEl>
                                              <p:pRg st="6" end="6"/>
                                            </p:txEl>
                                          </p:spTgt>
                                        </p:tgtEl>
                                      </p:cBhvr>
                                    </p:animEffect>
                                    <p:anim calcmode="lin" valueType="num">
                                      <p:cBhvr>
                                        <p:cTn id="4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1000"/>
                                        <p:tgtEl>
                                          <p:spTgt spid="4">
                                            <p:txEl>
                                              <p:pRg st="7" end="7"/>
                                            </p:txEl>
                                          </p:spTgt>
                                        </p:tgtEl>
                                      </p:cBhvr>
                                    </p:animEffect>
                                    <p:anim calcmode="lin" valueType="num">
                                      <p:cBhvr>
                                        <p:cTn id="51"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 calcmode="lin" valueType="num">
                                      <p:cBhvr additive="base">
                                        <p:cTn id="5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anim calcmode="lin" valueType="num">
                                      <p:cBhvr additive="base">
                                        <p:cTn id="6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4">
                                            <p:txEl>
                                              <p:pRg st="10" end="10"/>
                                            </p:txEl>
                                          </p:spTgt>
                                        </p:tgtEl>
                                        <p:attrNameLst>
                                          <p:attrName>style.visibility</p:attrName>
                                        </p:attrNameLst>
                                      </p:cBhvr>
                                      <p:to>
                                        <p:strVal val="visible"/>
                                      </p:to>
                                    </p:set>
                                    <p:animEffect transition="in" filter="fade">
                                      <p:cBhvr>
                                        <p:cTn id="69" dur="1000"/>
                                        <p:tgtEl>
                                          <p:spTgt spid="4">
                                            <p:txEl>
                                              <p:pRg st="10" end="10"/>
                                            </p:txEl>
                                          </p:spTgt>
                                        </p:tgtEl>
                                      </p:cBhvr>
                                    </p:animEffect>
                                    <p:anim calcmode="lin" valueType="num">
                                      <p:cBhvr>
                                        <p:cTn id="70"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1"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
                                            <p:txEl>
                                              <p:pRg st="11" end="11"/>
                                            </p:txEl>
                                          </p:spTgt>
                                        </p:tgtEl>
                                        <p:attrNameLst>
                                          <p:attrName>style.visibility</p:attrName>
                                        </p:attrNameLst>
                                      </p:cBhvr>
                                      <p:to>
                                        <p:strVal val="visible"/>
                                      </p:to>
                                    </p:set>
                                    <p:animEffect transition="in" filter="fade">
                                      <p:cBhvr>
                                        <p:cTn id="76" dur="1000"/>
                                        <p:tgtEl>
                                          <p:spTgt spid="4">
                                            <p:txEl>
                                              <p:pRg st="11" end="11"/>
                                            </p:txEl>
                                          </p:spTgt>
                                        </p:tgtEl>
                                      </p:cBhvr>
                                    </p:animEffect>
                                    <p:anim calcmode="lin" valueType="num">
                                      <p:cBhvr>
                                        <p:cTn id="77"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8"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4">
                                            <p:txEl>
                                              <p:pRg st="12" end="12"/>
                                            </p:txEl>
                                          </p:spTgt>
                                        </p:tgtEl>
                                        <p:attrNameLst>
                                          <p:attrName>style.visibility</p:attrName>
                                        </p:attrNameLst>
                                      </p:cBhvr>
                                      <p:to>
                                        <p:strVal val="visible"/>
                                      </p:to>
                                    </p:set>
                                    <p:animEffect transition="in" filter="fade">
                                      <p:cBhvr>
                                        <p:cTn id="83" dur="1000"/>
                                        <p:tgtEl>
                                          <p:spTgt spid="4">
                                            <p:txEl>
                                              <p:pRg st="12" end="12"/>
                                            </p:txEl>
                                          </p:spTgt>
                                        </p:tgtEl>
                                      </p:cBhvr>
                                    </p:animEffect>
                                    <p:anim calcmode="lin" valueType="num">
                                      <p:cBhvr>
                                        <p:cTn id="84"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85"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4">
                                            <p:txEl>
                                              <p:pRg st="13" end="13"/>
                                            </p:txEl>
                                          </p:spTgt>
                                        </p:tgtEl>
                                        <p:attrNameLst>
                                          <p:attrName>style.visibility</p:attrName>
                                        </p:attrNameLst>
                                      </p:cBhvr>
                                      <p:to>
                                        <p:strVal val="visible"/>
                                      </p:to>
                                    </p:set>
                                    <p:animEffect transition="in" filter="fade">
                                      <p:cBhvr>
                                        <p:cTn id="88" dur="1000"/>
                                        <p:tgtEl>
                                          <p:spTgt spid="4">
                                            <p:txEl>
                                              <p:pRg st="13" end="13"/>
                                            </p:txEl>
                                          </p:spTgt>
                                        </p:tgtEl>
                                      </p:cBhvr>
                                    </p:animEffect>
                                    <p:anim calcmode="lin" valueType="num">
                                      <p:cBhvr>
                                        <p:cTn id="89"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90"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915566"/>
                <a:ext cx="9144000" cy="715538"/>
              </a:xfrm>
            </p:spPr>
            <p:txBody>
              <a:bodyPr/>
              <a:lstStyle/>
              <a:p>
                <a:pPr marL="0" indent="0" algn="just">
                  <a:lnSpc>
                    <a:spcPts val="2200"/>
                  </a:lnSpc>
                  <a:spcBef>
                    <a:spcPts val="0"/>
                  </a:spcBef>
                  <a:buNone/>
                </a:pPr>
                <a:r>
                  <a:rPr lang="zh-CN" altLang="zh-CN" sz="1800" dirty="0">
                    <a:latin typeface="隶书" panose="02010509060101010101" pitchFamily="49" charset="-122"/>
                    <a:ea typeface="隶书" panose="02010509060101010101" pitchFamily="49" charset="-122"/>
                  </a:rPr>
                  <a:t>例</a:t>
                </a: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已知一个带头结点的双向链表存放一组整型数，设计一个算法删除值等于</a:t>
                </a:r>
                <a14:m>
                  <m:oMath xmlns:m="http://schemas.openxmlformats.org/officeDocument/2006/math">
                    <m:r>
                      <m:rPr>
                        <m:sty m:val="p"/>
                      </m:rPr>
                      <a:rPr lang="en-US" altLang="zh-CN" sz="1800">
                        <a:latin typeface="Cambria Math" panose="02040503050406030204" pitchFamily="18" charset="0"/>
                      </a:rPr>
                      <m:t>x</m:t>
                    </m:r>
                  </m:oMath>
                </a14:m>
                <a:r>
                  <a:rPr lang="zh-CN" altLang="zh-CN" sz="1800" dirty="0">
                    <a:latin typeface="隶书" panose="02010509060101010101" pitchFamily="49" charset="-122"/>
                    <a:ea typeface="隶书" panose="02010509060101010101" pitchFamily="49" charset="-122"/>
                  </a:rPr>
                  <a:t>的所有结点。</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915566"/>
                <a:ext cx="9144000" cy="715538"/>
              </a:xfrm>
              <a:blipFill rotWithShape="0">
                <a:blip r:embed="rId2"/>
                <a:stretch>
                  <a:fillRect l="-800" t="-10169" r="-3267"/>
                </a:stretch>
              </a:blipFill>
            </p:spPr>
            <p:txBody>
              <a:bodyPr/>
              <a:lstStyle/>
              <a:p>
                <a:r>
                  <a:rPr lang="zh-CN" altLang="en-US">
                    <a:noFill/>
                  </a:rPr>
                  <a:t> </a:t>
                </a:r>
              </a:p>
            </p:txBody>
          </p:sp>
        </mc:Fallback>
      </mc:AlternateContent>
      <p:sp>
        <p:nvSpPr>
          <p:cNvPr id="4" name="文本框 3"/>
          <p:cNvSpPr txBox="1"/>
          <p:nvPr/>
        </p:nvSpPr>
        <p:spPr>
          <a:xfrm>
            <a:off x="179512" y="1131590"/>
            <a:ext cx="8568952" cy="4247317"/>
          </a:xfrm>
          <a:prstGeom prst="rect">
            <a:avLst/>
          </a:prstGeom>
          <a:noFill/>
        </p:spPr>
        <p:txBody>
          <a:bodyPr wrap="square" rtlCol="0">
            <a:spAutoFit/>
          </a:bodyPr>
          <a:lstStyle/>
          <a:p>
            <a:r>
              <a:rPr lang="en-US" altLang="zh-CN" dirty="0"/>
              <a:t>void </a:t>
            </a:r>
            <a:r>
              <a:rPr lang="en-US" altLang="zh-CN" dirty="0" err="1"/>
              <a:t>DeleteX</a:t>
            </a:r>
            <a:r>
              <a:rPr lang="en-US" altLang="zh-CN" dirty="0"/>
              <a:t>(</a:t>
            </a:r>
            <a:r>
              <a:rPr lang="en-US" altLang="zh-CN" dirty="0" err="1"/>
              <a:t>DNode</a:t>
            </a:r>
            <a:r>
              <a:rPr lang="en-US" altLang="zh-CN" dirty="0"/>
              <a:t> *&amp;</a:t>
            </a:r>
            <a:r>
              <a:rPr lang="en-US" altLang="zh-CN" dirty="0" err="1"/>
              <a:t>head,int</a:t>
            </a:r>
            <a:r>
              <a:rPr lang="en-US" altLang="zh-CN" dirty="0"/>
              <a:t> x){</a:t>
            </a:r>
            <a:endParaRPr lang="zh-CN" altLang="zh-CN" dirty="0"/>
          </a:p>
          <a:p>
            <a:r>
              <a:rPr lang="en-US" altLang="zh-CN" dirty="0"/>
              <a:t>   </a:t>
            </a:r>
            <a:r>
              <a:rPr lang="en-US" altLang="zh-CN" dirty="0" err="1"/>
              <a:t>DNode</a:t>
            </a:r>
            <a:r>
              <a:rPr lang="en-US" altLang="zh-CN" dirty="0"/>
              <a:t> *</a:t>
            </a:r>
            <a:r>
              <a:rPr lang="en-US" altLang="zh-CN" dirty="0" err="1"/>
              <a:t>pr</a:t>
            </a:r>
            <a:r>
              <a:rPr lang="en-US" altLang="zh-CN" dirty="0"/>
              <a:t>=head,*p=head-&gt;next;          //</a:t>
            </a:r>
            <a:r>
              <a:rPr lang="en-US" altLang="zh-CN" dirty="0" err="1"/>
              <a:t>pr</a:t>
            </a:r>
            <a:r>
              <a:rPr lang="zh-CN" altLang="zh-CN" dirty="0"/>
              <a:t>指向头结点，</a:t>
            </a:r>
            <a:r>
              <a:rPr lang="en-US" altLang="zh-CN" dirty="0"/>
              <a:t>p</a:t>
            </a:r>
            <a:r>
              <a:rPr lang="zh-CN" altLang="zh-CN" dirty="0"/>
              <a:t>指向第一个结点</a:t>
            </a:r>
          </a:p>
          <a:p>
            <a:r>
              <a:rPr lang="en-US" altLang="zh-CN" dirty="0"/>
              <a:t>   while(p)                              //</a:t>
            </a:r>
            <a:r>
              <a:rPr lang="zh-CN" altLang="zh-CN" dirty="0"/>
              <a:t>循环删除值等于</a:t>
            </a:r>
            <a:r>
              <a:rPr lang="en-US" altLang="zh-CN" dirty="0"/>
              <a:t>x</a:t>
            </a:r>
            <a:r>
              <a:rPr lang="zh-CN" altLang="zh-CN" dirty="0"/>
              <a:t>的所有结点</a:t>
            </a:r>
          </a:p>
          <a:p>
            <a:r>
              <a:rPr lang="en-US" altLang="zh-CN" dirty="0"/>
              <a:t>     </a:t>
            </a:r>
            <a:r>
              <a:rPr lang="en-US" altLang="zh-CN" dirty="0">
                <a:solidFill>
                  <a:srgbClr val="C00000"/>
                </a:solidFill>
              </a:rPr>
              <a:t>if(p-&gt;data!=x){                      //</a:t>
            </a:r>
            <a:r>
              <a:rPr lang="zh-CN" altLang="zh-CN" dirty="0">
                <a:solidFill>
                  <a:srgbClr val="C00000"/>
                </a:solidFill>
              </a:rPr>
              <a:t>结点值不等于</a:t>
            </a:r>
            <a:r>
              <a:rPr lang="en-US" altLang="zh-CN" dirty="0">
                <a:solidFill>
                  <a:srgbClr val="C00000"/>
                </a:solidFill>
              </a:rPr>
              <a:t>x</a:t>
            </a:r>
            <a:r>
              <a:rPr lang="zh-CN" altLang="zh-CN" dirty="0">
                <a:solidFill>
                  <a:srgbClr val="C00000"/>
                </a:solidFill>
              </a:rPr>
              <a:t>指针向后移动</a:t>
            </a:r>
          </a:p>
          <a:p>
            <a:r>
              <a:rPr lang="en-US" altLang="zh-CN" dirty="0">
                <a:solidFill>
                  <a:srgbClr val="C00000"/>
                </a:solidFill>
              </a:rPr>
              <a:t>       </a:t>
            </a:r>
            <a:r>
              <a:rPr lang="en-US" altLang="zh-CN" dirty="0" err="1">
                <a:solidFill>
                  <a:srgbClr val="C00000"/>
                </a:solidFill>
              </a:rPr>
              <a:t>pr</a:t>
            </a:r>
            <a:r>
              <a:rPr lang="en-US" altLang="zh-CN" dirty="0">
                <a:solidFill>
                  <a:srgbClr val="C00000"/>
                </a:solidFill>
              </a:rPr>
              <a:t>=p;</a:t>
            </a:r>
            <a:endParaRPr lang="zh-CN" altLang="zh-CN" dirty="0">
              <a:solidFill>
                <a:srgbClr val="C00000"/>
              </a:solidFill>
            </a:endParaRPr>
          </a:p>
          <a:p>
            <a:r>
              <a:rPr lang="en-US" altLang="zh-CN" dirty="0">
                <a:solidFill>
                  <a:srgbClr val="C00000"/>
                </a:solidFill>
              </a:rPr>
              <a:t>       p=p-&gt;next;</a:t>
            </a:r>
            <a:endParaRPr lang="zh-CN" altLang="zh-CN" dirty="0">
              <a:solidFill>
                <a:srgbClr val="C00000"/>
              </a:solidFill>
            </a:endParaRPr>
          </a:p>
          <a:p>
            <a:r>
              <a:rPr lang="en-US" altLang="zh-CN" dirty="0">
                <a:solidFill>
                  <a:srgbClr val="C00000"/>
                </a:solidFill>
              </a:rPr>
              <a:t>     }</a:t>
            </a:r>
            <a:endParaRPr lang="zh-CN" altLang="zh-CN" dirty="0">
              <a:solidFill>
                <a:srgbClr val="C00000"/>
              </a:solidFill>
            </a:endParaRPr>
          </a:p>
          <a:p>
            <a:r>
              <a:rPr lang="en-US" altLang="zh-CN" dirty="0">
                <a:solidFill>
                  <a:srgbClr val="002060"/>
                </a:solidFill>
              </a:rPr>
              <a:t>     else{                              //</a:t>
            </a:r>
            <a:r>
              <a:rPr lang="zh-CN" altLang="zh-CN" dirty="0">
                <a:solidFill>
                  <a:srgbClr val="002060"/>
                </a:solidFill>
              </a:rPr>
              <a:t>结点的值等于</a:t>
            </a:r>
            <a:r>
              <a:rPr lang="en-US" altLang="zh-CN" dirty="0">
                <a:solidFill>
                  <a:srgbClr val="002060"/>
                </a:solidFill>
              </a:rPr>
              <a:t>x</a:t>
            </a:r>
            <a:r>
              <a:rPr lang="zh-CN" altLang="zh-CN" dirty="0">
                <a:solidFill>
                  <a:srgbClr val="002060"/>
                </a:solidFill>
              </a:rPr>
              <a:t>，删除该结点</a:t>
            </a:r>
          </a:p>
          <a:p>
            <a:r>
              <a:rPr lang="en-US" altLang="zh-CN" dirty="0">
                <a:solidFill>
                  <a:srgbClr val="002060"/>
                </a:solidFill>
              </a:rPr>
              <a:t>       </a:t>
            </a:r>
            <a:r>
              <a:rPr lang="en-US" altLang="zh-CN" dirty="0" err="1">
                <a:solidFill>
                  <a:srgbClr val="002060"/>
                </a:solidFill>
              </a:rPr>
              <a:t>pr</a:t>
            </a:r>
            <a:r>
              <a:rPr lang="en-US" altLang="zh-CN" dirty="0">
                <a:solidFill>
                  <a:srgbClr val="002060"/>
                </a:solidFill>
              </a:rPr>
              <a:t>-&gt;next=p-&gt;next;</a:t>
            </a:r>
            <a:endParaRPr lang="zh-CN" altLang="zh-CN" dirty="0">
              <a:solidFill>
                <a:srgbClr val="002060"/>
              </a:solidFill>
            </a:endParaRPr>
          </a:p>
          <a:p>
            <a:r>
              <a:rPr lang="en-US" altLang="zh-CN" dirty="0">
                <a:solidFill>
                  <a:srgbClr val="002060"/>
                </a:solidFill>
              </a:rPr>
              <a:t>       if(p-&gt;next) p-&gt;next-&gt;prior=</a:t>
            </a:r>
            <a:r>
              <a:rPr lang="en-US" altLang="zh-CN" dirty="0" err="1">
                <a:solidFill>
                  <a:srgbClr val="002060"/>
                </a:solidFill>
              </a:rPr>
              <a:t>pr</a:t>
            </a:r>
            <a:r>
              <a:rPr lang="en-US" altLang="zh-CN" dirty="0">
                <a:solidFill>
                  <a:srgbClr val="002060"/>
                </a:solidFill>
              </a:rPr>
              <a:t>;</a:t>
            </a:r>
            <a:endParaRPr lang="zh-CN" altLang="zh-CN" dirty="0">
              <a:solidFill>
                <a:srgbClr val="002060"/>
              </a:solidFill>
            </a:endParaRPr>
          </a:p>
          <a:p>
            <a:r>
              <a:rPr lang="en-US" altLang="zh-CN" dirty="0">
                <a:solidFill>
                  <a:srgbClr val="002060"/>
                </a:solidFill>
              </a:rPr>
              <a:t>       delete p;</a:t>
            </a:r>
            <a:endParaRPr lang="zh-CN" altLang="zh-CN" dirty="0">
              <a:solidFill>
                <a:srgbClr val="002060"/>
              </a:solidFill>
            </a:endParaRPr>
          </a:p>
          <a:p>
            <a:r>
              <a:rPr lang="en-US" altLang="zh-CN" dirty="0">
                <a:solidFill>
                  <a:srgbClr val="002060"/>
                </a:solidFill>
              </a:rPr>
              <a:t>       p=</a:t>
            </a:r>
            <a:r>
              <a:rPr lang="en-US" altLang="zh-CN" dirty="0" err="1">
                <a:solidFill>
                  <a:srgbClr val="002060"/>
                </a:solidFill>
              </a:rPr>
              <a:t>pr</a:t>
            </a:r>
            <a:r>
              <a:rPr lang="en-US" altLang="zh-CN" dirty="0">
                <a:solidFill>
                  <a:srgbClr val="002060"/>
                </a:solidFill>
              </a:rPr>
              <a:t>-&gt;next;</a:t>
            </a:r>
            <a:endParaRPr lang="zh-CN" altLang="zh-CN" dirty="0">
              <a:solidFill>
                <a:srgbClr val="002060"/>
              </a:solidFill>
            </a:endParaRPr>
          </a:p>
          <a:p>
            <a:r>
              <a:rPr lang="en-US" altLang="zh-CN" dirty="0">
                <a:solidFill>
                  <a:srgbClr val="002060"/>
                </a:solidFill>
              </a:rPr>
              <a:t>     }</a:t>
            </a:r>
            <a:endParaRPr lang="zh-CN" altLang="zh-CN" dirty="0">
              <a:solidFill>
                <a:srgbClr val="002060"/>
              </a:solidFill>
            </a:endParaRPr>
          </a:p>
          <a:p>
            <a:r>
              <a:rPr lang="en-US" altLang="zh-CN" dirty="0"/>
              <a:t>}</a:t>
            </a:r>
            <a:endParaRPr lang="zh-CN" altLang="zh-CN" dirty="0"/>
          </a:p>
          <a:p>
            <a:endParaRPr lang="zh-CN" altLang="en-US" dirty="0"/>
          </a:p>
        </p:txBody>
      </p:sp>
    </p:spTree>
    <p:extLst>
      <p:ext uri="{BB962C8B-B14F-4D97-AF65-F5344CB8AC3E}">
        <p14:creationId xmlns:p14="http://schemas.microsoft.com/office/powerpoint/2010/main" val="337839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1000"/>
                                        <p:tgtEl>
                                          <p:spTgt spid="4">
                                            <p:txEl>
                                              <p:pRg st="4" end="4"/>
                                            </p:txEl>
                                          </p:spTgt>
                                        </p:tgtEl>
                                      </p:cBhvr>
                                    </p:animEffect>
                                    <p:anim calcmode="lin" valueType="num">
                                      <p:cBhvr>
                                        <p:cTn id="4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1000"/>
                                        <p:tgtEl>
                                          <p:spTgt spid="4">
                                            <p:txEl>
                                              <p:pRg st="5" end="5"/>
                                            </p:txEl>
                                          </p:spTgt>
                                        </p:tgtEl>
                                      </p:cBhvr>
                                    </p:animEffect>
                                    <p:anim calcmode="lin" valueType="num">
                                      <p:cBhvr>
                                        <p:cTn id="4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1000"/>
                                        <p:tgtEl>
                                          <p:spTgt spid="4">
                                            <p:txEl>
                                              <p:pRg st="7" end="7"/>
                                            </p:txEl>
                                          </p:spTgt>
                                        </p:tgtEl>
                                      </p:cBhvr>
                                    </p:animEffect>
                                    <p:anim calcmode="lin" valueType="num">
                                      <p:cBhvr>
                                        <p:cTn id="5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Effect transition="in" filter="fade">
                                      <p:cBhvr>
                                        <p:cTn id="61" dur="1000"/>
                                        <p:tgtEl>
                                          <p:spTgt spid="4">
                                            <p:txEl>
                                              <p:pRg st="8" end="8"/>
                                            </p:txEl>
                                          </p:spTgt>
                                        </p:tgtEl>
                                      </p:cBhvr>
                                    </p:animEffect>
                                    <p:anim calcmode="lin" valueType="num">
                                      <p:cBhvr>
                                        <p:cTn id="6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4">
                                            <p:txEl>
                                              <p:pRg st="9" end="9"/>
                                            </p:txEl>
                                          </p:spTgt>
                                        </p:tgtEl>
                                        <p:attrNameLst>
                                          <p:attrName>style.visibility</p:attrName>
                                        </p:attrNameLst>
                                      </p:cBhvr>
                                      <p:to>
                                        <p:strVal val="visible"/>
                                      </p:to>
                                    </p:set>
                                    <p:animEffect transition="in" filter="fade">
                                      <p:cBhvr>
                                        <p:cTn id="68" dur="1000"/>
                                        <p:tgtEl>
                                          <p:spTgt spid="4">
                                            <p:txEl>
                                              <p:pRg st="9" end="9"/>
                                            </p:txEl>
                                          </p:spTgt>
                                        </p:tgtEl>
                                      </p:cBhvr>
                                    </p:animEffect>
                                    <p:anim calcmode="lin" valueType="num">
                                      <p:cBhvr>
                                        <p:cTn id="69"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4">
                                            <p:txEl>
                                              <p:pRg st="10" end="10"/>
                                            </p:txEl>
                                          </p:spTgt>
                                        </p:tgtEl>
                                        <p:attrNameLst>
                                          <p:attrName>style.visibility</p:attrName>
                                        </p:attrNameLst>
                                      </p:cBhvr>
                                      <p:to>
                                        <p:strVal val="visible"/>
                                      </p:to>
                                    </p:set>
                                    <p:animEffect transition="in" filter="fade">
                                      <p:cBhvr>
                                        <p:cTn id="75" dur="1000"/>
                                        <p:tgtEl>
                                          <p:spTgt spid="4">
                                            <p:txEl>
                                              <p:pRg st="10" end="10"/>
                                            </p:txEl>
                                          </p:spTgt>
                                        </p:tgtEl>
                                      </p:cBhvr>
                                    </p:animEffect>
                                    <p:anim calcmode="lin" valueType="num">
                                      <p:cBhvr>
                                        <p:cTn id="76"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7"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4">
                                            <p:txEl>
                                              <p:pRg st="11" end="11"/>
                                            </p:txEl>
                                          </p:spTgt>
                                        </p:tgtEl>
                                        <p:attrNameLst>
                                          <p:attrName>style.visibility</p:attrName>
                                        </p:attrNameLst>
                                      </p:cBhvr>
                                      <p:to>
                                        <p:strVal val="visible"/>
                                      </p:to>
                                    </p:set>
                                    <p:animEffect transition="in" filter="fade">
                                      <p:cBhvr>
                                        <p:cTn id="82" dur="1000"/>
                                        <p:tgtEl>
                                          <p:spTgt spid="4">
                                            <p:txEl>
                                              <p:pRg st="11" end="11"/>
                                            </p:txEl>
                                          </p:spTgt>
                                        </p:tgtEl>
                                      </p:cBhvr>
                                    </p:animEffect>
                                    <p:anim calcmode="lin" valueType="num">
                                      <p:cBhvr>
                                        <p:cTn id="83"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4"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
                                            <p:txEl>
                                              <p:pRg st="12" end="12"/>
                                            </p:txEl>
                                          </p:spTgt>
                                        </p:tgtEl>
                                        <p:attrNameLst>
                                          <p:attrName>style.visibility</p:attrName>
                                        </p:attrNameLst>
                                      </p:cBhvr>
                                      <p:to>
                                        <p:strVal val="visible"/>
                                      </p:to>
                                    </p:set>
                                    <p:animEffect transition="in" filter="fade">
                                      <p:cBhvr>
                                        <p:cTn id="87" dur="1000"/>
                                        <p:tgtEl>
                                          <p:spTgt spid="4">
                                            <p:txEl>
                                              <p:pRg st="12" end="12"/>
                                            </p:txEl>
                                          </p:spTgt>
                                        </p:tgtEl>
                                      </p:cBhvr>
                                    </p:animEffect>
                                    <p:anim calcmode="lin" valueType="num">
                                      <p:cBhvr>
                                        <p:cTn id="88"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89"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4">
                                            <p:txEl>
                                              <p:pRg st="13" end="13"/>
                                            </p:txEl>
                                          </p:spTgt>
                                        </p:tgtEl>
                                        <p:attrNameLst>
                                          <p:attrName>style.visibility</p:attrName>
                                        </p:attrNameLst>
                                      </p:cBhvr>
                                      <p:to>
                                        <p:strVal val="visible"/>
                                      </p:to>
                                    </p:set>
                                    <p:animEffect transition="in" filter="fade">
                                      <p:cBhvr>
                                        <p:cTn id="92" dur="1000"/>
                                        <p:tgtEl>
                                          <p:spTgt spid="4">
                                            <p:txEl>
                                              <p:pRg st="13" end="13"/>
                                            </p:txEl>
                                          </p:spTgt>
                                        </p:tgtEl>
                                      </p:cBhvr>
                                    </p:animEffect>
                                    <p:anim calcmode="lin" valueType="num">
                                      <p:cBhvr>
                                        <p:cTn id="93"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94"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87624" y="198612"/>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15566"/>
                <a:ext cx="8928992" cy="720080"/>
              </a:xfrm>
            </p:spPr>
            <p:txBody>
              <a:bodyPr/>
              <a:lstStyle/>
              <a:p>
                <a:pPr marL="0" indent="0">
                  <a:lnSpc>
                    <a:spcPts val="2300"/>
                  </a:lnSpc>
                  <a:spcBef>
                    <a:spcPts val="0"/>
                  </a:spcBef>
                  <a:buNone/>
                </a:pPr>
                <a:r>
                  <a:rPr lang="zh-CN" altLang="zh-CN" sz="1800" dirty="0">
                    <a:latin typeface="隶书" panose="02010509060101010101" pitchFamily="49" charset="-122"/>
                    <a:ea typeface="隶书" panose="02010509060101010101" pitchFamily="49" charset="-122"/>
                  </a:rPr>
                  <a:t>例</a:t>
                </a: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已知两个带头结的单链表分别按序存放集合</a:t>
                </a:r>
                <a14:m>
                  <m:oMath xmlns:m="http://schemas.openxmlformats.org/officeDocument/2006/math">
                    <m:r>
                      <m:rPr>
                        <m:sty m:val="p"/>
                      </m:rPr>
                      <a:rPr lang="en-US" altLang="zh-CN" sz="1800">
                        <a:latin typeface="Cambria Math" panose="02040503050406030204" pitchFamily="18" charset="0"/>
                      </a:rPr>
                      <m:t>ha</m:t>
                    </m:r>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r>
                      <m:rPr>
                        <m:sty m:val="p"/>
                      </m:rPr>
                      <a:rPr lang="en-US" altLang="zh-CN" sz="1800">
                        <a:latin typeface="Cambria Math" panose="02040503050406030204" pitchFamily="18" charset="0"/>
                      </a:rPr>
                      <m:t>hb</m:t>
                    </m:r>
                  </m:oMath>
                </a14:m>
                <a:r>
                  <a:rPr lang="zh-CN" altLang="zh-CN" sz="1800" dirty="0">
                    <a:latin typeface="隶书" panose="02010509060101010101" pitchFamily="49" charset="-122"/>
                    <a:ea typeface="隶书" panose="02010509060101010101" pitchFamily="49" charset="-122"/>
                  </a:rPr>
                  <a:t>，设计一算法求</a:t>
                </a:r>
                <a14:m>
                  <m:oMath xmlns:m="http://schemas.openxmlformats.org/officeDocument/2006/math">
                    <m:r>
                      <m:rPr>
                        <m:sty m:val="p"/>
                      </m:rPr>
                      <a:rPr lang="en-US" altLang="zh-CN" sz="1800">
                        <a:latin typeface="Cambria Math" panose="02040503050406030204" pitchFamily="18" charset="0"/>
                      </a:rPr>
                      <m:t>ha</m:t>
                    </m:r>
                    <m:r>
                      <a:rPr lang="en-US" altLang="zh-CN" sz="1800">
                        <a:latin typeface="Cambria Math" panose="02040503050406030204" pitchFamily="18" charset="0"/>
                      </a:rPr>
                      <m:t>=</m:t>
                    </m:r>
                    <m:r>
                      <m:rPr>
                        <m:sty m:val="p"/>
                      </m:rPr>
                      <a:rPr lang="en-US" altLang="zh-CN" sz="1800">
                        <a:latin typeface="Cambria Math" panose="02040503050406030204" pitchFamily="18" charset="0"/>
                      </a:rPr>
                      <m:t>ha</m:t>
                    </m:r>
                    <m:r>
                      <a:rPr lang="en-US" altLang="zh-CN" sz="1800">
                        <a:latin typeface="Cambria Math" panose="02040503050406030204" pitchFamily="18" charset="0"/>
                      </a:rPr>
                      <m:t>∪</m:t>
                    </m:r>
                    <m:r>
                      <m:rPr>
                        <m:sty m:val="p"/>
                      </m:rPr>
                      <a:rPr lang="en-US" altLang="zh-CN" sz="1800">
                        <a:latin typeface="Cambria Math" panose="02040503050406030204" pitchFamily="18" charset="0"/>
                      </a:rPr>
                      <m:t>hb</m:t>
                    </m:r>
                  </m:oMath>
                </a14:m>
                <a:r>
                  <a:rPr lang="zh-CN" altLang="zh-CN" sz="1800" dirty="0">
                    <a:latin typeface="隶书" panose="02010509060101010101" pitchFamily="49" charset="-122"/>
                    <a:ea typeface="隶书" panose="02010509060101010101" pitchFamily="49" charset="-122"/>
                  </a:rPr>
                  <a:t>，并返回</a:t>
                </a:r>
                <a14:m>
                  <m:oMath xmlns:m="http://schemas.openxmlformats.org/officeDocument/2006/math">
                    <m:r>
                      <m:rPr>
                        <m:sty m:val="p"/>
                      </m:rPr>
                      <a:rPr lang="en-US" altLang="zh-CN" sz="1800">
                        <a:latin typeface="Cambria Math" panose="02040503050406030204" pitchFamily="18" charset="0"/>
                      </a:rPr>
                      <m:t>ha</m:t>
                    </m:r>
                  </m:oMath>
                </a14:m>
                <a:r>
                  <a:rPr lang="zh-CN" altLang="zh-CN" sz="1800" dirty="0">
                    <a:latin typeface="隶书" panose="02010509060101010101" pitchFamily="49" charset="-122"/>
                    <a:ea typeface="隶书" panose="02010509060101010101" pitchFamily="49" charset="-122"/>
                  </a:rPr>
                  <a:t>中的元素个数。</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15566"/>
                <a:ext cx="8928992" cy="720080"/>
              </a:xfrm>
              <a:blipFill rotWithShape="0">
                <a:blip r:embed="rId2"/>
                <a:stretch>
                  <a:fillRect l="-888" t="-8475" r="-273" b="-847"/>
                </a:stretch>
              </a:blipFill>
            </p:spPr>
            <p:txBody>
              <a:bodyPr/>
              <a:lstStyle/>
              <a:p>
                <a:r>
                  <a:rPr lang="zh-CN" altLang="en-US">
                    <a:noFill/>
                  </a:rPr>
                  <a:t> </a:t>
                </a:r>
              </a:p>
            </p:txBody>
          </p:sp>
        </mc:Fallback>
      </mc:AlternateContent>
      <p:sp>
        <p:nvSpPr>
          <p:cNvPr id="4" name="文本框 3"/>
          <p:cNvSpPr txBox="1"/>
          <p:nvPr/>
        </p:nvSpPr>
        <p:spPr>
          <a:xfrm>
            <a:off x="539552" y="655660"/>
            <a:ext cx="4104456" cy="4401205"/>
          </a:xfrm>
          <a:prstGeom prst="rect">
            <a:avLst/>
          </a:prstGeom>
          <a:solidFill>
            <a:schemeClr val="bg1">
              <a:lumMod val="85000"/>
            </a:schemeClr>
          </a:solidFill>
        </p:spPr>
        <p:txBody>
          <a:bodyPr wrap="square" rtlCol="0">
            <a:spAutoFit/>
          </a:bodyPr>
          <a:lstStyle/>
          <a:p>
            <a:r>
              <a:rPr lang="en-US" altLang="zh-CN" sz="1400" dirty="0" err="1">
                <a:solidFill>
                  <a:srgbClr val="0066FF"/>
                </a:solidFill>
              </a:rPr>
              <a:t>int</a:t>
            </a:r>
            <a:r>
              <a:rPr lang="en-US" altLang="zh-CN" sz="1400" dirty="0">
                <a:solidFill>
                  <a:srgbClr val="0066FF"/>
                </a:solidFill>
              </a:rPr>
              <a:t> </a:t>
            </a:r>
            <a:r>
              <a:rPr lang="en-US" altLang="zh-CN" sz="1400" dirty="0" err="1">
                <a:solidFill>
                  <a:srgbClr val="0066FF"/>
                </a:solidFill>
              </a:rPr>
              <a:t>UnionSet</a:t>
            </a:r>
            <a:r>
              <a:rPr lang="en-US" altLang="zh-CN" sz="1400" dirty="0">
                <a:solidFill>
                  <a:srgbClr val="0066FF"/>
                </a:solidFill>
              </a:rPr>
              <a:t>(</a:t>
            </a:r>
            <a:r>
              <a:rPr lang="en-US" altLang="zh-CN" sz="1400" dirty="0" err="1">
                <a:solidFill>
                  <a:srgbClr val="0066FF"/>
                </a:solidFill>
              </a:rPr>
              <a:t>LNode</a:t>
            </a:r>
            <a:r>
              <a:rPr lang="en-US" altLang="zh-CN" sz="1400" dirty="0">
                <a:solidFill>
                  <a:srgbClr val="0066FF"/>
                </a:solidFill>
              </a:rPr>
              <a:t> *&amp;</a:t>
            </a:r>
            <a:r>
              <a:rPr lang="en-US" altLang="zh-CN" sz="1400" dirty="0" err="1">
                <a:solidFill>
                  <a:srgbClr val="0066FF"/>
                </a:solidFill>
              </a:rPr>
              <a:t>ha,LNode</a:t>
            </a:r>
            <a:r>
              <a:rPr lang="en-US" altLang="zh-CN" sz="1400" dirty="0">
                <a:solidFill>
                  <a:srgbClr val="0066FF"/>
                </a:solidFill>
              </a:rPr>
              <a:t> </a:t>
            </a:r>
            <a:r>
              <a:rPr lang="en-US" altLang="zh-CN" sz="1400" dirty="0" err="1">
                <a:solidFill>
                  <a:srgbClr val="0066FF"/>
                </a:solidFill>
              </a:rPr>
              <a:t>hb</a:t>
            </a:r>
            <a:r>
              <a:rPr lang="en-US" altLang="zh-CN" sz="1400" dirty="0">
                <a:solidFill>
                  <a:srgbClr val="0066FF"/>
                </a:solidFill>
              </a:rPr>
              <a:t>){</a:t>
            </a:r>
            <a:endParaRPr lang="zh-CN" altLang="zh-CN" sz="1400" dirty="0">
              <a:solidFill>
                <a:srgbClr val="0066FF"/>
              </a:solidFill>
            </a:endParaRPr>
          </a:p>
          <a:p>
            <a:r>
              <a:rPr lang="en-US" altLang="zh-CN" sz="1400" dirty="0">
                <a:solidFill>
                  <a:srgbClr val="0066FF"/>
                </a:solidFill>
              </a:rPr>
              <a:t>   </a:t>
            </a:r>
            <a:r>
              <a:rPr lang="en-US" altLang="zh-CN" sz="1400" dirty="0" err="1">
                <a:solidFill>
                  <a:srgbClr val="0066FF"/>
                </a:solidFill>
              </a:rPr>
              <a:t>LNode</a:t>
            </a:r>
            <a:r>
              <a:rPr lang="en-US" altLang="zh-CN" sz="1400" dirty="0">
                <a:solidFill>
                  <a:srgbClr val="0066FF"/>
                </a:solidFill>
              </a:rPr>
              <a:t> *</a:t>
            </a:r>
            <a:r>
              <a:rPr lang="en-US" altLang="zh-CN" sz="1400" dirty="0" err="1">
                <a:solidFill>
                  <a:srgbClr val="0066FF"/>
                </a:solidFill>
              </a:rPr>
              <a:t>pr</a:t>
            </a:r>
            <a:r>
              <a:rPr lang="en-US" altLang="zh-CN" sz="1400" dirty="0">
                <a:solidFill>
                  <a:srgbClr val="0066FF"/>
                </a:solidFill>
              </a:rPr>
              <a:t>=ha,*pa=ha-&gt;next,*</a:t>
            </a:r>
            <a:r>
              <a:rPr lang="en-US" altLang="zh-CN" sz="1400" dirty="0" err="1">
                <a:solidFill>
                  <a:srgbClr val="0066FF"/>
                </a:solidFill>
              </a:rPr>
              <a:t>pb</a:t>
            </a:r>
            <a:r>
              <a:rPr lang="en-US" altLang="zh-CN" sz="1400" dirty="0">
                <a:solidFill>
                  <a:srgbClr val="0066FF"/>
                </a:solidFill>
              </a:rPr>
              <a:t>=</a:t>
            </a:r>
            <a:r>
              <a:rPr lang="en-US" altLang="zh-CN" sz="1400" dirty="0" err="1">
                <a:solidFill>
                  <a:srgbClr val="0066FF"/>
                </a:solidFill>
              </a:rPr>
              <a:t>hb</a:t>
            </a:r>
            <a:r>
              <a:rPr lang="en-US" altLang="zh-CN" sz="1400" dirty="0">
                <a:solidFill>
                  <a:srgbClr val="0066FF"/>
                </a:solidFill>
              </a:rPr>
              <a:t>-&gt;next,*s;</a:t>
            </a:r>
            <a:endParaRPr lang="zh-CN" altLang="zh-CN" sz="1400" dirty="0">
              <a:solidFill>
                <a:srgbClr val="0066FF"/>
              </a:solidFill>
            </a:endParaRPr>
          </a:p>
          <a:p>
            <a:r>
              <a:rPr lang="en-US" altLang="zh-CN" sz="1400" dirty="0">
                <a:solidFill>
                  <a:srgbClr val="0066FF"/>
                </a:solidFill>
              </a:rPr>
              <a:t>   </a:t>
            </a:r>
            <a:r>
              <a:rPr lang="en-US" altLang="zh-CN" sz="1400" dirty="0" err="1">
                <a:solidFill>
                  <a:srgbClr val="0066FF"/>
                </a:solidFill>
              </a:rPr>
              <a:t>int</a:t>
            </a:r>
            <a:r>
              <a:rPr lang="en-US" altLang="zh-CN" sz="1400" dirty="0">
                <a:solidFill>
                  <a:srgbClr val="0066FF"/>
                </a:solidFill>
              </a:rPr>
              <a:t> n=0;</a:t>
            </a:r>
            <a:endParaRPr lang="zh-CN" altLang="zh-CN" sz="1400" dirty="0">
              <a:solidFill>
                <a:srgbClr val="0066FF"/>
              </a:solidFill>
            </a:endParaRPr>
          </a:p>
          <a:p>
            <a:r>
              <a:rPr lang="en-US" altLang="zh-CN" sz="1400" dirty="0">
                <a:solidFill>
                  <a:srgbClr val="0066FF"/>
                </a:solidFill>
              </a:rPr>
              <a:t>   while(pa&amp;&amp;</a:t>
            </a:r>
            <a:r>
              <a:rPr lang="en-US" altLang="zh-CN" sz="1400" dirty="0" err="1">
                <a:solidFill>
                  <a:srgbClr val="0066FF"/>
                </a:solidFill>
              </a:rPr>
              <a:t>pb</a:t>
            </a:r>
            <a:r>
              <a:rPr lang="en-US" altLang="zh-CN" sz="1400" dirty="0">
                <a:solidFill>
                  <a:srgbClr val="0066FF"/>
                </a:solidFill>
              </a:rPr>
              <a:t>)        //</a:t>
            </a:r>
            <a:r>
              <a:rPr lang="zh-CN" altLang="zh-CN" sz="1400" dirty="0">
                <a:solidFill>
                  <a:srgbClr val="0066FF"/>
                </a:solidFill>
              </a:rPr>
              <a:t>遍历两个链表</a:t>
            </a:r>
          </a:p>
          <a:p>
            <a:r>
              <a:rPr lang="en-US" altLang="zh-CN" sz="1400" dirty="0">
                <a:solidFill>
                  <a:srgbClr val="0066FF"/>
                </a:solidFill>
              </a:rPr>
              <a:t>     if(pa-&gt;data&lt;</a:t>
            </a:r>
            <a:r>
              <a:rPr lang="en-US" altLang="zh-CN" sz="1400" dirty="0" err="1">
                <a:solidFill>
                  <a:srgbClr val="0066FF"/>
                </a:solidFill>
              </a:rPr>
              <a:t>pb</a:t>
            </a:r>
            <a:r>
              <a:rPr lang="en-US" altLang="zh-CN" sz="1400" dirty="0">
                <a:solidFill>
                  <a:srgbClr val="0066FF"/>
                </a:solidFill>
              </a:rPr>
              <a:t>-&gt;data){ </a:t>
            </a:r>
          </a:p>
          <a:p>
            <a:r>
              <a:rPr lang="en-US" altLang="zh-CN" sz="1400" dirty="0">
                <a:solidFill>
                  <a:srgbClr val="0066FF"/>
                </a:solidFill>
              </a:rPr>
              <a:t>        </a:t>
            </a:r>
            <a:r>
              <a:rPr lang="en-US" altLang="zh-CN" sz="1400" dirty="0" err="1">
                <a:solidFill>
                  <a:srgbClr val="0066FF"/>
                </a:solidFill>
              </a:rPr>
              <a:t>pr</a:t>
            </a:r>
            <a:r>
              <a:rPr lang="en-US" altLang="zh-CN" sz="1400" dirty="0">
                <a:solidFill>
                  <a:srgbClr val="0066FF"/>
                </a:solidFill>
              </a:rPr>
              <a:t>=pa;    pa=pa-&gt;next;</a:t>
            </a:r>
            <a:endParaRPr lang="zh-CN" altLang="zh-CN" sz="1400" dirty="0">
              <a:solidFill>
                <a:srgbClr val="0066FF"/>
              </a:solidFill>
            </a:endParaRPr>
          </a:p>
          <a:p>
            <a:r>
              <a:rPr lang="en-US" altLang="zh-CN" sz="1400" dirty="0">
                <a:solidFill>
                  <a:srgbClr val="0066FF"/>
                </a:solidFill>
              </a:rPr>
              <a:t>        n++;</a:t>
            </a:r>
            <a:endParaRPr lang="zh-CN" altLang="zh-CN" sz="1400" dirty="0">
              <a:solidFill>
                <a:srgbClr val="0066FF"/>
              </a:solidFill>
            </a:endParaRPr>
          </a:p>
          <a:p>
            <a:r>
              <a:rPr lang="en-US" altLang="zh-CN" sz="1400" dirty="0">
                <a:solidFill>
                  <a:srgbClr val="0066FF"/>
                </a:solidFill>
              </a:rPr>
              <a:t>     }</a:t>
            </a:r>
            <a:endParaRPr lang="zh-CN" altLang="zh-CN" sz="1400" dirty="0">
              <a:solidFill>
                <a:srgbClr val="0066FF"/>
              </a:solidFill>
            </a:endParaRPr>
          </a:p>
          <a:p>
            <a:r>
              <a:rPr lang="en-US" altLang="zh-CN" sz="1400" dirty="0">
                <a:solidFill>
                  <a:srgbClr val="0066FF"/>
                </a:solidFill>
              </a:rPr>
              <a:t>     else </a:t>
            </a:r>
            <a:r>
              <a:rPr lang="en-US" altLang="zh-CN" sz="1400" dirty="0">
                <a:solidFill>
                  <a:srgbClr val="C00000"/>
                </a:solidFill>
              </a:rPr>
              <a:t>if(pa-&gt;data==</a:t>
            </a:r>
            <a:r>
              <a:rPr lang="en-US" altLang="zh-CN" sz="1400" dirty="0" err="1">
                <a:solidFill>
                  <a:srgbClr val="C00000"/>
                </a:solidFill>
              </a:rPr>
              <a:t>pb</a:t>
            </a:r>
            <a:r>
              <a:rPr lang="en-US" altLang="zh-CN" sz="1400" dirty="0">
                <a:solidFill>
                  <a:srgbClr val="C00000"/>
                </a:solidFill>
              </a:rPr>
              <a:t>-&gt;data){</a:t>
            </a:r>
          </a:p>
          <a:p>
            <a:r>
              <a:rPr lang="en-US" altLang="zh-CN" sz="1400" dirty="0">
                <a:solidFill>
                  <a:srgbClr val="C00000"/>
                </a:solidFill>
              </a:rPr>
              <a:t>               </a:t>
            </a:r>
            <a:r>
              <a:rPr lang="en-US" altLang="zh-CN" sz="1400" dirty="0" err="1">
                <a:solidFill>
                  <a:srgbClr val="C00000"/>
                </a:solidFill>
              </a:rPr>
              <a:t>pr</a:t>
            </a:r>
            <a:r>
              <a:rPr lang="en-US" altLang="zh-CN" sz="1400" dirty="0">
                <a:solidFill>
                  <a:srgbClr val="C00000"/>
                </a:solidFill>
              </a:rPr>
              <a:t>=pa;</a:t>
            </a:r>
            <a:endParaRPr lang="zh-CN" altLang="zh-CN" sz="1400" dirty="0">
              <a:solidFill>
                <a:srgbClr val="C00000"/>
              </a:solidFill>
            </a:endParaRPr>
          </a:p>
          <a:p>
            <a:r>
              <a:rPr lang="en-US" altLang="zh-CN" sz="1400" dirty="0">
                <a:solidFill>
                  <a:srgbClr val="C00000"/>
                </a:solidFill>
              </a:rPr>
              <a:t>               pa=pa-&gt;next; </a:t>
            </a:r>
            <a:r>
              <a:rPr lang="en-US" altLang="zh-CN" sz="1400" dirty="0" err="1">
                <a:solidFill>
                  <a:srgbClr val="C00000"/>
                </a:solidFill>
              </a:rPr>
              <a:t>pb</a:t>
            </a:r>
            <a:r>
              <a:rPr lang="en-US" altLang="zh-CN" sz="1400" dirty="0">
                <a:solidFill>
                  <a:srgbClr val="C00000"/>
                </a:solidFill>
              </a:rPr>
              <a:t>=</a:t>
            </a:r>
            <a:r>
              <a:rPr lang="en-US" altLang="zh-CN" sz="1400" dirty="0" err="1">
                <a:solidFill>
                  <a:srgbClr val="C00000"/>
                </a:solidFill>
              </a:rPr>
              <a:t>pb</a:t>
            </a:r>
            <a:r>
              <a:rPr lang="en-US" altLang="zh-CN" sz="1400" dirty="0">
                <a:solidFill>
                  <a:srgbClr val="C00000"/>
                </a:solidFill>
              </a:rPr>
              <a:t>-&gt;next;</a:t>
            </a:r>
            <a:endParaRPr lang="zh-CN" altLang="zh-CN" sz="1400" dirty="0">
              <a:solidFill>
                <a:srgbClr val="C00000"/>
              </a:solidFill>
            </a:endParaRPr>
          </a:p>
          <a:p>
            <a:r>
              <a:rPr lang="en-US" altLang="zh-CN" sz="1400" dirty="0">
                <a:solidFill>
                  <a:srgbClr val="C00000"/>
                </a:solidFill>
              </a:rPr>
              <a:t>               n++;</a:t>
            </a:r>
            <a:endParaRPr lang="zh-CN" altLang="zh-CN" sz="1400" dirty="0">
              <a:solidFill>
                <a:srgbClr val="C00000"/>
              </a:solidFill>
            </a:endParaRPr>
          </a:p>
          <a:p>
            <a:r>
              <a:rPr lang="en-US" altLang="zh-CN" sz="1400" dirty="0">
                <a:solidFill>
                  <a:srgbClr val="C00000"/>
                </a:solidFill>
              </a:rPr>
              <a:t>             }</a:t>
            </a:r>
            <a:endParaRPr lang="zh-CN" altLang="zh-CN" sz="1400" dirty="0">
              <a:solidFill>
                <a:srgbClr val="C00000"/>
              </a:solidFill>
            </a:endParaRPr>
          </a:p>
          <a:p>
            <a:r>
              <a:rPr lang="en-US" altLang="zh-CN" sz="1400" dirty="0">
                <a:solidFill>
                  <a:srgbClr val="0066FF"/>
                </a:solidFill>
              </a:rPr>
              <a:t>             </a:t>
            </a:r>
            <a:r>
              <a:rPr lang="en-US" altLang="zh-CN" sz="1400" dirty="0">
                <a:solidFill>
                  <a:srgbClr val="00B0F0"/>
                </a:solidFill>
              </a:rPr>
              <a:t>else{</a:t>
            </a:r>
          </a:p>
          <a:p>
            <a:r>
              <a:rPr lang="en-US" altLang="zh-CN" sz="1400" dirty="0">
                <a:solidFill>
                  <a:srgbClr val="00B0F0"/>
                </a:solidFill>
              </a:rPr>
              <a:t>               s=new </a:t>
            </a:r>
            <a:r>
              <a:rPr lang="en-US" altLang="zh-CN" sz="1400" dirty="0" err="1">
                <a:solidFill>
                  <a:srgbClr val="00B0F0"/>
                </a:solidFill>
              </a:rPr>
              <a:t>LNode</a:t>
            </a:r>
            <a:r>
              <a:rPr lang="en-US" altLang="zh-CN" sz="1400" dirty="0">
                <a:solidFill>
                  <a:srgbClr val="00B0F0"/>
                </a:solidFill>
              </a:rPr>
              <a:t>;</a:t>
            </a:r>
            <a:endParaRPr lang="zh-CN" altLang="zh-CN" sz="1400" dirty="0">
              <a:solidFill>
                <a:srgbClr val="00B0F0"/>
              </a:solidFill>
            </a:endParaRPr>
          </a:p>
          <a:p>
            <a:r>
              <a:rPr lang="en-US" altLang="zh-CN" sz="1400" dirty="0">
                <a:solidFill>
                  <a:srgbClr val="00B0F0"/>
                </a:solidFill>
              </a:rPr>
              <a:t>               s-&gt;data=</a:t>
            </a:r>
            <a:r>
              <a:rPr lang="en-US" altLang="zh-CN" sz="1400" dirty="0" err="1">
                <a:solidFill>
                  <a:srgbClr val="00B0F0"/>
                </a:solidFill>
              </a:rPr>
              <a:t>pb</a:t>
            </a:r>
            <a:r>
              <a:rPr lang="en-US" altLang="zh-CN" sz="1400" dirty="0">
                <a:solidFill>
                  <a:srgbClr val="00B0F0"/>
                </a:solidFill>
              </a:rPr>
              <a:t>-&gt;data;</a:t>
            </a:r>
            <a:endParaRPr lang="zh-CN" altLang="zh-CN" sz="1400" dirty="0">
              <a:solidFill>
                <a:srgbClr val="00B0F0"/>
              </a:solidFill>
            </a:endParaRPr>
          </a:p>
          <a:p>
            <a:r>
              <a:rPr lang="en-US" altLang="zh-CN" sz="1400" dirty="0">
                <a:solidFill>
                  <a:srgbClr val="00B0F0"/>
                </a:solidFill>
              </a:rPr>
              <a:t>               s-&gt;</a:t>
            </a:r>
            <a:r>
              <a:rPr lang="en-US" altLang="zh-CN" sz="1400" dirty="0" smtClean="0">
                <a:solidFill>
                  <a:srgbClr val="00B0F0"/>
                </a:solidFill>
              </a:rPr>
              <a:t>next=pa;  </a:t>
            </a:r>
            <a:r>
              <a:rPr lang="en-US" altLang="zh-CN" sz="1400" dirty="0" err="1">
                <a:solidFill>
                  <a:srgbClr val="00B0F0"/>
                </a:solidFill>
              </a:rPr>
              <a:t>pr</a:t>
            </a:r>
            <a:r>
              <a:rPr lang="en-US" altLang="zh-CN" sz="1400" dirty="0">
                <a:solidFill>
                  <a:srgbClr val="00B0F0"/>
                </a:solidFill>
              </a:rPr>
              <a:t>-&gt;next=s;</a:t>
            </a:r>
            <a:endParaRPr lang="zh-CN" altLang="zh-CN" sz="1400" dirty="0">
              <a:solidFill>
                <a:srgbClr val="00B0F0"/>
              </a:solidFill>
            </a:endParaRPr>
          </a:p>
          <a:p>
            <a:r>
              <a:rPr lang="en-US" altLang="zh-CN" sz="1400" dirty="0">
                <a:solidFill>
                  <a:srgbClr val="00B0F0"/>
                </a:solidFill>
              </a:rPr>
              <a:t>               n++;</a:t>
            </a:r>
            <a:endParaRPr lang="zh-CN" altLang="zh-CN" sz="1400" dirty="0">
              <a:solidFill>
                <a:srgbClr val="00B0F0"/>
              </a:solidFill>
            </a:endParaRPr>
          </a:p>
          <a:p>
            <a:r>
              <a:rPr lang="en-US" altLang="zh-CN" sz="1400" dirty="0">
                <a:solidFill>
                  <a:srgbClr val="00B0F0"/>
                </a:solidFill>
              </a:rPr>
              <a:t>               </a:t>
            </a:r>
            <a:r>
              <a:rPr lang="en-US" altLang="zh-CN" sz="1400" dirty="0" err="1">
                <a:solidFill>
                  <a:srgbClr val="00B0F0"/>
                </a:solidFill>
              </a:rPr>
              <a:t>pr</a:t>
            </a:r>
            <a:r>
              <a:rPr lang="en-US" altLang="zh-CN" sz="1400" dirty="0">
                <a:solidFill>
                  <a:srgbClr val="00B0F0"/>
                </a:solidFill>
              </a:rPr>
              <a:t>=s;    </a:t>
            </a:r>
            <a:r>
              <a:rPr lang="en-US" altLang="zh-CN" sz="1400" dirty="0" err="1">
                <a:solidFill>
                  <a:srgbClr val="00B0F0"/>
                </a:solidFill>
              </a:rPr>
              <a:t>pb</a:t>
            </a:r>
            <a:r>
              <a:rPr lang="en-US" altLang="zh-CN" sz="1400" dirty="0">
                <a:solidFill>
                  <a:srgbClr val="00B0F0"/>
                </a:solidFill>
              </a:rPr>
              <a:t>=</a:t>
            </a:r>
            <a:r>
              <a:rPr lang="en-US" altLang="zh-CN" sz="1400" dirty="0" err="1">
                <a:solidFill>
                  <a:srgbClr val="00B0F0"/>
                </a:solidFill>
              </a:rPr>
              <a:t>pb</a:t>
            </a:r>
            <a:r>
              <a:rPr lang="en-US" altLang="zh-CN" sz="1400" dirty="0">
                <a:solidFill>
                  <a:srgbClr val="00B0F0"/>
                </a:solidFill>
              </a:rPr>
              <a:t>-&gt;next;</a:t>
            </a:r>
            <a:endParaRPr lang="zh-CN" altLang="zh-CN" sz="1400" dirty="0">
              <a:solidFill>
                <a:srgbClr val="00B0F0"/>
              </a:solidFill>
            </a:endParaRPr>
          </a:p>
          <a:p>
            <a:r>
              <a:rPr lang="en-US" altLang="zh-CN" sz="1400" dirty="0">
                <a:solidFill>
                  <a:srgbClr val="00B0F0"/>
                </a:solidFill>
              </a:rPr>
              <a:t>             }</a:t>
            </a:r>
            <a:endParaRPr lang="zh-CN" altLang="zh-CN" sz="1400" dirty="0">
              <a:solidFill>
                <a:srgbClr val="00B0F0"/>
              </a:solidFill>
            </a:endParaRPr>
          </a:p>
        </p:txBody>
      </p:sp>
      <p:sp>
        <p:nvSpPr>
          <p:cNvPr id="5" name="文本框 4"/>
          <p:cNvSpPr txBox="1"/>
          <p:nvPr/>
        </p:nvSpPr>
        <p:spPr>
          <a:xfrm>
            <a:off x="5076056" y="742994"/>
            <a:ext cx="3456384" cy="3754874"/>
          </a:xfrm>
          <a:prstGeom prst="rect">
            <a:avLst/>
          </a:prstGeom>
          <a:solidFill>
            <a:schemeClr val="accent2">
              <a:lumMod val="40000"/>
              <a:lumOff val="60000"/>
            </a:schemeClr>
          </a:solidFill>
        </p:spPr>
        <p:txBody>
          <a:bodyPr wrap="square" rtlCol="0">
            <a:spAutoFit/>
          </a:bodyPr>
          <a:lstStyle/>
          <a:p>
            <a:r>
              <a:rPr lang="en-US" altLang="zh-CN" sz="1400" dirty="0">
                <a:solidFill>
                  <a:srgbClr val="C00000"/>
                </a:solidFill>
              </a:rPr>
              <a:t>  while(pa){ //</a:t>
            </a:r>
            <a:r>
              <a:rPr lang="zh-CN" altLang="zh-CN" sz="1400" dirty="0">
                <a:solidFill>
                  <a:srgbClr val="C00000"/>
                </a:solidFill>
              </a:rPr>
              <a:t>计算</a:t>
            </a:r>
            <a:r>
              <a:rPr lang="en-US" altLang="zh-CN" sz="1400" dirty="0">
                <a:solidFill>
                  <a:srgbClr val="C00000"/>
                </a:solidFill>
              </a:rPr>
              <a:t>ha</a:t>
            </a:r>
            <a:r>
              <a:rPr lang="zh-CN" altLang="zh-CN" sz="1400" dirty="0">
                <a:solidFill>
                  <a:srgbClr val="C00000"/>
                </a:solidFill>
              </a:rPr>
              <a:t>中剩余结点的个数</a:t>
            </a:r>
          </a:p>
          <a:p>
            <a:r>
              <a:rPr lang="en-US" altLang="zh-CN" sz="1400" dirty="0">
                <a:solidFill>
                  <a:srgbClr val="C00000"/>
                </a:solidFill>
              </a:rPr>
              <a:t>      n++;</a:t>
            </a:r>
            <a:endParaRPr lang="zh-CN" altLang="zh-CN" sz="1400" dirty="0">
              <a:solidFill>
                <a:srgbClr val="C00000"/>
              </a:solidFill>
            </a:endParaRPr>
          </a:p>
          <a:p>
            <a:r>
              <a:rPr lang="en-US" altLang="zh-CN" sz="1400" dirty="0">
                <a:solidFill>
                  <a:srgbClr val="C00000"/>
                </a:solidFill>
              </a:rPr>
              <a:t>      pa=pa-&gt;next;</a:t>
            </a:r>
            <a:endParaRPr lang="zh-CN" altLang="zh-CN" sz="1400" dirty="0">
              <a:solidFill>
                <a:srgbClr val="C00000"/>
              </a:solidFill>
            </a:endParaRPr>
          </a:p>
          <a:p>
            <a:r>
              <a:rPr lang="en-US" altLang="zh-CN" sz="1400" dirty="0">
                <a:solidFill>
                  <a:srgbClr val="C00000"/>
                </a:solidFill>
              </a:rPr>
              <a:t>  }</a:t>
            </a:r>
            <a:endParaRPr lang="zh-CN" altLang="zh-CN" sz="1400" dirty="0">
              <a:solidFill>
                <a:srgbClr val="C00000"/>
              </a:solidFill>
            </a:endParaRPr>
          </a:p>
          <a:p>
            <a:r>
              <a:rPr lang="en-US" altLang="zh-CN" sz="1400" dirty="0">
                <a:solidFill>
                  <a:srgbClr val="0066FF"/>
                </a:solidFill>
              </a:rPr>
              <a:t>  while(</a:t>
            </a:r>
            <a:r>
              <a:rPr lang="en-US" altLang="zh-CN" sz="1400" dirty="0" err="1">
                <a:solidFill>
                  <a:srgbClr val="0066FF"/>
                </a:solidFill>
              </a:rPr>
              <a:t>pb</a:t>
            </a:r>
            <a:r>
              <a:rPr lang="en-US" altLang="zh-CN" sz="1400" dirty="0">
                <a:solidFill>
                  <a:srgbClr val="0066FF"/>
                </a:solidFill>
              </a:rPr>
              <a:t>){</a:t>
            </a:r>
          </a:p>
          <a:p>
            <a:r>
              <a:rPr lang="en-US" altLang="zh-CN" sz="1400" dirty="0">
                <a:solidFill>
                  <a:srgbClr val="0066FF"/>
                </a:solidFill>
              </a:rPr>
              <a:t>  //</a:t>
            </a:r>
            <a:r>
              <a:rPr lang="zh-CN" altLang="zh-CN" sz="1400" dirty="0">
                <a:solidFill>
                  <a:srgbClr val="0066FF"/>
                </a:solidFill>
              </a:rPr>
              <a:t>把</a:t>
            </a:r>
            <a:r>
              <a:rPr lang="en-US" altLang="zh-CN" sz="1400" dirty="0" err="1">
                <a:solidFill>
                  <a:srgbClr val="0066FF"/>
                </a:solidFill>
              </a:rPr>
              <a:t>hb</a:t>
            </a:r>
            <a:r>
              <a:rPr lang="zh-CN" altLang="zh-CN" sz="1400" dirty="0">
                <a:solidFill>
                  <a:srgbClr val="0066FF"/>
                </a:solidFill>
              </a:rPr>
              <a:t>中的剩余结点加入集合</a:t>
            </a:r>
            <a:r>
              <a:rPr lang="en-US" altLang="zh-CN" sz="1400" dirty="0">
                <a:solidFill>
                  <a:srgbClr val="0066FF"/>
                </a:solidFill>
              </a:rPr>
              <a:t>ha</a:t>
            </a:r>
            <a:r>
              <a:rPr lang="zh-CN" altLang="zh-CN" sz="1400" dirty="0">
                <a:solidFill>
                  <a:srgbClr val="0066FF"/>
                </a:solidFill>
              </a:rPr>
              <a:t>中并计数</a:t>
            </a:r>
          </a:p>
          <a:p>
            <a:r>
              <a:rPr lang="en-US" altLang="zh-CN" sz="1400" dirty="0">
                <a:solidFill>
                  <a:srgbClr val="0066FF"/>
                </a:solidFill>
              </a:rPr>
              <a:t>      s=new </a:t>
            </a:r>
            <a:r>
              <a:rPr lang="en-US" altLang="zh-CN" sz="1400" dirty="0" err="1">
                <a:solidFill>
                  <a:srgbClr val="0066FF"/>
                </a:solidFill>
              </a:rPr>
              <a:t>LNode</a:t>
            </a:r>
            <a:r>
              <a:rPr lang="en-US" altLang="zh-CN" sz="1400" dirty="0">
                <a:solidFill>
                  <a:srgbClr val="0066FF"/>
                </a:solidFill>
              </a:rPr>
              <a:t>;</a:t>
            </a:r>
            <a:endParaRPr lang="zh-CN" altLang="zh-CN" sz="1400" dirty="0">
              <a:solidFill>
                <a:srgbClr val="0066FF"/>
              </a:solidFill>
            </a:endParaRPr>
          </a:p>
          <a:p>
            <a:r>
              <a:rPr lang="en-US" altLang="zh-CN" sz="1400" dirty="0">
                <a:solidFill>
                  <a:srgbClr val="0066FF"/>
                </a:solidFill>
              </a:rPr>
              <a:t>      s-&gt;data=</a:t>
            </a:r>
            <a:r>
              <a:rPr lang="en-US" altLang="zh-CN" sz="1400" dirty="0" err="1">
                <a:solidFill>
                  <a:srgbClr val="0066FF"/>
                </a:solidFill>
              </a:rPr>
              <a:t>pb</a:t>
            </a:r>
            <a:r>
              <a:rPr lang="en-US" altLang="zh-CN" sz="1400" dirty="0">
                <a:solidFill>
                  <a:srgbClr val="0066FF"/>
                </a:solidFill>
              </a:rPr>
              <a:t>-&gt;data;</a:t>
            </a:r>
            <a:endParaRPr lang="zh-CN" altLang="zh-CN" sz="1400" dirty="0">
              <a:solidFill>
                <a:srgbClr val="0066FF"/>
              </a:solidFill>
            </a:endParaRPr>
          </a:p>
          <a:p>
            <a:r>
              <a:rPr lang="en-US" altLang="zh-CN" sz="1400" dirty="0">
                <a:solidFill>
                  <a:srgbClr val="0066FF"/>
                </a:solidFill>
              </a:rPr>
              <a:t>      s-&gt;next=NULL;</a:t>
            </a:r>
            <a:endParaRPr lang="zh-CN" altLang="zh-CN" sz="1400" dirty="0">
              <a:solidFill>
                <a:srgbClr val="0066FF"/>
              </a:solidFill>
            </a:endParaRPr>
          </a:p>
          <a:p>
            <a:r>
              <a:rPr lang="en-US" altLang="zh-CN" sz="1400" dirty="0">
                <a:solidFill>
                  <a:srgbClr val="0066FF"/>
                </a:solidFill>
              </a:rPr>
              <a:t>      </a:t>
            </a:r>
            <a:r>
              <a:rPr lang="en-US" altLang="zh-CN" sz="1400" dirty="0" err="1">
                <a:solidFill>
                  <a:srgbClr val="0066FF"/>
                </a:solidFill>
              </a:rPr>
              <a:t>pr</a:t>
            </a:r>
            <a:r>
              <a:rPr lang="en-US" altLang="zh-CN" sz="1400" dirty="0">
                <a:solidFill>
                  <a:srgbClr val="0066FF"/>
                </a:solidFill>
              </a:rPr>
              <a:t>-&gt;next=s;</a:t>
            </a:r>
            <a:endParaRPr lang="zh-CN" altLang="zh-CN" sz="1400" dirty="0">
              <a:solidFill>
                <a:srgbClr val="0066FF"/>
              </a:solidFill>
            </a:endParaRPr>
          </a:p>
          <a:p>
            <a:r>
              <a:rPr lang="en-US" altLang="zh-CN" sz="1400" dirty="0">
                <a:solidFill>
                  <a:srgbClr val="0066FF"/>
                </a:solidFill>
              </a:rPr>
              <a:t>      </a:t>
            </a:r>
            <a:r>
              <a:rPr lang="en-US" altLang="zh-CN" sz="1400" dirty="0" err="1">
                <a:solidFill>
                  <a:srgbClr val="0066FF"/>
                </a:solidFill>
              </a:rPr>
              <a:t>pr</a:t>
            </a:r>
            <a:r>
              <a:rPr lang="en-US" altLang="zh-CN" sz="1400" dirty="0">
                <a:solidFill>
                  <a:srgbClr val="0066FF"/>
                </a:solidFill>
              </a:rPr>
              <a:t>=s</a:t>
            </a:r>
            <a:r>
              <a:rPr lang="en-US" altLang="zh-CN" sz="1400" dirty="0" smtClean="0">
                <a:solidFill>
                  <a:srgbClr val="0066FF"/>
                </a:solidFill>
              </a:rPr>
              <a:t>;</a:t>
            </a:r>
          </a:p>
          <a:p>
            <a:r>
              <a:rPr lang="en-US" altLang="zh-CN" sz="1400" dirty="0">
                <a:solidFill>
                  <a:srgbClr val="0066FF"/>
                </a:solidFill>
              </a:rPr>
              <a:t> </a:t>
            </a:r>
            <a:r>
              <a:rPr lang="en-US" altLang="zh-CN" sz="1400" dirty="0" smtClean="0">
                <a:solidFill>
                  <a:srgbClr val="0066FF"/>
                </a:solidFill>
              </a:rPr>
              <a:t>     </a:t>
            </a:r>
            <a:r>
              <a:rPr lang="en-US" altLang="zh-CN" sz="1400" dirty="0" err="1" smtClean="0">
                <a:solidFill>
                  <a:srgbClr val="0066FF"/>
                </a:solidFill>
              </a:rPr>
              <a:t>pb</a:t>
            </a:r>
            <a:r>
              <a:rPr lang="en-US" altLang="zh-CN" sz="1400" dirty="0" smtClean="0">
                <a:solidFill>
                  <a:srgbClr val="0066FF"/>
                </a:solidFill>
              </a:rPr>
              <a:t>=</a:t>
            </a:r>
            <a:r>
              <a:rPr lang="en-US" altLang="zh-CN" sz="1400" dirty="0" err="1" smtClean="0">
                <a:solidFill>
                  <a:srgbClr val="0066FF"/>
                </a:solidFill>
              </a:rPr>
              <a:t>pb</a:t>
            </a:r>
            <a:r>
              <a:rPr lang="en-US" altLang="zh-CN" sz="1400" smtClean="0">
                <a:solidFill>
                  <a:srgbClr val="0066FF"/>
                </a:solidFill>
              </a:rPr>
              <a:t>-&gt;next;</a:t>
            </a:r>
            <a:endParaRPr lang="zh-CN" altLang="zh-CN" sz="1400" dirty="0">
              <a:solidFill>
                <a:srgbClr val="0066FF"/>
              </a:solidFill>
            </a:endParaRPr>
          </a:p>
          <a:p>
            <a:r>
              <a:rPr lang="en-US" altLang="zh-CN" sz="1400" dirty="0">
                <a:solidFill>
                  <a:srgbClr val="0066FF"/>
                </a:solidFill>
              </a:rPr>
              <a:t>      n++;</a:t>
            </a:r>
            <a:endParaRPr lang="zh-CN" altLang="zh-CN" sz="1400" dirty="0">
              <a:solidFill>
                <a:srgbClr val="0066FF"/>
              </a:solidFill>
            </a:endParaRPr>
          </a:p>
          <a:p>
            <a:r>
              <a:rPr lang="en-US" altLang="zh-CN" sz="1400" dirty="0">
                <a:solidFill>
                  <a:srgbClr val="0066FF"/>
                </a:solidFill>
              </a:rPr>
              <a:t>   }</a:t>
            </a:r>
            <a:endParaRPr lang="zh-CN" altLang="zh-CN" sz="1400" dirty="0">
              <a:solidFill>
                <a:srgbClr val="0066FF"/>
              </a:solidFill>
            </a:endParaRPr>
          </a:p>
          <a:p>
            <a:r>
              <a:rPr lang="en-US" altLang="zh-CN" sz="1400" dirty="0">
                <a:solidFill>
                  <a:srgbClr val="0066FF"/>
                </a:solidFill>
              </a:rPr>
              <a:t>   return n;</a:t>
            </a:r>
          </a:p>
          <a:p>
            <a:r>
              <a:rPr lang="en-US" altLang="zh-CN" sz="1400" dirty="0">
                <a:solidFill>
                  <a:srgbClr val="0066FF"/>
                </a:solidFill>
              </a:rPr>
              <a:t>}</a:t>
            </a:r>
            <a:endParaRPr lang="zh-CN" altLang="zh-CN" sz="1400" dirty="0">
              <a:solidFill>
                <a:srgbClr val="0066FF"/>
              </a:solidFill>
            </a:endParaRPr>
          </a:p>
          <a:p>
            <a:endParaRPr lang="zh-CN" altLang="en-US" sz="1400" dirty="0"/>
          </a:p>
        </p:txBody>
      </p:sp>
    </p:spTree>
    <p:extLst>
      <p:ext uri="{BB962C8B-B14F-4D97-AF65-F5344CB8AC3E}">
        <p14:creationId xmlns:p14="http://schemas.microsoft.com/office/powerpoint/2010/main" val="295095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1000"/>
                                        <p:tgtEl>
                                          <p:spTgt spid="4">
                                            <p:txEl>
                                              <p:pRg st="0" end="0"/>
                                            </p:txEl>
                                          </p:spTgt>
                                        </p:tgtEl>
                                      </p:cBhvr>
                                    </p:animEffect>
                                    <p:anim calcmode="lin" valueType="num">
                                      <p:cBhvr>
                                        <p:cTn id="2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1000"/>
                                        <p:tgtEl>
                                          <p:spTgt spid="4">
                                            <p:txEl>
                                              <p:pRg st="1" end="1"/>
                                            </p:txEl>
                                          </p:spTgt>
                                        </p:tgtEl>
                                      </p:cBhvr>
                                    </p:animEffect>
                                    <p:anim calcmode="lin" valueType="num">
                                      <p:cBhvr>
                                        <p:cTn id="2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1000"/>
                                        <p:tgtEl>
                                          <p:spTgt spid="4">
                                            <p:txEl>
                                              <p:pRg st="2" end="2"/>
                                            </p:txEl>
                                          </p:spTgt>
                                        </p:tgtEl>
                                      </p:cBhvr>
                                    </p:animEffect>
                                    <p:anim calcmode="lin" valueType="num">
                                      <p:cBhvr>
                                        <p:cTn id="3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fade">
                                      <p:cBhvr>
                                        <p:cTn id="39" dur="1000"/>
                                        <p:tgtEl>
                                          <p:spTgt spid="4">
                                            <p:txEl>
                                              <p:pRg st="3" end="3"/>
                                            </p:txEl>
                                          </p:spTgt>
                                        </p:tgtEl>
                                      </p:cBhvr>
                                    </p:animEffect>
                                    <p:anim calcmode="lin" valueType="num">
                                      <p:cBhvr>
                                        <p:cTn id="4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1000"/>
                                        <p:tgtEl>
                                          <p:spTgt spid="4">
                                            <p:txEl>
                                              <p:pRg st="4" end="4"/>
                                            </p:txEl>
                                          </p:spTgt>
                                        </p:tgtEl>
                                      </p:cBhvr>
                                    </p:animEffect>
                                    <p:anim calcmode="lin" valueType="num">
                                      <p:cBhvr>
                                        <p:cTn id="4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1000"/>
                                        <p:tgtEl>
                                          <p:spTgt spid="4">
                                            <p:txEl>
                                              <p:pRg st="5" end="5"/>
                                            </p:txEl>
                                          </p:spTgt>
                                        </p:tgtEl>
                                      </p:cBhvr>
                                    </p:animEffect>
                                    <p:anim calcmode="lin" valueType="num">
                                      <p:cBhvr>
                                        <p:cTn id="54"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5" end="5"/>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fade">
                                      <p:cBhvr>
                                        <p:cTn id="58" dur="1000"/>
                                        <p:tgtEl>
                                          <p:spTgt spid="4">
                                            <p:txEl>
                                              <p:pRg st="6" end="6"/>
                                            </p:txEl>
                                          </p:spTgt>
                                        </p:tgtEl>
                                      </p:cBhvr>
                                    </p:animEffect>
                                    <p:anim calcmode="lin" valueType="num">
                                      <p:cBhvr>
                                        <p:cTn id="5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6" end="6"/>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
                                            <p:txEl>
                                              <p:pRg st="7" end="7"/>
                                            </p:txEl>
                                          </p:spTgt>
                                        </p:tgtEl>
                                        <p:attrNameLst>
                                          <p:attrName>style.visibility</p:attrName>
                                        </p:attrNameLst>
                                      </p:cBhvr>
                                      <p:to>
                                        <p:strVal val="visible"/>
                                      </p:to>
                                    </p:set>
                                    <p:animEffect transition="in" filter="fade">
                                      <p:cBhvr>
                                        <p:cTn id="63" dur="1000"/>
                                        <p:tgtEl>
                                          <p:spTgt spid="4">
                                            <p:txEl>
                                              <p:pRg st="7" end="7"/>
                                            </p:txEl>
                                          </p:spTgt>
                                        </p:tgtEl>
                                      </p:cBhvr>
                                    </p:animEffect>
                                    <p:anim calcmode="lin" valueType="num">
                                      <p:cBhvr>
                                        <p:cTn id="64"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4">
                                            <p:txEl>
                                              <p:pRg st="8" end="8"/>
                                            </p:txEl>
                                          </p:spTgt>
                                        </p:tgtEl>
                                        <p:attrNameLst>
                                          <p:attrName>style.visibility</p:attrName>
                                        </p:attrNameLst>
                                      </p:cBhvr>
                                      <p:to>
                                        <p:strVal val="visible"/>
                                      </p:to>
                                    </p:set>
                                    <p:animEffect transition="in" filter="fade">
                                      <p:cBhvr>
                                        <p:cTn id="70" dur="1000"/>
                                        <p:tgtEl>
                                          <p:spTgt spid="4">
                                            <p:txEl>
                                              <p:pRg st="8" end="8"/>
                                            </p:txEl>
                                          </p:spTgt>
                                        </p:tgtEl>
                                      </p:cBhvr>
                                    </p:animEffect>
                                    <p:anim calcmode="lin" valueType="num">
                                      <p:cBhvr>
                                        <p:cTn id="71"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4">
                                            <p:txEl>
                                              <p:pRg st="9" end="9"/>
                                            </p:txEl>
                                          </p:spTgt>
                                        </p:tgtEl>
                                        <p:attrNameLst>
                                          <p:attrName>style.visibility</p:attrName>
                                        </p:attrNameLst>
                                      </p:cBhvr>
                                      <p:to>
                                        <p:strVal val="visible"/>
                                      </p:to>
                                    </p:set>
                                    <p:animEffect transition="in" filter="fade">
                                      <p:cBhvr>
                                        <p:cTn id="77" dur="1000"/>
                                        <p:tgtEl>
                                          <p:spTgt spid="4">
                                            <p:txEl>
                                              <p:pRg st="9" end="9"/>
                                            </p:txEl>
                                          </p:spTgt>
                                        </p:tgtEl>
                                      </p:cBhvr>
                                    </p:animEffect>
                                    <p:anim calcmode="lin" valueType="num">
                                      <p:cBhvr>
                                        <p:cTn id="78"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4">
                                            <p:txEl>
                                              <p:pRg st="9" end="9"/>
                                            </p:txEl>
                                          </p:spTgt>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
                                            <p:txEl>
                                              <p:pRg st="10" end="10"/>
                                            </p:txEl>
                                          </p:spTgt>
                                        </p:tgtEl>
                                        <p:attrNameLst>
                                          <p:attrName>style.visibility</p:attrName>
                                        </p:attrNameLst>
                                      </p:cBhvr>
                                      <p:to>
                                        <p:strVal val="visible"/>
                                      </p:to>
                                    </p:set>
                                    <p:animEffect transition="in" filter="fade">
                                      <p:cBhvr>
                                        <p:cTn id="82" dur="1000"/>
                                        <p:tgtEl>
                                          <p:spTgt spid="4">
                                            <p:txEl>
                                              <p:pRg st="10" end="10"/>
                                            </p:txEl>
                                          </p:spTgt>
                                        </p:tgtEl>
                                      </p:cBhvr>
                                    </p:animEffect>
                                    <p:anim calcmode="lin" valueType="num">
                                      <p:cBhvr>
                                        <p:cTn id="83"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84"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
                                            <p:txEl>
                                              <p:pRg st="11" end="11"/>
                                            </p:txEl>
                                          </p:spTgt>
                                        </p:tgtEl>
                                        <p:attrNameLst>
                                          <p:attrName>style.visibility</p:attrName>
                                        </p:attrNameLst>
                                      </p:cBhvr>
                                      <p:to>
                                        <p:strVal val="visible"/>
                                      </p:to>
                                    </p:set>
                                    <p:animEffect transition="in" filter="fade">
                                      <p:cBhvr>
                                        <p:cTn id="87" dur="1000"/>
                                        <p:tgtEl>
                                          <p:spTgt spid="4">
                                            <p:txEl>
                                              <p:pRg st="11" end="11"/>
                                            </p:txEl>
                                          </p:spTgt>
                                        </p:tgtEl>
                                      </p:cBhvr>
                                    </p:animEffect>
                                    <p:anim calcmode="lin" valueType="num">
                                      <p:cBhvr>
                                        <p:cTn id="88"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9"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4">
                                            <p:txEl>
                                              <p:pRg st="12" end="12"/>
                                            </p:txEl>
                                          </p:spTgt>
                                        </p:tgtEl>
                                        <p:attrNameLst>
                                          <p:attrName>style.visibility</p:attrName>
                                        </p:attrNameLst>
                                      </p:cBhvr>
                                      <p:to>
                                        <p:strVal val="visible"/>
                                      </p:to>
                                    </p:set>
                                    <p:animEffect transition="in" filter="fade">
                                      <p:cBhvr>
                                        <p:cTn id="92" dur="1000"/>
                                        <p:tgtEl>
                                          <p:spTgt spid="4">
                                            <p:txEl>
                                              <p:pRg st="12" end="12"/>
                                            </p:txEl>
                                          </p:spTgt>
                                        </p:tgtEl>
                                      </p:cBhvr>
                                    </p:animEffect>
                                    <p:anim calcmode="lin" valueType="num">
                                      <p:cBhvr>
                                        <p:cTn id="93"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94"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
                                            <p:txEl>
                                              <p:pRg st="13" end="13"/>
                                            </p:txEl>
                                          </p:spTgt>
                                        </p:tgtEl>
                                        <p:attrNameLst>
                                          <p:attrName>style.visibility</p:attrName>
                                        </p:attrNameLst>
                                      </p:cBhvr>
                                      <p:to>
                                        <p:strVal val="visible"/>
                                      </p:to>
                                    </p:set>
                                    <p:animEffect transition="in" filter="fade">
                                      <p:cBhvr>
                                        <p:cTn id="99" dur="1000"/>
                                        <p:tgtEl>
                                          <p:spTgt spid="4">
                                            <p:txEl>
                                              <p:pRg st="13" end="13"/>
                                            </p:txEl>
                                          </p:spTgt>
                                        </p:tgtEl>
                                      </p:cBhvr>
                                    </p:animEffect>
                                    <p:anim calcmode="lin" valueType="num">
                                      <p:cBhvr>
                                        <p:cTn id="100"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101"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nodeType="clickEffect">
                                  <p:stCondLst>
                                    <p:cond delay="0"/>
                                  </p:stCondLst>
                                  <p:childTnLst>
                                    <p:set>
                                      <p:cBhvr>
                                        <p:cTn id="105" dur="1" fill="hold">
                                          <p:stCondLst>
                                            <p:cond delay="0"/>
                                          </p:stCondLst>
                                        </p:cTn>
                                        <p:tgtEl>
                                          <p:spTgt spid="4">
                                            <p:txEl>
                                              <p:pRg st="14" end="14"/>
                                            </p:txEl>
                                          </p:spTgt>
                                        </p:tgtEl>
                                        <p:attrNameLst>
                                          <p:attrName>style.visibility</p:attrName>
                                        </p:attrNameLst>
                                      </p:cBhvr>
                                      <p:to>
                                        <p:strVal val="visible"/>
                                      </p:to>
                                    </p:set>
                                    <p:animEffect transition="in" filter="fade">
                                      <p:cBhvr>
                                        <p:cTn id="106" dur="1000"/>
                                        <p:tgtEl>
                                          <p:spTgt spid="4">
                                            <p:txEl>
                                              <p:pRg st="14" end="14"/>
                                            </p:txEl>
                                          </p:spTgt>
                                        </p:tgtEl>
                                      </p:cBhvr>
                                    </p:animEffect>
                                    <p:anim calcmode="lin" valueType="num">
                                      <p:cBhvr>
                                        <p:cTn id="107"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108" dur="1000" fill="hold"/>
                                        <p:tgtEl>
                                          <p:spTgt spid="4">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4">
                                            <p:txEl>
                                              <p:pRg st="15" end="15"/>
                                            </p:txEl>
                                          </p:spTgt>
                                        </p:tgtEl>
                                        <p:attrNameLst>
                                          <p:attrName>style.visibility</p:attrName>
                                        </p:attrNameLst>
                                      </p:cBhvr>
                                      <p:to>
                                        <p:strVal val="visible"/>
                                      </p:to>
                                    </p:set>
                                    <p:animEffect transition="in" filter="fade">
                                      <p:cBhvr>
                                        <p:cTn id="113" dur="1000"/>
                                        <p:tgtEl>
                                          <p:spTgt spid="4">
                                            <p:txEl>
                                              <p:pRg st="15" end="15"/>
                                            </p:txEl>
                                          </p:spTgt>
                                        </p:tgtEl>
                                      </p:cBhvr>
                                    </p:animEffect>
                                    <p:anim calcmode="lin" valueType="num">
                                      <p:cBhvr>
                                        <p:cTn id="114"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115"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4">
                                            <p:txEl>
                                              <p:pRg st="16" end="16"/>
                                            </p:txEl>
                                          </p:spTgt>
                                        </p:tgtEl>
                                        <p:attrNameLst>
                                          <p:attrName>style.visibility</p:attrName>
                                        </p:attrNameLst>
                                      </p:cBhvr>
                                      <p:to>
                                        <p:strVal val="visible"/>
                                      </p:to>
                                    </p:set>
                                    <p:animEffect transition="in" filter="fade">
                                      <p:cBhvr>
                                        <p:cTn id="120" dur="1000"/>
                                        <p:tgtEl>
                                          <p:spTgt spid="4">
                                            <p:txEl>
                                              <p:pRg st="16" end="16"/>
                                            </p:txEl>
                                          </p:spTgt>
                                        </p:tgtEl>
                                      </p:cBhvr>
                                    </p:animEffect>
                                    <p:anim calcmode="lin" valueType="num">
                                      <p:cBhvr>
                                        <p:cTn id="121" dur="1000" fill="hold"/>
                                        <p:tgtEl>
                                          <p:spTgt spid="4">
                                            <p:txEl>
                                              <p:pRg st="16" end="16"/>
                                            </p:txEl>
                                          </p:spTgt>
                                        </p:tgtEl>
                                        <p:attrNameLst>
                                          <p:attrName>ppt_x</p:attrName>
                                        </p:attrNameLst>
                                      </p:cBhvr>
                                      <p:tavLst>
                                        <p:tav tm="0">
                                          <p:val>
                                            <p:strVal val="#ppt_x"/>
                                          </p:val>
                                        </p:tav>
                                        <p:tav tm="100000">
                                          <p:val>
                                            <p:strVal val="#ppt_x"/>
                                          </p:val>
                                        </p:tav>
                                      </p:tavLst>
                                    </p:anim>
                                    <p:anim calcmode="lin" valueType="num">
                                      <p:cBhvr>
                                        <p:cTn id="122" dur="1000" fill="hold"/>
                                        <p:tgtEl>
                                          <p:spTgt spid="4">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4">
                                            <p:txEl>
                                              <p:pRg st="17" end="17"/>
                                            </p:txEl>
                                          </p:spTgt>
                                        </p:tgtEl>
                                        <p:attrNameLst>
                                          <p:attrName>style.visibility</p:attrName>
                                        </p:attrNameLst>
                                      </p:cBhvr>
                                      <p:to>
                                        <p:strVal val="visible"/>
                                      </p:to>
                                    </p:set>
                                    <p:animEffect transition="in" filter="fade">
                                      <p:cBhvr>
                                        <p:cTn id="127" dur="1000"/>
                                        <p:tgtEl>
                                          <p:spTgt spid="4">
                                            <p:txEl>
                                              <p:pRg st="17" end="17"/>
                                            </p:txEl>
                                          </p:spTgt>
                                        </p:tgtEl>
                                      </p:cBhvr>
                                    </p:animEffect>
                                    <p:anim calcmode="lin" valueType="num">
                                      <p:cBhvr>
                                        <p:cTn id="128" dur="1000" fill="hold"/>
                                        <p:tgtEl>
                                          <p:spTgt spid="4">
                                            <p:txEl>
                                              <p:pRg st="17" end="17"/>
                                            </p:txEl>
                                          </p:spTgt>
                                        </p:tgtEl>
                                        <p:attrNameLst>
                                          <p:attrName>ppt_x</p:attrName>
                                        </p:attrNameLst>
                                      </p:cBhvr>
                                      <p:tavLst>
                                        <p:tav tm="0">
                                          <p:val>
                                            <p:strVal val="#ppt_x"/>
                                          </p:val>
                                        </p:tav>
                                        <p:tav tm="100000">
                                          <p:val>
                                            <p:strVal val="#ppt_x"/>
                                          </p:val>
                                        </p:tav>
                                      </p:tavLst>
                                    </p:anim>
                                    <p:anim calcmode="lin" valueType="num">
                                      <p:cBhvr>
                                        <p:cTn id="129" dur="1000" fill="hold"/>
                                        <p:tgtEl>
                                          <p:spTgt spid="4">
                                            <p:txEl>
                                              <p:pRg st="17" end="17"/>
                                            </p:txEl>
                                          </p:spTgt>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4">
                                            <p:txEl>
                                              <p:pRg st="18" end="18"/>
                                            </p:txEl>
                                          </p:spTgt>
                                        </p:tgtEl>
                                        <p:attrNameLst>
                                          <p:attrName>style.visibility</p:attrName>
                                        </p:attrNameLst>
                                      </p:cBhvr>
                                      <p:to>
                                        <p:strVal val="visible"/>
                                      </p:to>
                                    </p:set>
                                    <p:animEffect transition="in" filter="fade">
                                      <p:cBhvr>
                                        <p:cTn id="132" dur="1000"/>
                                        <p:tgtEl>
                                          <p:spTgt spid="4">
                                            <p:txEl>
                                              <p:pRg st="18" end="18"/>
                                            </p:txEl>
                                          </p:spTgt>
                                        </p:tgtEl>
                                      </p:cBhvr>
                                    </p:animEffect>
                                    <p:anim calcmode="lin" valueType="num">
                                      <p:cBhvr>
                                        <p:cTn id="133" dur="1000" fill="hold"/>
                                        <p:tgtEl>
                                          <p:spTgt spid="4">
                                            <p:txEl>
                                              <p:pRg st="18" end="18"/>
                                            </p:txEl>
                                          </p:spTgt>
                                        </p:tgtEl>
                                        <p:attrNameLst>
                                          <p:attrName>ppt_x</p:attrName>
                                        </p:attrNameLst>
                                      </p:cBhvr>
                                      <p:tavLst>
                                        <p:tav tm="0">
                                          <p:val>
                                            <p:strVal val="#ppt_x"/>
                                          </p:val>
                                        </p:tav>
                                        <p:tav tm="100000">
                                          <p:val>
                                            <p:strVal val="#ppt_x"/>
                                          </p:val>
                                        </p:tav>
                                      </p:tavLst>
                                    </p:anim>
                                    <p:anim calcmode="lin" valueType="num">
                                      <p:cBhvr>
                                        <p:cTn id="134" dur="1000" fill="hold"/>
                                        <p:tgtEl>
                                          <p:spTgt spid="4">
                                            <p:txEl>
                                              <p:pRg st="18" end="18"/>
                                            </p:txEl>
                                          </p:spTgt>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4">
                                            <p:txEl>
                                              <p:pRg st="19" end="19"/>
                                            </p:txEl>
                                          </p:spTgt>
                                        </p:tgtEl>
                                        <p:attrNameLst>
                                          <p:attrName>style.visibility</p:attrName>
                                        </p:attrNameLst>
                                      </p:cBhvr>
                                      <p:to>
                                        <p:strVal val="visible"/>
                                      </p:to>
                                    </p:set>
                                    <p:animEffect transition="in" filter="fade">
                                      <p:cBhvr>
                                        <p:cTn id="137" dur="1000"/>
                                        <p:tgtEl>
                                          <p:spTgt spid="4">
                                            <p:txEl>
                                              <p:pRg st="19" end="19"/>
                                            </p:txEl>
                                          </p:spTgt>
                                        </p:tgtEl>
                                      </p:cBhvr>
                                    </p:animEffect>
                                    <p:anim calcmode="lin" valueType="num">
                                      <p:cBhvr>
                                        <p:cTn id="138" dur="1000" fill="hold"/>
                                        <p:tgtEl>
                                          <p:spTgt spid="4">
                                            <p:txEl>
                                              <p:pRg st="19" end="19"/>
                                            </p:txEl>
                                          </p:spTgt>
                                        </p:tgtEl>
                                        <p:attrNameLst>
                                          <p:attrName>ppt_x</p:attrName>
                                        </p:attrNameLst>
                                      </p:cBhvr>
                                      <p:tavLst>
                                        <p:tav tm="0">
                                          <p:val>
                                            <p:strVal val="#ppt_x"/>
                                          </p:val>
                                        </p:tav>
                                        <p:tav tm="100000">
                                          <p:val>
                                            <p:strVal val="#ppt_x"/>
                                          </p:val>
                                        </p:tav>
                                      </p:tavLst>
                                    </p:anim>
                                    <p:anim calcmode="lin" valueType="num">
                                      <p:cBhvr>
                                        <p:cTn id="139" dur="1000" fill="hold"/>
                                        <p:tgtEl>
                                          <p:spTgt spid="4">
                                            <p:txEl>
                                              <p:pRg st="19" end="19"/>
                                            </p:txEl>
                                          </p:spTgt>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5"/>
                                        </p:tgtEl>
                                        <p:attrNameLst>
                                          <p:attrName>style.visibility</p:attrName>
                                        </p:attrNameLst>
                                      </p:cBhvr>
                                      <p:to>
                                        <p:strVal val="visible"/>
                                      </p:to>
                                    </p:set>
                                    <p:animEffect transition="in" filter="fade">
                                      <p:cBhvr>
                                        <p:cTn id="144" dur="1000"/>
                                        <p:tgtEl>
                                          <p:spTgt spid="5"/>
                                        </p:tgtEl>
                                      </p:cBhvr>
                                    </p:animEffect>
                                    <p:anim calcmode="lin" valueType="num">
                                      <p:cBhvr>
                                        <p:cTn id="145" dur="1000" fill="hold"/>
                                        <p:tgtEl>
                                          <p:spTgt spid="5"/>
                                        </p:tgtEl>
                                        <p:attrNameLst>
                                          <p:attrName>ppt_x</p:attrName>
                                        </p:attrNameLst>
                                      </p:cBhvr>
                                      <p:tavLst>
                                        <p:tav tm="0">
                                          <p:val>
                                            <p:strVal val="#ppt_x"/>
                                          </p:val>
                                        </p:tav>
                                        <p:tav tm="100000">
                                          <p:val>
                                            <p:strVal val="#ppt_x"/>
                                          </p:val>
                                        </p:tav>
                                      </p:tavLst>
                                    </p:anim>
                                    <p:anim calcmode="lin" valueType="num">
                                      <p:cBhvr>
                                        <p:cTn id="14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5">
                                            <p:txEl>
                                              <p:pRg st="0" end="0"/>
                                            </p:txEl>
                                          </p:spTgt>
                                        </p:tgtEl>
                                        <p:attrNameLst>
                                          <p:attrName>style.visibility</p:attrName>
                                        </p:attrNameLst>
                                      </p:cBhvr>
                                      <p:to>
                                        <p:strVal val="visible"/>
                                      </p:to>
                                    </p:set>
                                    <p:animEffect transition="in" filter="fade">
                                      <p:cBhvr>
                                        <p:cTn id="151" dur="1000"/>
                                        <p:tgtEl>
                                          <p:spTgt spid="5">
                                            <p:txEl>
                                              <p:pRg st="0" end="0"/>
                                            </p:txEl>
                                          </p:spTgt>
                                        </p:tgtEl>
                                      </p:cBhvr>
                                    </p:animEffect>
                                    <p:anim calcmode="lin" valueType="num">
                                      <p:cBhvr>
                                        <p:cTn id="15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3"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5">
                                            <p:txEl>
                                              <p:pRg st="1" end="1"/>
                                            </p:txEl>
                                          </p:spTgt>
                                        </p:tgtEl>
                                        <p:attrNameLst>
                                          <p:attrName>style.visibility</p:attrName>
                                        </p:attrNameLst>
                                      </p:cBhvr>
                                      <p:to>
                                        <p:strVal val="visible"/>
                                      </p:to>
                                    </p:set>
                                    <p:animEffect transition="in" filter="fade">
                                      <p:cBhvr>
                                        <p:cTn id="156" dur="1000"/>
                                        <p:tgtEl>
                                          <p:spTgt spid="5">
                                            <p:txEl>
                                              <p:pRg st="1" end="1"/>
                                            </p:txEl>
                                          </p:spTgt>
                                        </p:tgtEl>
                                      </p:cBhvr>
                                    </p:animEffect>
                                    <p:anim calcmode="lin" valueType="num">
                                      <p:cBhvr>
                                        <p:cTn id="157"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8"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5">
                                            <p:txEl>
                                              <p:pRg st="2" end="2"/>
                                            </p:txEl>
                                          </p:spTgt>
                                        </p:tgtEl>
                                        <p:attrNameLst>
                                          <p:attrName>style.visibility</p:attrName>
                                        </p:attrNameLst>
                                      </p:cBhvr>
                                      <p:to>
                                        <p:strVal val="visible"/>
                                      </p:to>
                                    </p:set>
                                    <p:animEffect transition="in" filter="fade">
                                      <p:cBhvr>
                                        <p:cTn id="161" dur="1000"/>
                                        <p:tgtEl>
                                          <p:spTgt spid="5">
                                            <p:txEl>
                                              <p:pRg st="2" end="2"/>
                                            </p:txEl>
                                          </p:spTgt>
                                        </p:tgtEl>
                                      </p:cBhvr>
                                    </p:animEffect>
                                    <p:anim calcmode="lin" valueType="num">
                                      <p:cBhvr>
                                        <p:cTn id="16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3"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5">
                                            <p:txEl>
                                              <p:pRg st="3" end="3"/>
                                            </p:txEl>
                                          </p:spTgt>
                                        </p:tgtEl>
                                        <p:attrNameLst>
                                          <p:attrName>style.visibility</p:attrName>
                                        </p:attrNameLst>
                                      </p:cBhvr>
                                      <p:to>
                                        <p:strVal val="visible"/>
                                      </p:to>
                                    </p:set>
                                    <p:animEffect transition="in" filter="fade">
                                      <p:cBhvr>
                                        <p:cTn id="166" dur="1000"/>
                                        <p:tgtEl>
                                          <p:spTgt spid="5">
                                            <p:txEl>
                                              <p:pRg st="3" end="3"/>
                                            </p:txEl>
                                          </p:spTgt>
                                        </p:tgtEl>
                                      </p:cBhvr>
                                    </p:animEffect>
                                    <p:anim calcmode="lin" valueType="num">
                                      <p:cBhvr>
                                        <p:cTn id="16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8"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nodeType="clickEffect">
                                  <p:stCondLst>
                                    <p:cond delay="0"/>
                                  </p:stCondLst>
                                  <p:childTnLst>
                                    <p:set>
                                      <p:cBhvr>
                                        <p:cTn id="172" dur="1" fill="hold">
                                          <p:stCondLst>
                                            <p:cond delay="0"/>
                                          </p:stCondLst>
                                        </p:cTn>
                                        <p:tgtEl>
                                          <p:spTgt spid="5">
                                            <p:txEl>
                                              <p:pRg st="4" end="4"/>
                                            </p:txEl>
                                          </p:spTgt>
                                        </p:tgtEl>
                                        <p:attrNameLst>
                                          <p:attrName>style.visibility</p:attrName>
                                        </p:attrNameLst>
                                      </p:cBhvr>
                                      <p:to>
                                        <p:strVal val="visible"/>
                                      </p:to>
                                    </p:set>
                                    <p:animEffect transition="in" filter="fade">
                                      <p:cBhvr>
                                        <p:cTn id="173" dur="1000"/>
                                        <p:tgtEl>
                                          <p:spTgt spid="5">
                                            <p:txEl>
                                              <p:pRg st="4" end="4"/>
                                            </p:txEl>
                                          </p:spTgt>
                                        </p:tgtEl>
                                      </p:cBhvr>
                                    </p:animEffect>
                                    <p:anim calcmode="lin" valueType="num">
                                      <p:cBhvr>
                                        <p:cTn id="174"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75" dur="1000" fill="hold"/>
                                        <p:tgtEl>
                                          <p:spTgt spid="5">
                                            <p:txEl>
                                              <p:pRg st="4" end="4"/>
                                            </p:txEl>
                                          </p:spTgt>
                                        </p:tgtEl>
                                        <p:attrNameLst>
                                          <p:attrName>ppt_y</p:attrName>
                                        </p:attrNameLst>
                                      </p:cBhvr>
                                      <p:tavLst>
                                        <p:tav tm="0">
                                          <p:val>
                                            <p:strVal val="#ppt_y+.1"/>
                                          </p:val>
                                        </p:tav>
                                        <p:tav tm="100000">
                                          <p:val>
                                            <p:strVal val="#ppt_y"/>
                                          </p:val>
                                        </p:tav>
                                      </p:tavLst>
                                    </p:anim>
                                  </p:childTnLst>
                                </p:cTn>
                              </p:par>
                              <p:par>
                                <p:cTn id="176" presetID="42" presetClass="entr" presetSubtype="0" fill="hold" nodeType="withEffect">
                                  <p:stCondLst>
                                    <p:cond delay="0"/>
                                  </p:stCondLst>
                                  <p:childTnLst>
                                    <p:set>
                                      <p:cBhvr>
                                        <p:cTn id="177" dur="1" fill="hold">
                                          <p:stCondLst>
                                            <p:cond delay="0"/>
                                          </p:stCondLst>
                                        </p:cTn>
                                        <p:tgtEl>
                                          <p:spTgt spid="5">
                                            <p:txEl>
                                              <p:pRg st="5" end="5"/>
                                            </p:txEl>
                                          </p:spTgt>
                                        </p:tgtEl>
                                        <p:attrNameLst>
                                          <p:attrName>style.visibility</p:attrName>
                                        </p:attrNameLst>
                                      </p:cBhvr>
                                      <p:to>
                                        <p:strVal val="visible"/>
                                      </p:to>
                                    </p:set>
                                    <p:animEffect transition="in" filter="fade">
                                      <p:cBhvr>
                                        <p:cTn id="178" dur="1000"/>
                                        <p:tgtEl>
                                          <p:spTgt spid="5">
                                            <p:txEl>
                                              <p:pRg st="5" end="5"/>
                                            </p:txEl>
                                          </p:spTgt>
                                        </p:tgtEl>
                                      </p:cBhvr>
                                    </p:animEffect>
                                    <p:anim calcmode="lin" valueType="num">
                                      <p:cBhvr>
                                        <p:cTn id="179"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80"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5">
                                            <p:txEl>
                                              <p:pRg st="6" end="6"/>
                                            </p:txEl>
                                          </p:spTgt>
                                        </p:tgtEl>
                                        <p:attrNameLst>
                                          <p:attrName>style.visibility</p:attrName>
                                        </p:attrNameLst>
                                      </p:cBhvr>
                                      <p:to>
                                        <p:strVal val="visible"/>
                                      </p:to>
                                    </p:set>
                                    <p:animEffect transition="in" filter="fade">
                                      <p:cBhvr>
                                        <p:cTn id="185" dur="1000"/>
                                        <p:tgtEl>
                                          <p:spTgt spid="5">
                                            <p:txEl>
                                              <p:pRg st="6" end="6"/>
                                            </p:txEl>
                                          </p:spTgt>
                                        </p:tgtEl>
                                      </p:cBhvr>
                                    </p:animEffect>
                                    <p:anim calcmode="lin" valueType="num">
                                      <p:cBhvr>
                                        <p:cTn id="18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8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nodeType="clickEffect">
                                  <p:stCondLst>
                                    <p:cond delay="0"/>
                                  </p:stCondLst>
                                  <p:childTnLst>
                                    <p:set>
                                      <p:cBhvr>
                                        <p:cTn id="191" dur="1" fill="hold">
                                          <p:stCondLst>
                                            <p:cond delay="0"/>
                                          </p:stCondLst>
                                        </p:cTn>
                                        <p:tgtEl>
                                          <p:spTgt spid="5">
                                            <p:txEl>
                                              <p:pRg st="7" end="7"/>
                                            </p:txEl>
                                          </p:spTgt>
                                        </p:tgtEl>
                                        <p:attrNameLst>
                                          <p:attrName>style.visibility</p:attrName>
                                        </p:attrNameLst>
                                      </p:cBhvr>
                                      <p:to>
                                        <p:strVal val="visible"/>
                                      </p:to>
                                    </p:set>
                                    <p:animEffect transition="in" filter="fade">
                                      <p:cBhvr>
                                        <p:cTn id="192" dur="1000"/>
                                        <p:tgtEl>
                                          <p:spTgt spid="5">
                                            <p:txEl>
                                              <p:pRg st="7" end="7"/>
                                            </p:txEl>
                                          </p:spTgt>
                                        </p:tgtEl>
                                      </p:cBhvr>
                                    </p:animEffect>
                                    <p:anim calcmode="lin" valueType="num">
                                      <p:cBhvr>
                                        <p:cTn id="19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94" dur="1000" fill="hold"/>
                                        <p:tgtEl>
                                          <p:spTgt spid="5">
                                            <p:txEl>
                                              <p:pRg st="7" end="7"/>
                                            </p:txEl>
                                          </p:spTgt>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5">
                                            <p:txEl>
                                              <p:pRg st="8" end="8"/>
                                            </p:txEl>
                                          </p:spTgt>
                                        </p:tgtEl>
                                        <p:attrNameLst>
                                          <p:attrName>style.visibility</p:attrName>
                                        </p:attrNameLst>
                                      </p:cBhvr>
                                      <p:to>
                                        <p:strVal val="visible"/>
                                      </p:to>
                                    </p:set>
                                    <p:animEffect transition="in" filter="fade">
                                      <p:cBhvr>
                                        <p:cTn id="197" dur="1000"/>
                                        <p:tgtEl>
                                          <p:spTgt spid="5">
                                            <p:txEl>
                                              <p:pRg st="8" end="8"/>
                                            </p:txEl>
                                          </p:spTgt>
                                        </p:tgtEl>
                                      </p:cBhvr>
                                    </p:animEffect>
                                    <p:anim calcmode="lin" valueType="num">
                                      <p:cBhvr>
                                        <p:cTn id="198"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199"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nodeType="clickEffect">
                                  <p:stCondLst>
                                    <p:cond delay="0"/>
                                  </p:stCondLst>
                                  <p:childTnLst>
                                    <p:set>
                                      <p:cBhvr>
                                        <p:cTn id="203" dur="1" fill="hold">
                                          <p:stCondLst>
                                            <p:cond delay="0"/>
                                          </p:stCondLst>
                                        </p:cTn>
                                        <p:tgtEl>
                                          <p:spTgt spid="5">
                                            <p:txEl>
                                              <p:pRg st="9" end="9"/>
                                            </p:txEl>
                                          </p:spTgt>
                                        </p:tgtEl>
                                        <p:attrNameLst>
                                          <p:attrName>style.visibility</p:attrName>
                                        </p:attrNameLst>
                                      </p:cBhvr>
                                      <p:to>
                                        <p:strVal val="visible"/>
                                      </p:to>
                                    </p:set>
                                    <p:animEffect transition="in" filter="fade">
                                      <p:cBhvr>
                                        <p:cTn id="204" dur="1000"/>
                                        <p:tgtEl>
                                          <p:spTgt spid="5">
                                            <p:txEl>
                                              <p:pRg st="9" end="9"/>
                                            </p:txEl>
                                          </p:spTgt>
                                        </p:tgtEl>
                                      </p:cBhvr>
                                    </p:animEffect>
                                    <p:anim calcmode="lin" valueType="num">
                                      <p:cBhvr>
                                        <p:cTn id="205"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206" dur="1000" fill="hold"/>
                                        <p:tgtEl>
                                          <p:spTgt spid="5">
                                            <p:txEl>
                                              <p:pRg st="9" end="9"/>
                                            </p:txEl>
                                          </p:spTgt>
                                        </p:tgtEl>
                                        <p:attrNameLst>
                                          <p:attrName>ppt_y</p:attrName>
                                        </p:attrNameLst>
                                      </p:cBhvr>
                                      <p:tavLst>
                                        <p:tav tm="0">
                                          <p:val>
                                            <p:strVal val="#ppt_y+.1"/>
                                          </p:val>
                                        </p:tav>
                                        <p:tav tm="100000">
                                          <p:val>
                                            <p:strVal val="#ppt_y"/>
                                          </p:val>
                                        </p:tav>
                                      </p:tavLst>
                                    </p:anim>
                                  </p:childTnLst>
                                </p:cTn>
                              </p:par>
                              <p:par>
                                <p:cTn id="207" presetID="42" presetClass="entr" presetSubtype="0" fill="hold" nodeType="withEffect">
                                  <p:stCondLst>
                                    <p:cond delay="0"/>
                                  </p:stCondLst>
                                  <p:childTnLst>
                                    <p:set>
                                      <p:cBhvr>
                                        <p:cTn id="208" dur="1" fill="hold">
                                          <p:stCondLst>
                                            <p:cond delay="0"/>
                                          </p:stCondLst>
                                        </p:cTn>
                                        <p:tgtEl>
                                          <p:spTgt spid="5">
                                            <p:txEl>
                                              <p:pRg st="10" end="10"/>
                                            </p:txEl>
                                          </p:spTgt>
                                        </p:tgtEl>
                                        <p:attrNameLst>
                                          <p:attrName>style.visibility</p:attrName>
                                        </p:attrNameLst>
                                      </p:cBhvr>
                                      <p:to>
                                        <p:strVal val="visible"/>
                                      </p:to>
                                    </p:set>
                                    <p:animEffect transition="in" filter="fade">
                                      <p:cBhvr>
                                        <p:cTn id="209" dur="1000"/>
                                        <p:tgtEl>
                                          <p:spTgt spid="5">
                                            <p:txEl>
                                              <p:pRg st="10" end="10"/>
                                            </p:txEl>
                                          </p:spTgt>
                                        </p:tgtEl>
                                      </p:cBhvr>
                                    </p:animEffect>
                                    <p:anim calcmode="lin" valueType="num">
                                      <p:cBhvr>
                                        <p:cTn id="210"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211"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212" presetID="42" presetClass="entr" presetSubtype="0" fill="hold" nodeType="withEffect">
                                  <p:stCondLst>
                                    <p:cond delay="0"/>
                                  </p:stCondLst>
                                  <p:childTnLst>
                                    <p:set>
                                      <p:cBhvr>
                                        <p:cTn id="213" dur="1" fill="hold">
                                          <p:stCondLst>
                                            <p:cond delay="0"/>
                                          </p:stCondLst>
                                        </p:cTn>
                                        <p:tgtEl>
                                          <p:spTgt spid="5">
                                            <p:txEl>
                                              <p:pRg st="11" end="11"/>
                                            </p:txEl>
                                          </p:spTgt>
                                        </p:tgtEl>
                                        <p:attrNameLst>
                                          <p:attrName>style.visibility</p:attrName>
                                        </p:attrNameLst>
                                      </p:cBhvr>
                                      <p:to>
                                        <p:strVal val="visible"/>
                                      </p:to>
                                    </p:set>
                                    <p:animEffect transition="in" filter="fade">
                                      <p:cBhvr>
                                        <p:cTn id="214" dur="1000"/>
                                        <p:tgtEl>
                                          <p:spTgt spid="5">
                                            <p:txEl>
                                              <p:pRg st="11" end="11"/>
                                            </p:txEl>
                                          </p:spTgt>
                                        </p:tgtEl>
                                      </p:cBhvr>
                                    </p:animEffect>
                                    <p:anim calcmode="lin" valueType="num">
                                      <p:cBhvr>
                                        <p:cTn id="215"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216" dur="1000" fill="hold"/>
                                        <p:tgtEl>
                                          <p:spTgt spid="5">
                                            <p:txEl>
                                              <p:pRg st="11" end="11"/>
                                            </p:txEl>
                                          </p:spTgt>
                                        </p:tgtEl>
                                        <p:attrNameLst>
                                          <p:attrName>ppt_y</p:attrName>
                                        </p:attrNameLst>
                                      </p:cBhvr>
                                      <p:tavLst>
                                        <p:tav tm="0">
                                          <p:val>
                                            <p:strVal val="#ppt_y+.1"/>
                                          </p:val>
                                        </p:tav>
                                        <p:tav tm="100000">
                                          <p:val>
                                            <p:strVal val="#ppt_y"/>
                                          </p:val>
                                        </p:tav>
                                      </p:tavLst>
                                    </p:anim>
                                  </p:childTnLst>
                                </p:cTn>
                              </p:par>
                              <p:par>
                                <p:cTn id="217" presetID="42" presetClass="entr" presetSubtype="0" fill="hold" nodeType="withEffect">
                                  <p:stCondLst>
                                    <p:cond delay="0"/>
                                  </p:stCondLst>
                                  <p:childTnLst>
                                    <p:set>
                                      <p:cBhvr>
                                        <p:cTn id="218" dur="1" fill="hold">
                                          <p:stCondLst>
                                            <p:cond delay="0"/>
                                          </p:stCondLst>
                                        </p:cTn>
                                        <p:tgtEl>
                                          <p:spTgt spid="5">
                                            <p:txEl>
                                              <p:pRg st="12" end="12"/>
                                            </p:txEl>
                                          </p:spTgt>
                                        </p:tgtEl>
                                        <p:attrNameLst>
                                          <p:attrName>style.visibility</p:attrName>
                                        </p:attrNameLst>
                                      </p:cBhvr>
                                      <p:to>
                                        <p:strVal val="visible"/>
                                      </p:to>
                                    </p:set>
                                    <p:animEffect transition="in" filter="fade">
                                      <p:cBhvr>
                                        <p:cTn id="219" dur="1000"/>
                                        <p:tgtEl>
                                          <p:spTgt spid="5">
                                            <p:txEl>
                                              <p:pRg st="12" end="12"/>
                                            </p:txEl>
                                          </p:spTgt>
                                        </p:tgtEl>
                                      </p:cBhvr>
                                    </p:animEffect>
                                    <p:anim calcmode="lin" valueType="num">
                                      <p:cBhvr>
                                        <p:cTn id="220"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221" dur="1000" fill="hold"/>
                                        <p:tgtEl>
                                          <p:spTgt spid="5">
                                            <p:txEl>
                                              <p:pRg st="12" end="12"/>
                                            </p:txEl>
                                          </p:spTgt>
                                        </p:tgtEl>
                                        <p:attrNameLst>
                                          <p:attrName>ppt_y</p:attrName>
                                        </p:attrNameLst>
                                      </p:cBhvr>
                                      <p:tavLst>
                                        <p:tav tm="0">
                                          <p:val>
                                            <p:strVal val="#ppt_y+.1"/>
                                          </p:val>
                                        </p:tav>
                                        <p:tav tm="100000">
                                          <p:val>
                                            <p:strVal val="#ppt_y"/>
                                          </p:val>
                                        </p:tav>
                                      </p:tavLst>
                                    </p:anim>
                                  </p:childTnLst>
                                </p:cTn>
                              </p:par>
                              <p:par>
                                <p:cTn id="222" presetID="42" presetClass="entr" presetSubtype="0" fill="hold" nodeType="withEffect">
                                  <p:stCondLst>
                                    <p:cond delay="0"/>
                                  </p:stCondLst>
                                  <p:childTnLst>
                                    <p:set>
                                      <p:cBhvr>
                                        <p:cTn id="223" dur="1" fill="hold">
                                          <p:stCondLst>
                                            <p:cond delay="0"/>
                                          </p:stCondLst>
                                        </p:cTn>
                                        <p:tgtEl>
                                          <p:spTgt spid="5">
                                            <p:txEl>
                                              <p:pRg st="13" end="13"/>
                                            </p:txEl>
                                          </p:spTgt>
                                        </p:tgtEl>
                                        <p:attrNameLst>
                                          <p:attrName>style.visibility</p:attrName>
                                        </p:attrNameLst>
                                      </p:cBhvr>
                                      <p:to>
                                        <p:strVal val="visible"/>
                                      </p:to>
                                    </p:set>
                                    <p:animEffect transition="in" filter="fade">
                                      <p:cBhvr>
                                        <p:cTn id="224" dur="1000"/>
                                        <p:tgtEl>
                                          <p:spTgt spid="5">
                                            <p:txEl>
                                              <p:pRg st="13" end="13"/>
                                            </p:txEl>
                                          </p:spTgt>
                                        </p:tgtEl>
                                      </p:cBhvr>
                                    </p:animEffect>
                                    <p:anim calcmode="lin" valueType="num">
                                      <p:cBhvr>
                                        <p:cTn id="225"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226" dur="1000" fill="hold"/>
                                        <p:tgtEl>
                                          <p:spTgt spid="5">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5">
                                            <p:txEl>
                                              <p:pRg st="14" end="14"/>
                                            </p:txEl>
                                          </p:spTgt>
                                        </p:tgtEl>
                                        <p:attrNameLst>
                                          <p:attrName>style.visibility</p:attrName>
                                        </p:attrNameLst>
                                      </p:cBhvr>
                                      <p:to>
                                        <p:strVal val="visible"/>
                                      </p:to>
                                    </p:set>
                                    <p:animEffect transition="in" filter="fade">
                                      <p:cBhvr>
                                        <p:cTn id="231" dur="1000"/>
                                        <p:tgtEl>
                                          <p:spTgt spid="5">
                                            <p:txEl>
                                              <p:pRg st="14" end="14"/>
                                            </p:txEl>
                                          </p:spTgt>
                                        </p:tgtEl>
                                      </p:cBhvr>
                                    </p:animEffect>
                                    <p:anim calcmode="lin" valueType="num">
                                      <p:cBhvr>
                                        <p:cTn id="232"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233" dur="1000" fill="hold"/>
                                        <p:tgtEl>
                                          <p:spTgt spid="5">
                                            <p:txEl>
                                              <p:pRg st="14" end="14"/>
                                            </p:txEl>
                                          </p:spTgt>
                                        </p:tgtEl>
                                        <p:attrNameLst>
                                          <p:attrName>ppt_y</p:attrName>
                                        </p:attrNameLst>
                                      </p:cBhvr>
                                      <p:tavLst>
                                        <p:tav tm="0">
                                          <p:val>
                                            <p:strVal val="#ppt_y+.1"/>
                                          </p:val>
                                        </p:tav>
                                        <p:tav tm="100000">
                                          <p:val>
                                            <p:strVal val="#ppt_y"/>
                                          </p:val>
                                        </p:tav>
                                      </p:tavLst>
                                    </p:anim>
                                  </p:childTnLst>
                                </p:cTn>
                              </p:par>
                              <p:par>
                                <p:cTn id="234" presetID="42" presetClass="entr" presetSubtype="0" fill="hold" nodeType="withEffect">
                                  <p:stCondLst>
                                    <p:cond delay="0"/>
                                  </p:stCondLst>
                                  <p:childTnLst>
                                    <p:set>
                                      <p:cBhvr>
                                        <p:cTn id="235" dur="1" fill="hold">
                                          <p:stCondLst>
                                            <p:cond delay="0"/>
                                          </p:stCondLst>
                                        </p:cTn>
                                        <p:tgtEl>
                                          <p:spTgt spid="5">
                                            <p:txEl>
                                              <p:pRg st="15" end="15"/>
                                            </p:txEl>
                                          </p:spTgt>
                                        </p:tgtEl>
                                        <p:attrNameLst>
                                          <p:attrName>style.visibility</p:attrName>
                                        </p:attrNameLst>
                                      </p:cBhvr>
                                      <p:to>
                                        <p:strVal val="visible"/>
                                      </p:to>
                                    </p:set>
                                    <p:animEffect transition="in" filter="fade">
                                      <p:cBhvr>
                                        <p:cTn id="236" dur="1000"/>
                                        <p:tgtEl>
                                          <p:spTgt spid="5">
                                            <p:txEl>
                                              <p:pRg st="15" end="15"/>
                                            </p:txEl>
                                          </p:spTgt>
                                        </p:tgtEl>
                                      </p:cBhvr>
                                    </p:animEffect>
                                    <p:anim calcmode="lin" valueType="num">
                                      <p:cBhvr>
                                        <p:cTn id="237" dur="1000" fill="hold"/>
                                        <p:tgtEl>
                                          <p:spTgt spid="5">
                                            <p:txEl>
                                              <p:pRg st="15" end="15"/>
                                            </p:txEl>
                                          </p:spTgt>
                                        </p:tgtEl>
                                        <p:attrNameLst>
                                          <p:attrName>ppt_x</p:attrName>
                                        </p:attrNameLst>
                                      </p:cBhvr>
                                      <p:tavLst>
                                        <p:tav tm="0">
                                          <p:val>
                                            <p:strVal val="#ppt_x"/>
                                          </p:val>
                                        </p:tav>
                                        <p:tav tm="100000">
                                          <p:val>
                                            <p:strVal val="#ppt_x"/>
                                          </p:val>
                                        </p:tav>
                                      </p:tavLst>
                                    </p:anim>
                                    <p:anim calcmode="lin" valueType="num">
                                      <p:cBhvr>
                                        <p:cTn id="238" dur="1000" fill="hold"/>
                                        <p:tgtEl>
                                          <p:spTgt spid="5">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sp>
        <p:nvSpPr>
          <p:cNvPr id="3" name="内容占位符 2"/>
          <p:cNvSpPr>
            <a:spLocks noGrp="1"/>
          </p:cNvSpPr>
          <p:nvPr>
            <p:ph sz="quarter" idx="11"/>
          </p:nvPr>
        </p:nvSpPr>
        <p:spPr>
          <a:xfrm>
            <a:off x="179512" y="1064124"/>
            <a:ext cx="8856984" cy="715538"/>
          </a:xfrm>
        </p:spPr>
        <p:txBody>
          <a:bodyPr/>
          <a:lstStyle/>
          <a:p>
            <a:pPr marL="0" indent="0" algn="just">
              <a:lnSpc>
                <a:spcPts val="2200"/>
              </a:lnSpc>
              <a:spcBef>
                <a:spcPts val="0"/>
              </a:spcBef>
              <a:buNone/>
            </a:pPr>
            <a:r>
              <a:rPr lang="zh-CN" altLang="zh-CN" sz="1800" dirty="0">
                <a:solidFill>
                  <a:srgbClr val="FF0000"/>
                </a:solidFill>
                <a:latin typeface="隶书" panose="02010509060101010101" pitchFamily="49" charset="-122"/>
                <a:ea typeface="隶书" panose="02010509060101010101" pitchFamily="49" charset="-122"/>
              </a:rPr>
              <a:t>例</a:t>
            </a:r>
            <a:r>
              <a:rPr lang="en-US" altLang="zh-CN" sz="1800" dirty="0">
                <a:solidFill>
                  <a:srgbClr val="FF0000"/>
                </a:solidFill>
                <a:latin typeface="隶书" panose="02010509060101010101" pitchFamily="49" charset="-122"/>
                <a:ea typeface="隶书" panose="02010509060101010101" pitchFamily="49" charset="-122"/>
              </a:rPr>
              <a:t> </a:t>
            </a:r>
            <a:r>
              <a:rPr lang="zh-CN" altLang="zh-CN" sz="1800" dirty="0">
                <a:solidFill>
                  <a:srgbClr val="FF0000"/>
                </a:solidFill>
                <a:latin typeface="隶书" panose="02010509060101010101" pitchFamily="49" charset="-122"/>
                <a:ea typeface="隶书" panose="02010509060101010101" pitchFamily="49" charset="-122"/>
              </a:rPr>
              <a:t>已知一个</a:t>
            </a:r>
            <a:r>
              <a:rPr lang="zh-CN" altLang="zh-CN" sz="1800" u="sng" dirty="0">
                <a:solidFill>
                  <a:srgbClr val="FF0000"/>
                </a:solidFill>
                <a:latin typeface="隶书" panose="02010509060101010101" pitchFamily="49" charset="-122"/>
                <a:ea typeface="隶书" panose="02010509060101010101" pitchFamily="49" charset="-122"/>
              </a:rPr>
              <a:t>单循环链表</a:t>
            </a:r>
            <a:r>
              <a:rPr lang="zh-CN" altLang="zh-CN" sz="1800" dirty="0">
                <a:solidFill>
                  <a:srgbClr val="FF0000"/>
                </a:solidFill>
                <a:latin typeface="隶书" panose="02010509060101010101" pitchFamily="49" charset="-122"/>
                <a:ea typeface="隶书" panose="02010509060101010101" pitchFamily="49" charset="-122"/>
              </a:rPr>
              <a:t>存放一组按值非递减的数据元素，设计一个插入元素</a:t>
            </a:r>
            <a:r>
              <a:rPr lang="en-US" altLang="zh-CN" sz="1800" dirty="0">
                <a:solidFill>
                  <a:srgbClr val="FF0000"/>
                </a:solidFill>
                <a:latin typeface="隶书" panose="02010509060101010101" pitchFamily="49" charset="-122"/>
                <a:ea typeface="隶书" panose="02010509060101010101" pitchFamily="49" charset="-122"/>
              </a:rPr>
              <a:t>x</a:t>
            </a:r>
            <a:r>
              <a:rPr lang="zh-CN" altLang="zh-CN" sz="1800" dirty="0">
                <a:solidFill>
                  <a:srgbClr val="FF0000"/>
                </a:solidFill>
                <a:latin typeface="隶书" panose="02010509060101010101" pitchFamily="49" charset="-122"/>
                <a:ea typeface="隶书" panose="02010509060101010101" pitchFamily="49" charset="-122"/>
              </a:rPr>
              <a:t>的算法，插入后链表仍然按值非递减排列。</a:t>
            </a:r>
          </a:p>
          <a:p>
            <a:pPr marL="0" indent="0">
              <a:buNone/>
            </a:pPr>
            <a:endParaRPr lang="zh-CN" altLang="en-US" dirty="0"/>
          </a:p>
        </p:txBody>
      </p:sp>
      <p:sp>
        <p:nvSpPr>
          <p:cNvPr id="4" name="文本框 3"/>
          <p:cNvSpPr txBox="1"/>
          <p:nvPr/>
        </p:nvSpPr>
        <p:spPr>
          <a:xfrm>
            <a:off x="539552" y="1707654"/>
            <a:ext cx="6858068" cy="3416320"/>
          </a:xfrm>
          <a:prstGeom prst="rect">
            <a:avLst/>
          </a:prstGeom>
          <a:noFill/>
        </p:spPr>
        <p:txBody>
          <a:bodyPr wrap="square" rtlCol="0">
            <a:spAutoFit/>
          </a:bodyPr>
          <a:lstStyle/>
          <a:p>
            <a:r>
              <a:rPr lang="en-US" altLang="zh-CN" dirty="0">
                <a:solidFill>
                  <a:srgbClr val="002060"/>
                </a:solidFill>
                <a:latin typeface="Times New Roman" panose="02020603050405020304" pitchFamily="18" charset="0"/>
                <a:cs typeface="Times New Roman" panose="02020603050405020304" pitchFamily="18" charset="0"/>
              </a:rPr>
              <a:t>void </a:t>
            </a:r>
            <a:r>
              <a:rPr lang="en-US" altLang="zh-CN" dirty="0" err="1">
                <a:solidFill>
                  <a:srgbClr val="002060"/>
                </a:solidFill>
                <a:latin typeface="Times New Roman" panose="02020603050405020304" pitchFamily="18" charset="0"/>
                <a:cs typeface="Times New Roman" panose="02020603050405020304" pitchFamily="18" charset="0"/>
              </a:rPr>
              <a:t>InsertX</a:t>
            </a:r>
            <a:r>
              <a:rPr lang="en-US" altLang="zh-CN" dirty="0">
                <a:solidFill>
                  <a:srgbClr val="002060"/>
                </a:solidFill>
                <a:latin typeface="Times New Roman" panose="02020603050405020304" pitchFamily="18" charset="0"/>
                <a:cs typeface="Times New Roman" panose="02020603050405020304" pitchFamily="18" charset="0"/>
              </a:rPr>
              <a:t>(</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*&amp;</a:t>
            </a:r>
            <a:r>
              <a:rPr lang="en-US" altLang="zh-CN" dirty="0" err="1">
                <a:solidFill>
                  <a:srgbClr val="002060"/>
                </a:solidFill>
                <a:latin typeface="Times New Roman" panose="02020603050405020304" pitchFamily="18" charset="0"/>
                <a:cs typeface="Times New Roman" panose="02020603050405020304" pitchFamily="18" charset="0"/>
              </a:rPr>
              <a:t>head,ElemType</a:t>
            </a:r>
            <a:r>
              <a:rPr lang="en-US" altLang="zh-CN" dirty="0">
                <a:solidFill>
                  <a:srgbClr val="002060"/>
                </a:solidFill>
                <a:latin typeface="Times New Roman" panose="02020603050405020304" pitchFamily="18" charset="0"/>
                <a:cs typeface="Times New Roman" panose="02020603050405020304" pitchFamily="18" charset="0"/>
              </a:rPr>
              <a:t> x){</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pr</a:t>
            </a:r>
            <a:r>
              <a:rPr lang="en-US" altLang="zh-CN" dirty="0">
                <a:solidFill>
                  <a:srgbClr val="002060"/>
                </a:solidFill>
                <a:latin typeface="Times New Roman" panose="02020603050405020304" pitchFamily="18" charset="0"/>
                <a:cs typeface="Times New Roman" panose="02020603050405020304" pitchFamily="18" charset="0"/>
              </a:rPr>
              <a:t>=head,*p=head-&gt;next,*s;</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while(p!=head&amp;&amp;p-&gt;data&lt;=x){      //</a:t>
            </a:r>
            <a:r>
              <a:rPr lang="zh-CN" altLang="zh-CN" dirty="0">
                <a:solidFill>
                  <a:srgbClr val="002060"/>
                </a:solidFill>
                <a:latin typeface="Times New Roman" panose="02020603050405020304" pitchFamily="18" charset="0"/>
                <a:cs typeface="Times New Roman" panose="02020603050405020304" pitchFamily="18" charset="0"/>
              </a:rPr>
              <a:t>查找插入位置</a:t>
            </a: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pr</a:t>
            </a:r>
            <a:r>
              <a:rPr lang="en-US" altLang="zh-CN" dirty="0">
                <a:solidFill>
                  <a:srgbClr val="002060"/>
                </a:solidFill>
                <a:latin typeface="Times New Roman" panose="02020603050405020304" pitchFamily="18" charset="0"/>
                <a:cs typeface="Times New Roman" panose="02020603050405020304" pitchFamily="18" charset="0"/>
              </a:rPr>
              <a:t>=p;</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p=p-&gt;next;</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s=new </a:t>
            </a:r>
            <a:r>
              <a:rPr lang="en-US" altLang="zh-CN" dirty="0" err="1">
                <a:solidFill>
                  <a:srgbClr val="002060"/>
                </a:solidFill>
                <a:latin typeface="Times New Roman" panose="02020603050405020304" pitchFamily="18" charset="0"/>
                <a:cs typeface="Times New Roman" panose="02020603050405020304" pitchFamily="18" charset="0"/>
              </a:rPr>
              <a:t>LNode</a:t>
            </a:r>
            <a:r>
              <a:rPr lang="en-US" altLang="zh-CN" dirty="0">
                <a:solidFill>
                  <a:srgbClr val="002060"/>
                </a:solidFill>
                <a:latin typeface="Times New Roman" panose="02020603050405020304" pitchFamily="18" charset="0"/>
                <a:cs typeface="Times New Roman" panose="02020603050405020304" pitchFamily="18" charset="0"/>
              </a:rPr>
              <a:t>;                    //</a:t>
            </a:r>
            <a:r>
              <a:rPr lang="zh-CN" altLang="zh-CN" dirty="0">
                <a:solidFill>
                  <a:srgbClr val="002060"/>
                </a:solidFill>
                <a:latin typeface="Times New Roman" panose="02020603050405020304" pitchFamily="18" charset="0"/>
                <a:cs typeface="Times New Roman" panose="02020603050405020304" pitchFamily="18" charset="0"/>
              </a:rPr>
              <a:t>插入结点</a:t>
            </a:r>
          </a:p>
          <a:p>
            <a:r>
              <a:rPr lang="en-US" altLang="zh-CN" dirty="0">
                <a:solidFill>
                  <a:srgbClr val="002060"/>
                </a:solidFill>
                <a:latin typeface="Times New Roman" panose="02020603050405020304" pitchFamily="18" charset="0"/>
                <a:cs typeface="Times New Roman" panose="02020603050405020304" pitchFamily="18" charset="0"/>
              </a:rPr>
              <a:t>   s-&gt;data=x;</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s-&gt;next=p;</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pr</a:t>
            </a:r>
            <a:r>
              <a:rPr lang="en-US" altLang="zh-CN" dirty="0">
                <a:solidFill>
                  <a:srgbClr val="002060"/>
                </a:solidFill>
                <a:latin typeface="Times New Roman" panose="02020603050405020304" pitchFamily="18" charset="0"/>
                <a:cs typeface="Times New Roman" panose="02020603050405020304" pitchFamily="18" charset="0"/>
              </a:rPr>
              <a:t>-&gt;next=s;</a:t>
            </a:r>
            <a:endParaRPr lang="zh-CN" altLang="zh-CN" dirty="0">
              <a:solidFill>
                <a:srgbClr val="002060"/>
              </a:solidFill>
              <a:latin typeface="Times New Roman" panose="02020603050405020304" pitchFamily="18" charset="0"/>
              <a:cs typeface="Times New Roman" panose="02020603050405020304" pitchFamily="18" charset="0"/>
            </a:endParaRPr>
          </a:p>
          <a:p>
            <a:r>
              <a:rPr lang="en-US" altLang="zh-CN" dirty="0">
                <a:solidFill>
                  <a:srgbClr val="002060"/>
                </a:solidFill>
                <a:latin typeface="Times New Roman" panose="02020603050405020304" pitchFamily="18" charset="0"/>
                <a:cs typeface="Times New Roman" panose="02020603050405020304" pitchFamily="18" charset="0"/>
              </a:rPr>
              <a:t> }  </a:t>
            </a:r>
            <a:endParaRPr lang="zh-CN" altLang="zh-CN" dirty="0">
              <a:solidFill>
                <a:srgbClr val="002060"/>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53617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1000"/>
                                        <p:tgtEl>
                                          <p:spTgt spid="4">
                                            <p:txEl>
                                              <p:pRg st="4" end="4"/>
                                            </p:txEl>
                                          </p:spTgt>
                                        </p:tgtEl>
                                      </p:cBhvr>
                                    </p:animEffect>
                                    <p:anim calcmode="lin" valueType="num">
                                      <p:cBhvr>
                                        <p:cTn id="4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1000"/>
                                        <p:tgtEl>
                                          <p:spTgt spid="4">
                                            <p:txEl>
                                              <p:pRg st="5" end="5"/>
                                            </p:txEl>
                                          </p:spTgt>
                                        </p:tgtEl>
                                      </p:cBhvr>
                                    </p:animEffect>
                                    <p:anim calcmode="lin" valueType="num">
                                      <p:cBhvr>
                                        <p:cTn id="4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Effect transition="in" filter="fade">
                                      <p:cBhvr>
                                        <p:cTn id="51" dur="1000"/>
                                        <p:tgtEl>
                                          <p:spTgt spid="4">
                                            <p:txEl>
                                              <p:pRg st="6" end="6"/>
                                            </p:txEl>
                                          </p:spTgt>
                                        </p:tgtEl>
                                      </p:cBhvr>
                                    </p:animEffect>
                                    <p:anim calcmode="lin" valueType="num">
                                      <p:cBhvr>
                                        <p:cTn id="5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6" end="6"/>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Effect transition="in" filter="fade">
                                      <p:cBhvr>
                                        <p:cTn id="56" dur="1000"/>
                                        <p:tgtEl>
                                          <p:spTgt spid="4">
                                            <p:txEl>
                                              <p:pRg st="7" end="7"/>
                                            </p:txEl>
                                          </p:spTgt>
                                        </p:tgtEl>
                                      </p:cBhvr>
                                    </p:animEffect>
                                    <p:anim calcmode="lin" valueType="num">
                                      <p:cBhvr>
                                        <p:cTn id="57"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7" end="7"/>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Effect transition="in" filter="fade">
                                      <p:cBhvr>
                                        <p:cTn id="61" dur="1000"/>
                                        <p:tgtEl>
                                          <p:spTgt spid="4">
                                            <p:txEl>
                                              <p:pRg st="8" end="8"/>
                                            </p:txEl>
                                          </p:spTgt>
                                        </p:tgtEl>
                                      </p:cBhvr>
                                    </p:animEffect>
                                    <p:anim calcmode="lin" valueType="num">
                                      <p:cBhvr>
                                        <p:cTn id="6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8" end="8"/>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4">
                                            <p:txEl>
                                              <p:pRg st="9" end="9"/>
                                            </p:txEl>
                                          </p:spTgt>
                                        </p:tgtEl>
                                        <p:attrNameLst>
                                          <p:attrName>style.visibility</p:attrName>
                                        </p:attrNameLst>
                                      </p:cBhvr>
                                      <p:to>
                                        <p:strVal val="visible"/>
                                      </p:to>
                                    </p:set>
                                    <p:animEffect transition="in" filter="fade">
                                      <p:cBhvr>
                                        <p:cTn id="66" dur="1000"/>
                                        <p:tgtEl>
                                          <p:spTgt spid="4">
                                            <p:txEl>
                                              <p:pRg st="9" end="9"/>
                                            </p:txEl>
                                          </p:spTgt>
                                        </p:tgtEl>
                                      </p:cBhvr>
                                    </p:animEffect>
                                    <p:anim calcmode="lin" valueType="num">
                                      <p:cBhvr>
                                        <p:cTn id="67"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8" dur="1000" fill="hold"/>
                                        <p:tgtEl>
                                          <p:spTgt spid="4">
                                            <p:txEl>
                                              <p:pRg st="9" end="9"/>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
                                            <p:txEl>
                                              <p:pRg st="10" end="10"/>
                                            </p:txEl>
                                          </p:spTgt>
                                        </p:tgtEl>
                                        <p:attrNameLst>
                                          <p:attrName>style.visibility</p:attrName>
                                        </p:attrNameLst>
                                      </p:cBhvr>
                                      <p:to>
                                        <p:strVal val="visible"/>
                                      </p:to>
                                    </p:set>
                                    <p:animEffect transition="in" filter="fade">
                                      <p:cBhvr>
                                        <p:cTn id="71" dur="1000"/>
                                        <p:tgtEl>
                                          <p:spTgt spid="4">
                                            <p:txEl>
                                              <p:pRg st="10" end="10"/>
                                            </p:txEl>
                                          </p:spTgt>
                                        </p:tgtEl>
                                      </p:cBhvr>
                                    </p:animEffect>
                                    <p:anim calcmode="lin" valueType="num">
                                      <p:cBhvr>
                                        <p:cTn id="72"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3"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2843808" y="1923678"/>
            <a:ext cx="5882848" cy="800930"/>
          </a:xfrm>
        </p:spPr>
        <p:txBody>
          <a:bodyPr/>
          <a:lstStyle/>
          <a:p>
            <a:pPr marL="417830" indent="-417830" defTabSz="716280">
              <a:lnSpc>
                <a:spcPct val="120000"/>
              </a:lnSpc>
              <a:buSzPct val="90000"/>
            </a:pPr>
            <a:r>
              <a:rPr lang="zh-CN" altLang="en-US" dirty="0"/>
              <a:t>线性表的应用</a:t>
            </a:r>
            <a:r>
              <a:rPr lang="en-US" altLang="zh-CN" dirty="0"/>
              <a:t>-</a:t>
            </a:r>
            <a:r>
              <a:rPr lang="zh-CN" altLang="en-US" dirty="0"/>
              <a:t>多项式加法</a:t>
            </a:r>
          </a:p>
          <a:p>
            <a:endParaRPr lang="zh-CN" altLang="en-US" dirty="0"/>
          </a:p>
        </p:txBody>
      </p:sp>
      <p:sp>
        <p:nvSpPr>
          <p:cNvPr id="5" name="文本占位符 4"/>
          <p:cNvSpPr>
            <a:spLocks noGrp="1"/>
          </p:cNvSpPr>
          <p:nvPr>
            <p:ph type="body" sz="quarter" idx="11"/>
          </p:nvPr>
        </p:nvSpPr>
        <p:spPr/>
        <p:txBody>
          <a:bodyPr/>
          <a:lstStyle/>
          <a:p>
            <a:r>
              <a:rPr lang="en-US" altLang="zh-CN" dirty="0"/>
              <a:t>04</a:t>
            </a:r>
            <a:endParaRPr lang="zh-CN" altLang="en-US" dirty="0"/>
          </a:p>
        </p:txBody>
      </p:sp>
      <p:sp>
        <p:nvSpPr>
          <p:cNvPr id="2" name="矩形 1"/>
          <p:cNvSpPr/>
          <p:nvPr/>
        </p:nvSpPr>
        <p:spPr>
          <a:xfrm>
            <a:off x="179512" y="4227934"/>
            <a:ext cx="3312368"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4058646"/>
      </p:ext>
    </p:extLst>
  </p:cSld>
  <p:clrMapOvr>
    <a:masterClrMapping/>
  </p:clrMapOvr>
  <p:transition>
    <p:cover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问题描述</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771550"/>
                <a:ext cx="8712968" cy="3507876"/>
              </a:xfrm>
            </p:spPr>
            <p:txBody>
              <a:bodyPr/>
              <a:lstStyle/>
              <a:p>
                <a:pPr marL="0" indent="0" algn="just">
                  <a:lnSpc>
                    <a:spcPts val="22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多项式的操作是线性表处理的典型用例，数学上，一元多项式通常按降幂表示如下（指数为正整数的情况）：</a:t>
                </a:r>
              </a:p>
              <a:p>
                <a:pPr marL="0" indent="0" algn="just">
                  <a:lnSpc>
                    <a:spcPts val="2200"/>
                  </a:lnSpc>
                  <a:spcBef>
                    <a:spcPts val="0"/>
                  </a:spcBef>
                  <a:buNone/>
                </a:pPr>
                <a14:m>
                  <m:oMathPara xmlns:m="http://schemas.openxmlformats.org/officeDocument/2006/math">
                    <m:oMathParaPr>
                      <m:jc m:val="centerGroup"/>
                    </m:oMathParaPr>
                    <m:oMath xmlns:m="http://schemas.openxmlformats.org/officeDocument/2006/math">
                      <m:r>
                        <a:rPr lang="en-US" altLang="zh-CN" sz="1600" i="1" smtClean="0">
                          <a:solidFill>
                            <a:srgbClr val="002060"/>
                          </a:solidFill>
                          <a:latin typeface="Cambria Math" panose="02040503050406030204" pitchFamily="18" charset="0"/>
                        </a:rPr>
                        <m:t>𝐴</m:t>
                      </m:r>
                      <m:d>
                        <m:dPr>
                          <m:ctrlPr>
                            <a:rPr lang="zh-CN" altLang="zh-CN" sz="1600" i="1">
                              <a:solidFill>
                                <a:srgbClr val="002060"/>
                              </a:solidFill>
                              <a:latin typeface="Cambria Math" panose="02040503050406030204" pitchFamily="18" charset="0"/>
                            </a:rPr>
                          </m:ctrlPr>
                        </m:dPr>
                        <m:e>
                          <m:r>
                            <a:rPr lang="en-US" altLang="zh-CN" sz="1600" i="1">
                              <a:solidFill>
                                <a:srgbClr val="002060"/>
                              </a:solidFill>
                              <a:latin typeface="Cambria Math" panose="02040503050406030204" pitchFamily="18" charset="0"/>
                            </a:rPr>
                            <m:t>𝑥</m:t>
                          </m:r>
                        </m:e>
                      </m:d>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𝑛</m:t>
                          </m:r>
                        </m:sub>
                      </m:sSub>
                      <m:sSup>
                        <m:sSupPr>
                          <m:ctrlPr>
                            <a:rPr lang="zh-CN" altLang="zh-CN" sz="1600" i="1">
                              <a:solidFill>
                                <a:srgbClr val="002060"/>
                              </a:solidFill>
                              <a:latin typeface="Cambria Math" panose="02040503050406030204" pitchFamily="18" charset="0"/>
                            </a:rPr>
                          </m:ctrlPr>
                        </m:sSupPr>
                        <m:e>
                          <m:r>
                            <a:rPr lang="en-US" altLang="zh-CN" sz="1600" i="1">
                              <a:solidFill>
                                <a:srgbClr val="002060"/>
                              </a:solidFill>
                              <a:latin typeface="Cambria Math" panose="02040503050406030204" pitchFamily="18" charset="0"/>
                            </a:rPr>
                            <m:t>𝑥</m:t>
                          </m:r>
                        </m:e>
                        <m:sup>
                          <m:r>
                            <a:rPr lang="en-US" altLang="zh-CN" sz="1600" i="1">
                              <a:solidFill>
                                <a:srgbClr val="002060"/>
                              </a:solidFill>
                              <a:latin typeface="Cambria Math" panose="02040503050406030204" pitchFamily="18" charset="0"/>
                            </a:rPr>
                            <m:t>𝑛</m:t>
                          </m:r>
                        </m:sup>
                      </m:sSup>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−1</m:t>
                          </m:r>
                        </m:sub>
                      </m:sSub>
                      <m:sSup>
                        <m:sSupPr>
                          <m:ctrlPr>
                            <a:rPr lang="zh-CN" altLang="zh-CN" sz="1600" i="1">
                              <a:solidFill>
                                <a:srgbClr val="002060"/>
                              </a:solidFill>
                              <a:latin typeface="Cambria Math" panose="02040503050406030204" pitchFamily="18" charset="0"/>
                            </a:rPr>
                          </m:ctrlPr>
                        </m:sSupPr>
                        <m:e>
                          <m:r>
                            <a:rPr lang="en-US" altLang="zh-CN" sz="1600" i="1">
                              <a:solidFill>
                                <a:srgbClr val="002060"/>
                              </a:solidFill>
                              <a:latin typeface="Cambria Math" panose="02040503050406030204" pitchFamily="18" charset="0"/>
                            </a:rPr>
                            <m:t>𝑥</m:t>
                          </m:r>
                        </m:e>
                        <m:sup>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−1</m:t>
                          </m:r>
                        </m:sup>
                      </m:sSup>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1</m:t>
                          </m:r>
                        </m:sub>
                      </m:sSub>
                      <m:r>
                        <a:rPr lang="en-US" altLang="zh-CN" sz="1600" i="1">
                          <a:solidFill>
                            <a:srgbClr val="002060"/>
                          </a:solidFill>
                          <a:latin typeface="Cambria Math" panose="02040503050406030204" pitchFamily="18" charset="0"/>
                        </a:rPr>
                        <m:t>𝑥</m:t>
                      </m:r>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0</m:t>
                          </m:r>
                        </m:sub>
                      </m:sSub>
                    </m:oMath>
                  </m:oMathPara>
                </a14:m>
                <a:endParaRPr lang="zh-CN" altLang="zh-CN" sz="1600" dirty="0">
                  <a:latin typeface="隶书" panose="02010509060101010101" pitchFamily="49" charset="-122"/>
                  <a:ea typeface="隶书" panose="02010509060101010101" pitchFamily="49" charset="-122"/>
                </a:endParaRPr>
              </a:p>
              <a:p>
                <a:pPr marL="0" indent="0" algn="just">
                  <a:lnSpc>
                    <a:spcPts val="2200"/>
                  </a:lnSpc>
                  <a:spcBef>
                    <a:spcPts val="0"/>
                  </a:spcBef>
                  <a:buNone/>
                </a:pPr>
                <a:r>
                  <a:rPr lang="zh-CN" altLang="zh-CN" sz="1600" dirty="0">
                    <a:latin typeface="隶书" panose="02010509060101010101" pitchFamily="49" charset="-122"/>
                    <a:ea typeface="隶书" panose="02010509060101010101" pitchFamily="49" charset="-122"/>
                  </a:rPr>
                  <a:t>其中，</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𝑛</m:t>
                        </m:r>
                      </m:sub>
                    </m:sSub>
                    <m:r>
                      <a:rPr lang="en-US" altLang="zh-CN" sz="1600" i="1">
                        <a:latin typeface="Cambria Math" panose="02040503050406030204" pitchFamily="18" charset="0"/>
                      </a:rPr>
                      <m:t>≠0</m:t>
                    </m:r>
                  </m:oMath>
                </a14:m>
                <a:r>
                  <a:rPr lang="zh-CN" altLang="zh-CN" sz="1600" dirty="0">
                    <a:latin typeface="隶书" panose="02010509060101010101" pitchFamily="49" charset="-122"/>
                    <a:ea typeface="隶书" panose="02010509060101010101" pitchFamily="49" charset="-122"/>
                  </a:rPr>
                  <a:t>。</a:t>
                </a:r>
              </a:p>
              <a:p>
                <a:pPr marL="0" indent="0" algn="just">
                  <a:lnSpc>
                    <a:spcPts val="2200"/>
                  </a:lnSpc>
                  <a:spcBef>
                    <a:spcPts val="0"/>
                  </a:spcBef>
                  <a:buNone/>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它由</a:t>
                </a:r>
                <a14:m>
                  <m:oMath xmlns:m="http://schemas.openxmlformats.org/officeDocument/2006/math">
                    <m:r>
                      <m:rPr>
                        <m:sty m:val="p"/>
                      </m:rPr>
                      <a:rPr lang="en-US" altLang="zh-CN" sz="1600">
                        <a:latin typeface="Cambria Math" panose="02040503050406030204" pitchFamily="18" charset="0"/>
                      </a:rPr>
                      <m:t>n</m:t>
                    </m:r>
                    <m:r>
                      <a:rPr lang="en-US" altLang="zh-CN" sz="1600">
                        <a:latin typeface="Cambria Math" panose="02040503050406030204" pitchFamily="18" charset="0"/>
                      </a:rPr>
                      <m:t>+1</m:t>
                    </m:r>
                  </m:oMath>
                </a14:m>
                <a:r>
                  <a:rPr lang="zh-CN" altLang="zh-CN" sz="1600" dirty="0">
                    <a:latin typeface="隶书" panose="02010509060101010101" pitchFamily="49" charset="-122"/>
                    <a:ea typeface="隶书" panose="02010509060101010101" pitchFamily="49" charset="-122"/>
                  </a:rPr>
                  <a:t>个系数和指数的二元组唯一确定。在计算机中，可以用一个线性表</a:t>
                </a:r>
                <a14:m>
                  <m:oMath xmlns:m="http://schemas.openxmlformats.org/officeDocument/2006/math">
                    <m:r>
                      <a:rPr lang="en-US" altLang="zh-CN" sz="1600">
                        <a:latin typeface="Cambria Math" panose="02040503050406030204" pitchFamily="18" charset="0"/>
                      </a:rPr>
                      <m:t>(</m:t>
                    </m:r>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𝑛</m:t>
                            </m:r>
                          </m:sub>
                        </m:sSub>
                        <m:r>
                          <a:rPr lang="en-US" altLang="zh-CN" sz="1600" i="1">
                            <a:latin typeface="Cambria Math" panose="02040503050406030204" pitchFamily="18" charset="0"/>
                          </a:rPr>
                          <m:t>,</m:t>
                        </m:r>
                        <m:r>
                          <a:rPr lang="en-US" altLang="zh-CN" sz="1600" i="1">
                            <a:latin typeface="Cambria Math" panose="02040503050406030204" pitchFamily="18" charset="0"/>
                          </a:rPr>
                          <m:t>𝑛</m:t>
                        </m:r>
                      </m:e>
                    </m:d>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𝑛</m:t>
                            </m:r>
                            <m:r>
                              <a:rPr lang="en-US" altLang="zh-CN" sz="1600" i="1">
                                <a:latin typeface="Cambria Math" panose="02040503050406030204" pitchFamily="18" charset="0"/>
                              </a:rPr>
                              <m:t>−1</m:t>
                            </m:r>
                          </m:sub>
                        </m:sSub>
                        <m:r>
                          <a:rPr lang="en-US" altLang="zh-CN" sz="1600" i="1">
                            <a:latin typeface="Cambria Math" panose="02040503050406030204" pitchFamily="18" charset="0"/>
                          </a:rPr>
                          <m:t>,</m:t>
                        </m:r>
                        <m:r>
                          <a:rPr lang="en-US" altLang="zh-CN" sz="1600" i="1">
                            <a:latin typeface="Cambria Math" panose="02040503050406030204" pitchFamily="18" charset="0"/>
                          </a:rPr>
                          <m:t>𝑛</m:t>
                        </m:r>
                        <m:r>
                          <a:rPr lang="en-US" altLang="zh-CN" sz="1600" i="1">
                            <a:latin typeface="Cambria Math" panose="02040503050406030204" pitchFamily="18" charset="0"/>
                          </a:rPr>
                          <m:t>−1</m:t>
                        </m:r>
                      </m:e>
                    </m:d>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,1),(</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0</m:t>
                            </m:r>
                          </m:sub>
                        </m:sSub>
                        <m:r>
                          <a:rPr lang="en-US" altLang="zh-CN" sz="1600" i="1">
                            <a:latin typeface="Cambria Math" panose="02040503050406030204" pitchFamily="18" charset="0"/>
                          </a:rPr>
                          <m:t>,0)</m:t>
                        </m:r>
                      </m:e>
                    </m:d>
                  </m:oMath>
                </a14:m>
                <a:r>
                  <a:rPr lang="zh-CN" altLang="zh-CN" sz="1600" dirty="0">
                    <a:latin typeface="隶书" panose="02010509060101010101" pitchFamily="49" charset="-122"/>
                    <a:ea typeface="隶书" panose="02010509060101010101" pitchFamily="49" charset="-122"/>
                  </a:rPr>
                  <a:t>来表示。</a:t>
                </a:r>
              </a:p>
              <a:p>
                <a:pPr marL="0" indent="0" algn="just">
                  <a:lnSpc>
                    <a:spcPts val="2200"/>
                  </a:lnSpc>
                  <a:spcBef>
                    <a:spcPts val="0"/>
                  </a:spcBef>
                  <a:buNone/>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在实际应用中，多项式的指数可能很高且变化很大，在表示多项式的线性表中就会存在很多零数据元素。一个较好的存储方法是只存储非零数据元素。</a:t>
                </a:r>
                <a:endParaRPr lang="en-US" altLang="zh-CN" sz="1600" dirty="0">
                  <a:latin typeface="隶书" panose="02010509060101010101" pitchFamily="49" charset="-122"/>
                  <a:ea typeface="隶书" panose="02010509060101010101" pitchFamily="49" charset="-122"/>
                </a:endParaRPr>
              </a:p>
              <a:p>
                <a:pPr marL="0" indent="0" algn="just">
                  <a:lnSpc>
                    <a:spcPts val="2200"/>
                  </a:lnSpc>
                  <a:spcBef>
                    <a:spcPts val="0"/>
                  </a:spcBef>
                  <a:buNone/>
                </a:pPr>
                <a:r>
                  <a:rPr lang="zh-CN" altLang="zh-CN" sz="1600" dirty="0">
                    <a:latin typeface="隶书" panose="02010509060101010101" pitchFamily="49" charset="-122"/>
                    <a:ea typeface="隶书" panose="02010509060101010101" pitchFamily="49" charset="-122"/>
                  </a:rPr>
                  <a:t>例如，多项式</a:t>
                </a:r>
                <a14:m>
                  <m:oMath xmlns:m="http://schemas.openxmlformats.org/officeDocument/2006/math">
                    <m:r>
                      <a:rPr lang="en-US" altLang="zh-CN" sz="1600" i="1" smtClean="0">
                        <a:solidFill>
                          <a:srgbClr val="0070C0"/>
                        </a:solidFill>
                        <a:latin typeface="Cambria Math" panose="02040503050406030204" pitchFamily="18" charset="0"/>
                      </a:rPr>
                      <m:t>𝐴</m:t>
                    </m:r>
                    <m:d>
                      <m:dPr>
                        <m:ctrlPr>
                          <a:rPr lang="zh-CN" altLang="zh-CN" sz="1600" i="1">
                            <a:solidFill>
                              <a:srgbClr val="0070C0"/>
                            </a:solidFill>
                            <a:latin typeface="Cambria Math" panose="02040503050406030204" pitchFamily="18" charset="0"/>
                          </a:rPr>
                        </m:ctrlPr>
                      </m:dPr>
                      <m:e>
                        <m:r>
                          <a:rPr lang="en-US" altLang="zh-CN" sz="1600" i="1">
                            <a:solidFill>
                              <a:srgbClr val="0070C0"/>
                            </a:solidFill>
                            <a:latin typeface="Cambria Math" panose="02040503050406030204" pitchFamily="18" charset="0"/>
                          </a:rPr>
                          <m:t>𝑥</m:t>
                        </m:r>
                      </m:e>
                    </m:d>
                    <m:r>
                      <a:rPr lang="en-US" altLang="zh-CN" sz="1600" i="1">
                        <a:solidFill>
                          <a:srgbClr val="0070C0"/>
                        </a:solidFill>
                        <a:latin typeface="Cambria Math" panose="02040503050406030204" pitchFamily="18" charset="0"/>
                      </a:rPr>
                      <m:t>=28</m:t>
                    </m:r>
                    <m:sSup>
                      <m:sSupPr>
                        <m:ctrlPr>
                          <a:rPr lang="zh-CN" altLang="zh-CN" sz="1600" i="1">
                            <a:solidFill>
                              <a:srgbClr val="0070C0"/>
                            </a:solidFill>
                            <a:latin typeface="Cambria Math" panose="02040503050406030204" pitchFamily="18" charset="0"/>
                          </a:rPr>
                        </m:ctrlPr>
                      </m:sSupPr>
                      <m:e>
                        <m:r>
                          <a:rPr lang="en-US" altLang="zh-CN" sz="1600" i="1">
                            <a:solidFill>
                              <a:srgbClr val="0070C0"/>
                            </a:solidFill>
                            <a:latin typeface="Cambria Math" panose="02040503050406030204" pitchFamily="18" charset="0"/>
                          </a:rPr>
                          <m:t>𝑥</m:t>
                        </m:r>
                      </m:e>
                      <m:sup>
                        <m:r>
                          <a:rPr lang="en-US" altLang="zh-CN" sz="1600" i="1">
                            <a:solidFill>
                              <a:srgbClr val="0070C0"/>
                            </a:solidFill>
                            <a:latin typeface="Cambria Math" panose="02040503050406030204" pitchFamily="18" charset="0"/>
                          </a:rPr>
                          <m:t>6</m:t>
                        </m:r>
                      </m:sup>
                    </m:sSup>
                    <m:r>
                      <a:rPr lang="en-US" altLang="zh-CN" sz="1600" i="1">
                        <a:solidFill>
                          <a:srgbClr val="0070C0"/>
                        </a:solidFill>
                        <a:latin typeface="Cambria Math" panose="02040503050406030204" pitchFamily="18" charset="0"/>
                      </a:rPr>
                      <m:t>+8</m:t>
                    </m:r>
                    <m:sSup>
                      <m:sSupPr>
                        <m:ctrlPr>
                          <a:rPr lang="zh-CN" altLang="zh-CN" sz="1600" i="1">
                            <a:solidFill>
                              <a:srgbClr val="0070C0"/>
                            </a:solidFill>
                            <a:latin typeface="Cambria Math" panose="02040503050406030204" pitchFamily="18" charset="0"/>
                          </a:rPr>
                        </m:ctrlPr>
                      </m:sSupPr>
                      <m:e>
                        <m:r>
                          <a:rPr lang="en-US" altLang="zh-CN" sz="1600" i="1">
                            <a:solidFill>
                              <a:srgbClr val="0070C0"/>
                            </a:solidFill>
                            <a:latin typeface="Cambria Math" panose="02040503050406030204" pitchFamily="18" charset="0"/>
                          </a:rPr>
                          <m:t>𝑥</m:t>
                        </m:r>
                      </m:e>
                      <m:sup>
                        <m:r>
                          <a:rPr lang="en-US" altLang="zh-CN" sz="1600" i="1">
                            <a:solidFill>
                              <a:srgbClr val="0070C0"/>
                            </a:solidFill>
                            <a:latin typeface="Cambria Math" panose="02040503050406030204" pitchFamily="18" charset="0"/>
                          </a:rPr>
                          <m:t>4</m:t>
                        </m:r>
                      </m:sup>
                    </m:sSup>
                    <m:r>
                      <a:rPr lang="en-US" altLang="zh-CN" sz="1600" i="1">
                        <a:solidFill>
                          <a:srgbClr val="0070C0"/>
                        </a:solidFill>
                        <a:latin typeface="Cambria Math" panose="02040503050406030204" pitchFamily="18" charset="0"/>
                      </a:rPr>
                      <m:t>−7</m:t>
                    </m:r>
                    <m:sSup>
                      <m:sSupPr>
                        <m:ctrlPr>
                          <a:rPr lang="zh-CN" altLang="zh-CN" sz="1600" i="1">
                            <a:solidFill>
                              <a:srgbClr val="0070C0"/>
                            </a:solidFill>
                            <a:latin typeface="Cambria Math" panose="02040503050406030204" pitchFamily="18" charset="0"/>
                          </a:rPr>
                        </m:ctrlPr>
                      </m:sSupPr>
                      <m:e>
                        <m:r>
                          <a:rPr lang="en-US" altLang="zh-CN" sz="1600" i="1">
                            <a:solidFill>
                              <a:srgbClr val="0070C0"/>
                            </a:solidFill>
                            <a:latin typeface="Cambria Math" panose="02040503050406030204" pitchFamily="18" charset="0"/>
                          </a:rPr>
                          <m:t>𝑥</m:t>
                        </m:r>
                      </m:e>
                      <m:sup>
                        <m:r>
                          <a:rPr lang="en-US" altLang="zh-CN" sz="1600" i="1">
                            <a:solidFill>
                              <a:srgbClr val="0070C0"/>
                            </a:solidFill>
                            <a:latin typeface="Cambria Math" panose="02040503050406030204" pitchFamily="18" charset="0"/>
                          </a:rPr>
                          <m:t>2</m:t>
                        </m:r>
                      </m:sup>
                    </m:sSup>
                    <m:r>
                      <a:rPr lang="en-US" altLang="zh-CN" sz="1600" i="1">
                        <a:solidFill>
                          <a:srgbClr val="0070C0"/>
                        </a:solidFill>
                        <a:latin typeface="Cambria Math" panose="02040503050406030204" pitchFamily="18" charset="0"/>
                      </a:rPr>
                      <m:t>+10</m:t>
                    </m:r>
                  </m:oMath>
                </a14:m>
                <a:r>
                  <a:rPr lang="zh-CN" altLang="zh-CN" sz="1600" dirty="0">
                    <a:latin typeface="隶书" panose="02010509060101010101" pitchFamily="49" charset="-122"/>
                    <a:ea typeface="隶书" panose="02010509060101010101" pitchFamily="49" charset="-122"/>
                  </a:rPr>
                  <a:t>可以用线性表</a:t>
                </a:r>
                <a14:m>
                  <m:oMath xmlns:m="http://schemas.openxmlformats.org/officeDocument/2006/math">
                    <m:r>
                      <a:rPr lang="en-US" altLang="zh-CN" sz="1600" smtClean="0">
                        <a:solidFill>
                          <a:srgbClr val="C00000"/>
                        </a:solidFill>
                        <a:latin typeface="Cambria Math" panose="02040503050406030204" pitchFamily="18" charset="0"/>
                      </a:rPr>
                      <m:t>(</m:t>
                    </m:r>
                    <m:d>
                      <m:dPr>
                        <m:ctrlPr>
                          <a:rPr lang="zh-CN" altLang="zh-CN" sz="1600" i="1">
                            <a:solidFill>
                              <a:srgbClr val="C00000"/>
                            </a:solidFill>
                            <a:latin typeface="Cambria Math" panose="02040503050406030204" pitchFamily="18" charset="0"/>
                          </a:rPr>
                        </m:ctrlPr>
                      </m:dPr>
                      <m:e>
                        <m:r>
                          <a:rPr lang="en-US" altLang="zh-CN" sz="1600">
                            <a:solidFill>
                              <a:srgbClr val="C00000"/>
                            </a:solidFill>
                            <a:latin typeface="Cambria Math" panose="02040503050406030204" pitchFamily="18" charset="0"/>
                          </a:rPr>
                          <m:t>28,6</m:t>
                        </m:r>
                      </m:e>
                    </m:d>
                    <m:r>
                      <a:rPr lang="en-US" altLang="zh-CN" sz="1600">
                        <a:solidFill>
                          <a:srgbClr val="C00000"/>
                        </a:solidFill>
                        <a:latin typeface="Cambria Math" panose="02040503050406030204" pitchFamily="18" charset="0"/>
                      </a:rPr>
                      <m:t>,</m:t>
                    </m:r>
                    <m:d>
                      <m:dPr>
                        <m:ctrlPr>
                          <a:rPr lang="zh-CN" altLang="zh-CN" sz="1600" i="1">
                            <a:solidFill>
                              <a:srgbClr val="C00000"/>
                            </a:solidFill>
                            <a:latin typeface="Cambria Math" panose="02040503050406030204" pitchFamily="18" charset="0"/>
                          </a:rPr>
                        </m:ctrlPr>
                      </m:dPr>
                      <m:e>
                        <m:r>
                          <a:rPr lang="en-US" altLang="zh-CN" sz="1600">
                            <a:solidFill>
                              <a:srgbClr val="C00000"/>
                            </a:solidFill>
                            <a:latin typeface="Cambria Math" panose="02040503050406030204" pitchFamily="18" charset="0"/>
                          </a:rPr>
                          <m:t>8,4</m:t>
                        </m:r>
                      </m:e>
                    </m:d>
                    <m:r>
                      <a:rPr lang="en-US" altLang="zh-CN" sz="1600">
                        <a:solidFill>
                          <a:srgbClr val="C00000"/>
                        </a:solidFill>
                        <a:latin typeface="Cambria Math" panose="02040503050406030204" pitchFamily="18" charset="0"/>
                      </a:rPr>
                      <m:t>,</m:t>
                    </m:r>
                    <m:d>
                      <m:dPr>
                        <m:ctrlPr>
                          <a:rPr lang="zh-CN" altLang="zh-CN" sz="1600" i="1">
                            <a:solidFill>
                              <a:srgbClr val="C00000"/>
                            </a:solidFill>
                            <a:latin typeface="Cambria Math" panose="02040503050406030204" pitchFamily="18" charset="0"/>
                          </a:rPr>
                        </m:ctrlPr>
                      </m:dPr>
                      <m:e>
                        <m:r>
                          <a:rPr lang="en-US" altLang="zh-CN" sz="1600" i="1">
                            <a:solidFill>
                              <a:srgbClr val="C00000"/>
                            </a:solidFill>
                            <a:latin typeface="Cambria Math" panose="02040503050406030204" pitchFamily="18" charset="0"/>
                          </a:rPr>
                          <m:t>−</m:t>
                        </m:r>
                        <m:r>
                          <a:rPr lang="en-US" altLang="zh-CN" sz="1600">
                            <a:solidFill>
                              <a:srgbClr val="C00000"/>
                            </a:solidFill>
                            <a:latin typeface="Cambria Math" panose="02040503050406030204" pitchFamily="18" charset="0"/>
                          </a:rPr>
                          <m:t>7,2</m:t>
                        </m:r>
                      </m:e>
                    </m:d>
                    <m:r>
                      <a:rPr lang="en-US" altLang="zh-CN" sz="1600">
                        <a:solidFill>
                          <a:srgbClr val="C00000"/>
                        </a:solidFill>
                        <a:latin typeface="Cambria Math" panose="02040503050406030204" pitchFamily="18" charset="0"/>
                      </a:rPr>
                      <m:t>,</m:t>
                    </m:r>
                    <m:d>
                      <m:dPr>
                        <m:ctrlPr>
                          <a:rPr lang="zh-CN" altLang="zh-CN" sz="1600" i="1">
                            <a:solidFill>
                              <a:srgbClr val="C00000"/>
                            </a:solidFill>
                            <a:latin typeface="Cambria Math" panose="02040503050406030204" pitchFamily="18" charset="0"/>
                          </a:rPr>
                        </m:ctrlPr>
                      </m:dPr>
                      <m:e>
                        <m:r>
                          <a:rPr lang="en-US" altLang="zh-CN" sz="1600">
                            <a:solidFill>
                              <a:srgbClr val="C00000"/>
                            </a:solidFill>
                            <a:latin typeface="Cambria Math" panose="02040503050406030204" pitchFamily="18" charset="0"/>
                          </a:rPr>
                          <m:t>10,0</m:t>
                        </m:r>
                      </m:e>
                    </m:d>
                    <m:r>
                      <a:rPr lang="en-US" altLang="zh-CN" sz="1600">
                        <a:solidFill>
                          <a:srgbClr val="C00000"/>
                        </a:solidFill>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来表示。</a:t>
                </a:r>
              </a:p>
              <a:p>
                <a:pPr marL="0" indent="0">
                  <a:lnSpc>
                    <a:spcPts val="2200"/>
                  </a:lnSpc>
                  <a:spcBef>
                    <a:spcPts val="0"/>
                  </a:spcBef>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771550"/>
                <a:ext cx="8712968" cy="3507876"/>
              </a:xfrm>
              <a:blipFill rotWithShape="0">
                <a:blip r:embed="rId2"/>
                <a:stretch>
                  <a:fillRect l="-629" t="-870" r="-6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07504" y="3507854"/>
                <a:ext cx="8640960" cy="1650067"/>
              </a:xfrm>
              <a:prstGeom prst="rect">
                <a:avLst/>
              </a:prstGeom>
              <a:noFill/>
            </p:spPr>
            <p:txBody>
              <a:bodyPr wrap="square" rtlCol="0">
                <a:spAutoFit/>
              </a:bodyPr>
              <a:lstStyle/>
              <a:p>
                <a:r>
                  <a:rPr lang="zh-CN" altLang="zh-CN" sz="1600" dirty="0">
                    <a:latin typeface="隶书" panose="02010509060101010101" pitchFamily="49" charset="-122"/>
                    <a:ea typeface="隶书" panose="02010509060101010101" pitchFamily="49" charset="-122"/>
                  </a:rPr>
                  <a:t>假设有两个多项式如下：</a:t>
                </a:r>
              </a:p>
              <a:p>
                <a:pPr/>
                <a14:m>
                  <m:oMathPara xmlns:m="http://schemas.openxmlformats.org/officeDocument/2006/math">
                    <m:oMathParaPr>
                      <m:jc m:val="centerGroup"/>
                    </m:oMathParaPr>
                    <m:oMath xmlns:m="http://schemas.openxmlformats.org/officeDocument/2006/math">
                      <m:r>
                        <a:rPr lang="en-US" altLang="zh-CN" sz="1600" i="1" smtClean="0">
                          <a:solidFill>
                            <a:srgbClr val="002060"/>
                          </a:solidFill>
                          <a:latin typeface="Cambria Math" panose="02040503050406030204" pitchFamily="18" charset="0"/>
                        </a:rPr>
                        <m:t>𝐴</m:t>
                      </m:r>
                      <m:d>
                        <m:dPr>
                          <m:ctrlPr>
                            <a:rPr lang="zh-CN" altLang="zh-CN" sz="1600" i="1">
                              <a:solidFill>
                                <a:srgbClr val="002060"/>
                              </a:solidFill>
                              <a:latin typeface="Cambria Math" panose="02040503050406030204" pitchFamily="18" charset="0"/>
                            </a:rPr>
                          </m:ctrlPr>
                        </m:dPr>
                        <m:e>
                          <m:r>
                            <a:rPr lang="en-US" altLang="zh-CN" sz="1600" i="1">
                              <a:solidFill>
                                <a:srgbClr val="002060"/>
                              </a:solidFill>
                              <a:latin typeface="Cambria Math" panose="02040503050406030204" pitchFamily="18" charset="0"/>
                            </a:rPr>
                            <m:t>𝑥</m:t>
                          </m:r>
                        </m:e>
                      </m:d>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𝑛</m:t>
                          </m:r>
                        </m:sub>
                      </m:sSub>
                      <m:sSup>
                        <m:sSupPr>
                          <m:ctrlPr>
                            <a:rPr lang="zh-CN" altLang="zh-CN" sz="1600" i="1">
                              <a:solidFill>
                                <a:srgbClr val="002060"/>
                              </a:solidFill>
                              <a:latin typeface="Cambria Math" panose="02040503050406030204" pitchFamily="18" charset="0"/>
                            </a:rPr>
                          </m:ctrlPr>
                        </m:sSupPr>
                        <m:e>
                          <m:r>
                            <a:rPr lang="en-US" altLang="zh-CN" sz="1600" i="1">
                              <a:solidFill>
                                <a:srgbClr val="002060"/>
                              </a:solidFill>
                              <a:latin typeface="Cambria Math" panose="02040503050406030204" pitchFamily="18" charset="0"/>
                            </a:rPr>
                            <m:t>𝑥</m:t>
                          </m:r>
                        </m:e>
                        <m:sup>
                          <m:r>
                            <a:rPr lang="en-US" altLang="zh-CN" sz="1600" i="1">
                              <a:solidFill>
                                <a:srgbClr val="002060"/>
                              </a:solidFill>
                              <a:latin typeface="Cambria Math" panose="02040503050406030204" pitchFamily="18" charset="0"/>
                            </a:rPr>
                            <m:t>𝑛</m:t>
                          </m:r>
                        </m:sup>
                      </m:sSup>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−1</m:t>
                          </m:r>
                        </m:sub>
                      </m:sSub>
                      <m:sSup>
                        <m:sSupPr>
                          <m:ctrlPr>
                            <a:rPr lang="zh-CN" altLang="zh-CN" sz="1600" i="1">
                              <a:solidFill>
                                <a:srgbClr val="002060"/>
                              </a:solidFill>
                              <a:latin typeface="Cambria Math" panose="02040503050406030204" pitchFamily="18" charset="0"/>
                            </a:rPr>
                          </m:ctrlPr>
                        </m:sSupPr>
                        <m:e>
                          <m:r>
                            <a:rPr lang="en-US" altLang="zh-CN" sz="1600" i="1">
                              <a:solidFill>
                                <a:srgbClr val="002060"/>
                              </a:solidFill>
                              <a:latin typeface="Cambria Math" panose="02040503050406030204" pitchFamily="18" charset="0"/>
                            </a:rPr>
                            <m:t>𝑥</m:t>
                          </m:r>
                        </m:e>
                        <m:sup>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−1</m:t>
                          </m:r>
                        </m:sup>
                      </m:sSup>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1</m:t>
                          </m:r>
                        </m:sub>
                      </m:sSub>
                      <m:r>
                        <a:rPr lang="en-US" altLang="zh-CN" sz="1600" i="1">
                          <a:solidFill>
                            <a:srgbClr val="002060"/>
                          </a:solidFill>
                          <a:latin typeface="Cambria Math" panose="02040503050406030204" pitchFamily="18" charset="0"/>
                        </a:rPr>
                        <m:t>𝑥</m:t>
                      </m:r>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0</m:t>
                          </m:r>
                        </m:sub>
                      </m:sSub>
                    </m:oMath>
                  </m:oMathPara>
                </a14:m>
                <a:endParaRPr lang="zh-CN" altLang="zh-CN" sz="1600" dirty="0">
                  <a:solidFill>
                    <a:srgbClr val="002060"/>
                  </a:solidFill>
                  <a:latin typeface="隶书" panose="02010509060101010101" pitchFamily="49" charset="-122"/>
                  <a:ea typeface="隶书" panose="02010509060101010101" pitchFamily="49" charset="-122"/>
                </a:endParaRPr>
              </a:p>
              <a:p>
                <a:pPr/>
                <a14:m>
                  <m:oMathPara xmlns:m="http://schemas.openxmlformats.org/officeDocument/2006/math">
                    <m:oMathParaPr>
                      <m:jc m:val="centerGroup"/>
                    </m:oMathParaPr>
                    <m:oMath xmlns:m="http://schemas.openxmlformats.org/officeDocument/2006/math">
                      <m:r>
                        <a:rPr lang="en-US" altLang="zh-CN" sz="1600" i="1">
                          <a:solidFill>
                            <a:srgbClr val="002060"/>
                          </a:solidFill>
                          <a:latin typeface="Cambria Math" panose="02040503050406030204" pitchFamily="18" charset="0"/>
                        </a:rPr>
                        <m:t>𝐵</m:t>
                      </m:r>
                      <m:d>
                        <m:dPr>
                          <m:ctrlPr>
                            <a:rPr lang="zh-CN" altLang="zh-CN" sz="1600" i="1">
                              <a:solidFill>
                                <a:srgbClr val="002060"/>
                              </a:solidFill>
                              <a:latin typeface="Cambria Math" panose="02040503050406030204" pitchFamily="18" charset="0"/>
                            </a:rPr>
                          </m:ctrlPr>
                        </m:dPr>
                        <m:e>
                          <m:r>
                            <a:rPr lang="en-US" altLang="zh-CN" sz="1600" i="1">
                              <a:solidFill>
                                <a:srgbClr val="002060"/>
                              </a:solidFill>
                              <a:latin typeface="Cambria Math" panose="02040503050406030204" pitchFamily="18" charset="0"/>
                            </a:rPr>
                            <m:t>𝑥</m:t>
                          </m:r>
                        </m:e>
                      </m:d>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𝑏</m:t>
                          </m:r>
                        </m:e>
                        <m:sub>
                          <m:r>
                            <a:rPr lang="en-US" altLang="zh-CN" sz="1600" i="1">
                              <a:solidFill>
                                <a:srgbClr val="002060"/>
                              </a:solidFill>
                              <a:latin typeface="Cambria Math" panose="02040503050406030204" pitchFamily="18" charset="0"/>
                            </a:rPr>
                            <m:t>𝑛</m:t>
                          </m:r>
                        </m:sub>
                      </m:sSub>
                      <m:sSup>
                        <m:sSupPr>
                          <m:ctrlPr>
                            <a:rPr lang="zh-CN" altLang="zh-CN" sz="1600" i="1">
                              <a:solidFill>
                                <a:srgbClr val="002060"/>
                              </a:solidFill>
                              <a:latin typeface="Cambria Math" panose="02040503050406030204" pitchFamily="18" charset="0"/>
                            </a:rPr>
                          </m:ctrlPr>
                        </m:sSupPr>
                        <m:e>
                          <m:r>
                            <a:rPr lang="en-US" altLang="zh-CN" sz="1600" i="1">
                              <a:solidFill>
                                <a:srgbClr val="002060"/>
                              </a:solidFill>
                              <a:latin typeface="Cambria Math" panose="02040503050406030204" pitchFamily="18" charset="0"/>
                            </a:rPr>
                            <m:t>𝑥</m:t>
                          </m:r>
                        </m:e>
                        <m:sup>
                          <m:r>
                            <a:rPr lang="en-US" altLang="zh-CN" sz="1600" i="1">
                              <a:solidFill>
                                <a:srgbClr val="002060"/>
                              </a:solidFill>
                              <a:latin typeface="Cambria Math" panose="02040503050406030204" pitchFamily="18" charset="0"/>
                            </a:rPr>
                            <m:t>𝑛</m:t>
                          </m:r>
                        </m:sup>
                      </m:sSup>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𝑏</m:t>
                          </m:r>
                        </m:e>
                        <m:sub>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−1</m:t>
                          </m:r>
                        </m:sub>
                      </m:sSub>
                      <m:sSup>
                        <m:sSupPr>
                          <m:ctrlPr>
                            <a:rPr lang="zh-CN" altLang="zh-CN" sz="1600" i="1">
                              <a:solidFill>
                                <a:srgbClr val="002060"/>
                              </a:solidFill>
                              <a:latin typeface="Cambria Math" panose="02040503050406030204" pitchFamily="18" charset="0"/>
                            </a:rPr>
                          </m:ctrlPr>
                        </m:sSupPr>
                        <m:e>
                          <m:r>
                            <a:rPr lang="en-US" altLang="zh-CN" sz="1600" i="1">
                              <a:solidFill>
                                <a:srgbClr val="002060"/>
                              </a:solidFill>
                              <a:latin typeface="Cambria Math" panose="02040503050406030204" pitchFamily="18" charset="0"/>
                            </a:rPr>
                            <m:t>𝑥</m:t>
                          </m:r>
                        </m:e>
                        <m:sup>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−1</m:t>
                          </m:r>
                        </m:sup>
                      </m:sSup>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𝑏</m:t>
                          </m:r>
                        </m:e>
                        <m:sub>
                          <m:r>
                            <a:rPr lang="en-US" altLang="zh-CN" sz="1600" i="1">
                              <a:solidFill>
                                <a:srgbClr val="002060"/>
                              </a:solidFill>
                              <a:latin typeface="Cambria Math" panose="02040503050406030204" pitchFamily="18" charset="0"/>
                            </a:rPr>
                            <m:t>1</m:t>
                          </m:r>
                        </m:sub>
                      </m:sSub>
                      <m:r>
                        <a:rPr lang="en-US" altLang="zh-CN" sz="1600" i="1">
                          <a:solidFill>
                            <a:srgbClr val="002060"/>
                          </a:solidFill>
                          <a:latin typeface="Cambria Math" panose="02040503050406030204" pitchFamily="18" charset="0"/>
                        </a:rPr>
                        <m:t>𝑥</m:t>
                      </m:r>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𝑏</m:t>
                          </m:r>
                        </m:e>
                        <m:sub>
                          <m:r>
                            <a:rPr lang="en-US" altLang="zh-CN" sz="1600" i="1">
                              <a:solidFill>
                                <a:srgbClr val="002060"/>
                              </a:solidFill>
                              <a:latin typeface="Cambria Math" panose="02040503050406030204" pitchFamily="18" charset="0"/>
                            </a:rPr>
                            <m:t>0</m:t>
                          </m:r>
                        </m:sub>
                      </m:sSub>
                    </m:oMath>
                  </m:oMathPara>
                </a14:m>
                <a:endParaRPr lang="zh-CN" altLang="zh-CN" sz="1600" dirty="0">
                  <a:latin typeface="隶书" panose="02010509060101010101" pitchFamily="49" charset="-122"/>
                  <a:ea typeface="隶书" panose="02010509060101010101" pitchFamily="49" charset="-122"/>
                </a:endParaRPr>
              </a:p>
              <a:p>
                <a:r>
                  <a:rPr lang="zh-CN" altLang="zh-CN" sz="1600" dirty="0">
                    <a:latin typeface="隶书" panose="02010509060101010101" pitchFamily="49" charset="-122"/>
                    <a:ea typeface="隶书" panose="02010509060101010101" pitchFamily="49" charset="-122"/>
                  </a:rPr>
                  <a:t>两个多项式相加得</a:t>
                </a:r>
              </a:p>
              <a:p>
                <a:pPr/>
                <a14:m>
                  <m:oMathPara xmlns:m="http://schemas.openxmlformats.org/officeDocument/2006/math">
                    <m:oMathParaPr>
                      <m:jc m:val="centerGroup"/>
                    </m:oMathParaPr>
                    <m:oMath xmlns:m="http://schemas.openxmlformats.org/officeDocument/2006/math">
                      <m:r>
                        <a:rPr lang="en-US" altLang="zh-CN" sz="1600" i="1" smtClean="0">
                          <a:solidFill>
                            <a:srgbClr val="C00000"/>
                          </a:solidFill>
                          <a:latin typeface="Cambria Math" panose="02040503050406030204" pitchFamily="18" charset="0"/>
                        </a:rPr>
                        <m:t>𝐶</m:t>
                      </m:r>
                      <m:d>
                        <m:dPr>
                          <m:ctrlPr>
                            <a:rPr lang="zh-CN" altLang="zh-CN" sz="1600" i="1">
                              <a:solidFill>
                                <a:srgbClr val="C00000"/>
                              </a:solidFill>
                              <a:latin typeface="Cambria Math" panose="02040503050406030204" pitchFamily="18" charset="0"/>
                            </a:rPr>
                          </m:ctrlPr>
                        </m:dPr>
                        <m:e>
                          <m:r>
                            <a:rPr lang="en-US" altLang="zh-CN" sz="1600" i="1">
                              <a:solidFill>
                                <a:srgbClr val="C00000"/>
                              </a:solidFill>
                              <a:latin typeface="Cambria Math" panose="02040503050406030204" pitchFamily="18" charset="0"/>
                            </a:rPr>
                            <m:t>𝑥</m:t>
                          </m:r>
                        </m:e>
                      </m:d>
                      <m:r>
                        <a:rPr lang="en-US" altLang="zh-CN"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𝐴</m:t>
                      </m:r>
                      <m:d>
                        <m:dPr>
                          <m:ctrlPr>
                            <a:rPr lang="zh-CN" altLang="zh-CN" sz="1600" i="1">
                              <a:solidFill>
                                <a:srgbClr val="C00000"/>
                              </a:solidFill>
                              <a:latin typeface="Cambria Math" panose="02040503050406030204" pitchFamily="18" charset="0"/>
                            </a:rPr>
                          </m:ctrlPr>
                        </m:dPr>
                        <m:e>
                          <m:r>
                            <a:rPr lang="en-US" altLang="zh-CN" sz="1600" i="1">
                              <a:solidFill>
                                <a:srgbClr val="C00000"/>
                              </a:solidFill>
                              <a:latin typeface="Cambria Math" panose="02040503050406030204" pitchFamily="18" charset="0"/>
                            </a:rPr>
                            <m:t>𝑥</m:t>
                          </m:r>
                        </m:e>
                      </m:d>
                      <m:r>
                        <a:rPr lang="en-US" altLang="zh-CN"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𝐵</m:t>
                      </m:r>
                      <m:d>
                        <m:dPr>
                          <m:ctrlPr>
                            <a:rPr lang="zh-CN" altLang="zh-CN" sz="1600" i="1">
                              <a:solidFill>
                                <a:srgbClr val="C00000"/>
                              </a:solidFill>
                              <a:latin typeface="Cambria Math" panose="02040503050406030204" pitchFamily="18" charset="0"/>
                            </a:rPr>
                          </m:ctrlPr>
                        </m:dPr>
                        <m:e>
                          <m:r>
                            <a:rPr lang="en-US" altLang="zh-CN" sz="1600" i="1">
                              <a:solidFill>
                                <a:srgbClr val="C00000"/>
                              </a:solidFill>
                              <a:latin typeface="Cambria Math" panose="02040503050406030204" pitchFamily="18" charset="0"/>
                            </a:rPr>
                            <m:t>𝑥</m:t>
                          </m:r>
                        </m:e>
                      </m:d>
                      <m:r>
                        <a:rPr lang="en-US" altLang="zh-CN" sz="1600" i="1">
                          <a:solidFill>
                            <a:srgbClr val="C00000"/>
                          </a:solidFill>
                          <a:latin typeface="Cambria Math" panose="02040503050406030204" pitchFamily="18" charset="0"/>
                        </a:rPr>
                        <m:t>=(</m:t>
                      </m:r>
                      <m:sSub>
                        <m:sSubPr>
                          <m:ctrlPr>
                            <a:rPr lang="zh-CN" altLang="zh-CN" sz="1600" i="1">
                              <a:solidFill>
                                <a:srgbClr val="C00000"/>
                              </a:solidFill>
                              <a:latin typeface="Cambria Math" panose="02040503050406030204" pitchFamily="18" charset="0"/>
                            </a:rPr>
                          </m:ctrlPr>
                        </m:sSubPr>
                        <m:e>
                          <m:r>
                            <a:rPr lang="en-US" altLang="zh-CN" sz="1600" i="1">
                              <a:solidFill>
                                <a:srgbClr val="C00000"/>
                              </a:solidFill>
                              <a:latin typeface="Cambria Math" panose="02040503050406030204" pitchFamily="18" charset="0"/>
                            </a:rPr>
                            <m:t>𝑎</m:t>
                          </m:r>
                        </m:e>
                        <m:sub>
                          <m:r>
                            <a:rPr lang="en-US" altLang="zh-CN" sz="1600" i="1">
                              <a:solidFill>
                                <a:srgbClr val="C00000"/>
                              </a:solidFill>
                              <a:latin typeface="Cambria Math" panose="02040503050406030204" pitchFamily="18" charset="0"/>
                            </a:rPr>
                            <m:t>𝑛</m:t>
                          </m:r>
                        </m:sub>
                      </m:sSub>
                      <m:r>
                        <a:rPr lang="en-US" altLang="zh-CN" sz="1600" i="1">
                          <a:solidFill>
                            <a:srgbClr val="C00000"/>
                          </a:solidFill>
                          <a:latin typeface="Cambria Math" panose="02040503050406030204" pitchFamily="18" charset="0"/>
                        </a:rPr>
                        <m:t>+</m:t>
                      </m:r>
                      <m:sSup>
                        <m:sSupPr>
                          <m:ctrlPr>
                            <a:rPr lang="zh-CN" altLang="zh-CN" sz="1600" i="1">
                              <a:solidFill>
                                <a:srgbClr val="C00000"/>
                              </a:solidFill>
                              <a:latin typeface="Cambria Math" panose="02040503050406030204" pitchFamily="18" charset="0"/>
                            </a:rPr>
                          </m:ctrlPr>
                        </m:sSupPr>
                        <m:e>
                          <m:sSub>
                            <m:sSubPr>
                              <m:ctrlPr>
                                <a:rPr lang="zh-CN" altLang="zh-CN" sz="1600" i="1">
                                  <a:solidFill>
                                    <a:srgbClr val="C00000"/>
                                  </a:solidFill>
                                  <a:latin typeface="Cambria Math" panose="02040503050406030204" pitchFamily="18" charset="0"/>
                                </a:rPr>
                              </m:ctrlPr>
                            </m:sSubPr>
                            <m:e>
                              <m:r>
                                <a:rPr lang="en-US" altLang="zh-CN" sz="1600" i="1">
                                  <a:solidFill>
                                    <a:srgbClr val="C00000"/>
                                  </a:solidFill>
                                  <a:latin typeface="Cambria Math" panose="02040503050406030204" pitchFamily="18" charset="0"/>
                                </a:rPr>
                                <m:t>𝑏</m:t>
                              </m:r>
                            </m:e>
                            <m:sub>
                              <m:r>
                                <a:rPr lang="en-US" altLang="zh-CN" sz="1600" i="1">
                                  <a:solidFill>
                                    <a:srgbClr val="C00000"/>
                                  </a:solidFill>
                                  <a:latin typeface="Cambria Math" panose="02040503050406030204" pitchFamily="18" charset="0"/>
                                </a:rPr>
                                <m:t>𝑛</m:t>
                              </m:r>
                            </m:sub>
                          </m:sSub>
                          <m:r>
                            <a:rPr lang="en-US" altLang="zh-CN"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𝑥</m:t>
                          </m:r>
                        </m:e>
                        <m:sup>
                          <m:r>
                            <a:rPr lang="en-US" altLang="zh-CN" sz="1600" i="1">
                              <a:solidFill>
                                <a:srgbClr val="C00000"/>
                              </a:solidFill>
                              <a:latin typeface="Cambria Math" panose="02040503050406030204" pitchFamily="18" charset="0"/>
                            </a:rPr>
                            <m:t>𝑛</m:t>
                          </m:r>
                        </m:sup>
                      </m:sSup>
                      <m:r>
                        <a:rPr lang="en-US" altLang="zh-CN" sz="1600" i="1">
                          <a:solidFill>
                            <a:srgbClr val="C00000"/>
                          </a:solidFill>
                          <a:latin typeface="Cambria Math" panose="02040503050406030204" pitchFamily="18" charset="0"/>
                        </a:rPr>
                        <m:t>+</m:t>
                      </m:r>
                      <m:sSub>
                        <m:sSubPr>
                          <m:ctrlPr>
                            <a:rPr lang="zh-CN" altLang="zh-CN" sz="1600" i="1">
                              <a:solidFill>
                                <a:srgbClr val="C00000"/>
                              </a:solidFill>
                              <a:latin typeface="Cambria Math" panose="02040503050406030204" pitchFamily="18" charset="0"/>
                            </a:rPr>
                          </m:ctrlPr>
                        </m:sSubPr>
                        <m:e>
                          <m:r>
                            <a:rPr lang="en-US" altLang="zh-CN"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𝑎</m:t>
                          </m:r>
                        </m:e>
                        <m:sub>
                          <m:r>
                            <a:rPr lang="en-US" altLang="zh-CN" sz="1600" i="1">
                              <a:solidFill>
                                <a:srgbClr val="C00000"/>
                              </a:solidFill>
                              <a:latin typeface="Cambria Math" panose="02040503050406030204" pitchFamily="18" charset="0"/>
                            </a:rPr>
                            <m:t>𝑛</m:t>
                          </m:r>
                          <m:r>
                            <a:rPr lang="en-US" altLang="zh-CN" sz="1600" i="1">
                              <a:solidFill>
                                <a:srgbClr val="C00000"/>
                              </a:solidFill>
                              <a:latin typeface="Cambria Math" panose="02040503050406030204" pitchFamily="18" charset="0"/>
                            </a:rPr>
                            <m:t>−1</m:t>
                          </m:r>
                        </m:sub>
                      </m:sSub>
                      <m:r>
                        <a:rPr lang="en-US" altLang="zh-CN" sz="1600" i="1">
                          <a:solidFill>
                            <a:srgbClr val="C00000"/>
                          </a:solidFill>
                          <a:latin typeface="Cambria Math" panose="02040503050406030204" pitchFamily="18" charset="0"/>
                        </a:rPr>
                        <m:t>+</m:t>
                      </m:r>
                      <m:sSub>
                        <m:sSubPr>
                          <m:ctrlPr>
                            <a:rPr lang="zh-CN" altLang="zh-CN" sz="1600" i="1">
                              <a:solidFill>
                                <a:srgbClr val="C00000"/>
                              </a:solidFill>
                              <a:latin typeface="Cambria Math" panose="02040503050406030204" pitchFamily="18" charset="0"/>
                            </a:rPr>
                          </m:ctrlPr>
                        </m:sSubPr>
                        <m:e>
                          <m:r>
                            <a:rPr lang="en-US" altLang="zh-CN" sz="1600" i="1">
                              <a:solidFill>
                                <a:srgbClr val="C00000"/>
                              </a:solidFill>
                              <a:latin typeface="Cambria Math" panose="02040503050406030204" pitchFamily="18" charset="0"/>
                            </a:rPr>
                            <m:t>𝑏</m:t>
                          </m:r>
                        </m:e>
                        <m:sub>
                          <m:r>
                            <a:rPr lang="en-US" altLang="zh-CN" sz="1600" i="1">
                              <a:solidFill>
                                <a:srgbClr val="C00000"/>
                              </a:solidFill>
                              <a:latin typeface="Cambria Math" panose="02040503050406030204" pitchFamily="18" charset="0"/>
                            </a:rPr>
                            <m:t>𝑛</m:t>
                          </m:r>
                          <m:r>
                            <a:rPr lang="en-US" altLang="zh-CN" sz="1600" i="1">
                              <a:solidFill>
                                <a:srgbClr val="C00000"/>
                              </a:solidFill>
                              <a:latin typeface="Cambria Math" panose="02040503050406030204" pitchFamily="18" charset="0"/>
                            </a:rPr>
                            <m:t>−1</m:t>
                          </m:r>
                        </m:sub>
                      </m:sSub>
                      <m:r>
                        <a:rPr lang="en-US" altLang="zh-CN" sz="1600" i="1">
                          <a:solidFill>
                            <a:srgbClr val="C00000"/>
                          </a:solidFill>
                          <a:latin typeface="Cambria Math" panose="02040503050406030204" pitchFamily="18" charset="0"/>
                        </a:rPr>
                        <m:t>)</m:t>
                      </m:r>
                      <m:sSup>
                        <m:sSupPr>
                          <m:ctrlPr>
                            <a:rPr lang="zh-CN"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𝑥</m:t>
                          </m:r>
                        </m:e>
                        <m:sup>
                          <m:r>
                            <a:rPr lang="en-US" altLang="zh-CN" sz="1600" i="1">
                              <a:solidFill>
                                <a:srgbClr val="C00000"/>
                              </a:solidFill>
                              <a:latin typeface="Cambria Math" panose="02040503050406030204" pitchFamily="18" charset="0"/>
                            </a:rPr>
                            <m:t>𝑛</m:t>
                          </m:r>
                          <m:r>
                            <a:rPr lang="en-US" altLang="zh-CN" sz="1600" i="1">
                              <a:solidFill>
                                <a:srgbClr val="C00000"/>
                              </a:solidFill>
                              <a:latin typeface="Cambria Math" panose="02040503050406030204" pitchFamily="18" charset="0"/>
                            </a:rPr>
                            <m:t>−1</m:t>
                          </m:r>
                        </m:sup>
                      </m:sSup>
                      <m:r>
                        <a:rPr lang="en-US" altLang="zh-CN" sz="1600" i="1">
                          <a:solidFill>
                            <a:srgbClr val="C00000"/>
                          </a:solidFill>
                          <a:latin typeface="Cambria Math" panose="02040503050406030204" pitchFamily="18" charset="0"/>
                        </a:rPr>
                        <m:t>+⋯+(</m:t>
                      </m:r>
                      <m:sSub>
                        <m:sSubPr>
                          <m:ctrlPr>
                            <a:rPr lang="zh-CN" altLang="zh-CN" sz="1600" i="1">
                              <a:solidFill>
                                <a:srgbClr val="C00000"/>
                              </a:solidFill>
                              <a:latin typeface="Cambria Math" panose="02040503050406030204" pitchFamily="18" charset="0"/>
                            </a:rPr>
                          </m:ctrlPr>
                        </m:sSubPr>
                        <m:e>
                          <m:r>
                            <a:rPr lang="en-US" altLang="zh-CN" sz="1600" i="1">
                              <a:solidFill>
                                <a:srgbClr val="C00000"/>
                              </a:solidFill>
                              <a:latin typeface="Cambria Math" panose="02040503050406030204" pitchFamily="18" charset="0"/>
                            </a:rPr>
                            <m:t>𝑎</m:t>
                          </m:r>
                        </m:e>
                        <m:sub>
                          <m:r>
                            <a:rPr lang="en-US" altLang="zh-CN" sz="1600" i="1">
                              <a:solidFill>
                                <a:srgbClr val="C00000"/>
                              </a:solidFill>
                              <a:latin typeface="Cambria Math" panose="02040503050406030204" pitchFamily="18" charset="0"/>
                            </a:rPr>
                            <m:t>1</m:t>
                          </m:r>
                        </m:sub>
                      </m:sSub>
                      <m:r>
                        <a:rPr lang="en-US" altLang="zh-CN" sz="1600" i="1">
                          <a:solidFill>
                            <a:srgbClr val="C00000"/>
                          </a:solidFill>
                          <a:latin typeface="Cambria Math" panose="02040503050406030204" pitchFamily="18" charset="0"/>
                        </a:rPr>
                        <m:t>+</m:t>
                      </m:r>
                      <m:sSub>
                        <m:sSubPr>
                          <m:ctrlPr>
                            <a:rPr lang="zh-CN" altLang="zh-CN" sz="1600" i="1">
                              <a:solidFill>
                                <a:srgbClr val="C00000"/>
                              </a:solidFill>
                              <a:latin typeface="Cambria Math" panose="02040503050406030204" pitchFamily="18" charset="0"/>
                            </a:rPr>
                          </m:ctrlPr>
                        </m:sSubPr>
                        <m:e>
                          <m:r>
                            <a:rPr lang="en-US" altLang="zh-CN" sz="1600" i="1">
                              <a:solidFill>
                                <a:srgbClr val="C00000"/>
                              </a:solidFill>
                              <a:latin typeface="Cambria Math" panose="02040503050406030204" pitchFamily="18" charset="0"/>
                            </a:rPr>
                            <m:t>𝑏</m:t>
                          </m:r>
                        </m:e>
                        <m:sub>
                          <m:r>
                            <a:rPr lang="en-US" altLang="zh-CN" sz="1600" i="1">
                              <a:solidFill>
                                <a:srgbClr val="C00000"/>
                              </a:solidFill>
                              <a:latin typeface="Cambria Math" panose="02040503050406030204" pitchFamily="18" charset="0"/>
                            </a:rPr>
                            <m:t>1</m:t>
                          </m:r>
                        </m:sub>
                      </m:sSub>
                      <m:r>
                        <a:rPr lang="en-US" altLang="zh-CN"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𝑥</m:t>
                      </m:r>
                      <m:r>
                        <a:rPr lang="en-US" altLang="zh-CN" sz="1600" i="1">
                          <a:solidFill>
                            <a:srgbClr val="C00000"/>
                          </a:solidFill>
                          <a:latin typeface="Cambria Math" panose="02040503050406030204" pitchFamily="18" charset="0"/>
                        </a:rPr>
                        <m:t>+(</m:t>
                      </m:r>
                      <m:sSub>
                        <m:sSubPr>
                          <m:ctrlPr>
                            <a:rPr lang="zh-CN" altLang="zh-CN" sz="1600" i="1">
                              <a:solidFill>
                                <a:srgbClr val="C00000"/>
                              </a:solidFill>
                              <a:latin typeface="Cambria Math" panose="02040503050406030204" pitchFamily="18" charset="0"/>
                            </a:rPr>
                          </m:ctrlPr>
                        </m:sSubPr>
                        <m:e>
                          <m:r>
                            <a:rPr lang="en-US" altLang="zh-CN" sz="1600" i="1">
                              <a:solidFill>
                                <a:srgbClr val="C00000"/>
                              </a:solidFill>
                              <a:latin typeface="Cambria Math" panose="02040503050406030204" pitchFamily="18" charset="0"/>
                            </a:rPr>
                            <m:t>𝑎</m:t>
                          </m:r>
                        </m:e>
                        <m:sub>
                          <m:r>
                            <a:rPr lang="en-US" altLang="zh-CN" sz="1600" i="1">
                              <a:solidFill>
                                <a:srgbClr val="C00000"/>
                              </a:solidFill>
                              <a:latin typeface="Cambria Math" panose="02040503050406030204" pitchFamily="18" charset="0"/>
                            </a:rPr>
                            <m:t>0</m:t>
                          </m:r>
                        </m:sub>
                      </m:sSub>
                      <m:sSub>
                        <m:sSubPr>
                          <m:ctrlPr>
                            <a:rPr lang="zh-CN" altLang="zh-CN" sz="1600" i="1">
                              <a:solidFill>
                                <a:srgbClr val="C00000"/>
                              </a:solidFill>
                              <a:latin typeface="Cambria Math" panose="02040503050406030204" pitchFamily="18" charset="0"/>
                            </a:rPr>
                          </m:ctrlPr>
                        </m:sSubPr>
                        <m:e>
                          <m:r>
                            <a:rPr lang="en-US" altLang="zh-CN"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𝑏</m:t>
                          </m:r>
                        </m:e>
                        <m:sub>
                          <m:r>
                            <a:rPr lang="en-US" altLang="zh-CN" sz="1600" i="1">
                              <a:solidFill>
                                <a:srgbClr val="C00000"/>
                              </a:solidFill>
                              <a:latin typeface="Cambria Math" panose="02040503050406030204" pitchFamily="18" charset="0"/>
                            </a:rPr>
                            <m:t>0</m:t>
                          </m:r>
                        </m:sub>
                      </m:sSub>
                      <m:r>
                        <a:rPr lang="en-US" altLang="zh-CN" sz="1600" i="1">
                          <a:solidFill>
                            <a:srgbClr val="C00000"/>
                          </a:solidFill>
                          <a:latin typeface="Cambria Math" panose="02040503050406030204" pitchFamily="18" charset="0"/>
                        </a:rPr>
                        <m:t>)</m:t>
                      </m:r>
                    </m:oMath>
                  </m:oMathPara>
                </a14:m>
                <a:endParaRPr lang="zh-CN" altLang="zh-CN" sz="1600" dirty="0">
                  <a:solidFill>
                    <a:srgbClr val="C00000"/>
                  </a:solidFill>
                  <a:latin typeface="隶书" panose="02010509060101010101" pitchFamily="49" charset="-122"/>
                  <a:ea typeface="隶书" panose="02010509060101010101" pitchFamily="49" charset="-122"/>
                </a:endParaRPr>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07504" y="3507854"/>
                <a:ext cx="8640960" cy="1650067"/>
              </a:xfrm>
              <a:prstGeom prst="rect">
                <a:avLst/>
              </a:prstGeom>
              <a:blipFill rotWithShape="0">
                <a:blip r:embed="rId3"/>
                <a:stretch>
                  <a:fillRect l="-423" t="-1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501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Effect transition="in" filter="fade">
                                      <p:cBhvr>
                                        <p:cTn id="43" dur="1000"/>
                                        <p:tgtEl>
                                          <p:spTgt spid="4">
                                            <p:txEl>
                                              <p:pRg st="0" end="0"/>
                                            </p:txEl>
                                          </p:spTgt>
                                        </p:tgtEl>
                                      </p:cBhvr>
                                    </p:animEffect>
                                    <p:anim calcmode="lin" valueType="num">
                                      <p:cBhvr>
                                        <p:cTn id="4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
                                            <p:txEl>
                                              <p:pRg st="1" end="1"/>
                                            </p:txEl>
                                          </p:spTgt>
                                        </p:tgtEl>
                                        <p:attrNameLst>
                                          <p:attrName>style.visibility</p:attrName>
                                        </p:attrNameLst>
                                      </p:cBhvr>
                                      <p:to>
                                        <p:strVal val="visible"/>
                                      </p:to>
                                    </p:set>
                                    <p:animEffect transition="in" filter="fade">
                                      <p:cBhvr>
                                        <p:cTn id="50" dur="1000"/>
                                        <p:tgtEl>
                                          <p:spTgt spid="4">
                                            <p:txEl>
                                              <p:pRg st="1" end="1"/>
                                            </p:txEl>
                                          </p:spTgt>
                                        </p:tgtEl>
                                      </p:cBhvr>
                                    </p:animEffect>
                                    <p:anim calcmode="lin" valueType="num">
                                      <p:cBhvr>
                                        <p:cTn id="5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1000"/>
                                        <p:tgtEl>
                                          <p:spTgt spid="4">
                                            <p:txEl>
                                              <p:pRg st="2" end="2"/>
                                            </p:txEl>
                                          </p:spTgt>
                                        </p:tgtEl>
                                      </p:cBhvr>
                                    </p:animEffect>
                                    <p:anim calcmode="lin" valueType="num">
                                      <p:cBhvr>
                                        <p:cTn id="5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
                                            <p:txEl>
                                              <p:pRg st="3" end="3"/>
                                            </p:txEl>
                                          </p:spTgt>
                                        </p:tgtEl>
                                        <p:attrNameLst>
                                          <p:attrName>style.visibility</p:attrName>
                                        </p:attrNameLst>
                                      </p:cBhvr>
                                      <p:to>
                                        <p:strVal val="visible"/>
                                      </p:to>
                                    </p:set>
                                    <p:animEffect transition="in" filter="fade">
                                      <p:cBhvr>
                                        <p:cTn id="64" dur="1000"/>
                                        <p:tgtEl>
                                          <p:spTgt spid="4">
                                            <p:txEl>
                                              <p:pRg st="3" end="3"/>
                                            </p:txEl>
                                          </p:spTgt>
                                        </p:tgtEl>
                                      </p:cBhvr>
                                    </p:animEffect>
                                    <p:anim calcmode="lin" valueType="num">
                                      <p:cBhvr>
                                        <p:cTn id="6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6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4">
                                            <p:txEl>
                                              <p:pRg st="4" end="4"/>
                                            </p:txEl>
                                          </p:spTgt>
                                        </p:tgtEl>
                                        <p:attrNameLst>
                                          <p:attrName>style.visibility</p:attrName>
                                        </p:attrNameLst>
                                      </p:cBhvr>
                                      <p:to>
                                        <p:strVal val="visible"/>
                                      </p:to>
                                    </p:set>
                                    <p:animEffect transition="in" filter="fade">
                                      <p:cBhvr>
                                        <p:cTn id="69" dur="1000"/>
                                        <p:tgtEl>
                                          <p:spTgt spid="4">
                                            <p:txEl>
                                              <p:pRg st="4" end="4"/>
                                            </p:txEl>
                                          </p:spTgt>
                                        </p:tgtEl>
                                      </p:cBhvr>
                                    </p:animEffect>
                                    <p:anim calcmode="lin" valueType="num">
                                      <p:cBhvr>
                                        <p:cTn id="7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7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数据表示</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266" y="843558"/>
                <a:ext cx="8856984" cy="3168352"/>
              </a:xfrm>
            </p:spPr>
            <p:txBody>
              <a:bodyPr/>
              <a:lstStyle/>
              <a:p>
                <a:pPr>
                  <a:lnSpc>
                    <a:spcPts val="2200"/>
                  </a:lnSpc>
                  <a:spcBef>
                    <a:spcPts val="0"/>
                  </a:spcBef>
                </a:pPr>
                <a:r>
                  <a:rPr lang="zh-CN" altLang="zh-CN" sz="1800" dirty="0">
                    <a:latin typeface="隶书" panose="02010509060101010101" pitchFamily="49" charset="-122"/>
                    <a:ea typeface="隶书" panose="02010509060101010101" pitchFamily="49" charset="-122"/>
                  </a:rPr>
                  <a:t>用单链表作为多项式的存储结构，每个结点包含系数（</a:t>
                </a:r>
                <a:r>
                  <a:rPr lang="en-US" altLang="zh-CN" sz="1800" dirty="0" err="1">
                    <a:latin typeface="隶书" panose="02010509060101010101" pitchFamily="49" charset="-122"/>
                    <a:ea typeface="隶书" panose="02010509060101010101" pitchFamily="49" charset="-122"/>
                  </a:rPr>
                  <a:t>coef</a:t>
                </a:r>
                <a:r>
                  <a:rPr lang="zh-CN" altLang="zh-CN" sz="1800" dirty="0">
                    <a:latin typeface="隶书" panose="02010509060101010101" pitchFamily="49" charset="-122"/>
                    <a:ea typeface="隶书" panose="02010509060101010101" pitchFamily="49" charset="-122"/>
                  </a:rPr>
                  <a:t>）、指数（</a:t>
                </a:r>
                <a:r>
                  <a:rPr lang="en-US" altLang="zh-CN" sz="1800" dirty="0" err="1">
                    <a:latin typeface="隶书" panose="02010509060101010101" pitchFamily="49" charset="-122"/>
                    <a:ea typeface="隶书" panose="02010509060101010101" pitchFamily="49" charset="-122"/>
                  </a:rPr>
                  <a:t>exp</a:t>
                </a:r>
                <a:r>
                  <a:rPr lang="zh-CN" altLang="zh-CN" sz="1800" dirty="0">
                    <a:latin typeface="隶书" panose="02010509060101010101" pitchFamily="49" charset="-122"/>
                    <a:ea typeface="隶书" panose="02010509060101010101" pitchFamily="49" charset="-122"/>
                  </a:rPr>
                  <a:t>）和指针（</a:t>
                </a:r>
                <a:r>
                  <a:rPr lang="en-US" altLang="zh-CN" sz="1800" dirty="0">
                    <a:latin typeface="隶书" panose="02010509060101010101" pitchFamily="49" charset="-122"/>
                    <a:ea typeface="隶书" panose="02010509060101010101" pitchFamily="49" charset="-122"/>
                  </a:rPr>
                  <a:t>next</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个数据项。该单链表中数据结点类型定义如下：</a:t>
                </a:r>
              </a:p>
              <a:p>
                <a:pPr>
                  <a:lnSpc>
                    <a:spcPts val="2200"/>
                  </a:lnSpc>
                  <a:spcBef>
                    <a:spcPts val="0"/>
                  </a:spcBef>
                </a:pPr>
                <a:r>
                  <a:rPr lang="en-US" altLang="zh-CN" sz="1800" dirty="0" err="1">
                    <a:solidFill>
                      <a:srgbClr val="0070C0"/>
                    </a:solidFill>
                    <a:latin typeface="Times New Roman" panose="02020603050405020304" pitchFamily="18" charset="0"/>
                    <a:ea typeface="隶书" panose="02010509060101010101" pitchFamily="49" charset="-122"/>
                    <a:cs typeface="Times New Roman" panose="02020603050405020304" pitchFamily="18" charset="0"/>
                  </a:rPr>
                  <a:t>typedef</a:t>
                </a: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70C0"/>
                    </a:solidFill>
                    <a:latin typeface="Times New Roman" panose="02020603050405020304" pitchFamily="18" charset="0"/>
                    <a:ea typeface="隶书" panose="02010509060101010101" pitchFamily="49" charset="-122"/>
                    <a:cs typeface="Times New Roman" panose="02020603050405020304" pitchFamily="18" charset="0"/>
                  </a:rPr>
                  <a:t>struct</a:t>
                </a: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70C0"/>
                    </a:solidFill>
                    <a:latin typeface="Times New Roman" panose="02020603050405020304" pitchFamily="18" charset="0"/>
                    <a:ea typeface="隶书" panose="02010509060101010101" pitchFamily="49" charset="-122"/>
                    <a:cs typeface="Times New Roman" panose="02020603050405020304" pitchFamily="18" charset="0"/>
                  </a:rPr>
                  <a:t>LNode</a:t>
                </a: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70C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70C0"/>
                    </a:solidFill>
                    <a:latin typeface="Times New Roman" panose="02020603050405020304" pitchFamily="18" charset="0"/>
                    <a:ea typeface="隶书" panose="02010509060101010101" pitchFamily="49" charset="-122"/>
                    <a:cs typeface="Times New Roman" panose="02020603050405020304" pitchFamily="18" charset="0"/>
                  </a:rPr>
                  <a:t>coef</a:t>
                </a: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70C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70C0"/>
                    </a:solidFill>
                    <a:latin typeface="Times New Roman" panose="02020603050405020304" pitchFamily="18" charset="0"/>
                    <a:ea typeface="隶书" panose="02010509060101010101" pitchFamily="49" charset="-122"/>
                    <a:cs typeface="Times New Roman" panose="02020603050405020304" pitchFamily="18" charset="0"/>
                  </a:rPr>
                  <a:t>exp</a:t>
                </a: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70C0"/>
                    </a:solidFill>
                    <a:latin typeface="Times New Roman" panose="02020603050405020304" pitchFamily="18" charset="0"/>
                    <a:ea typeface="隶书" panose="02010509060101010101" pitchFamily="49" charset="-122"/>
                    <a:cs typeface="Times New Roman" panose="02020603050405020304" pitchFamily="18" charset="0"/>
                  </a:rPr>
                  <a:t>LNode</a:t>
                </a: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*next;</a:t>
                </a:r>
                <a:endParaRPr lang="zh-CN"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70C0"/>
                    </a:solidFill>
                    <a:latin typeface="Times New Roman" panose="02020603050405020304" pitchFamily="18" charset="0"/>
                    <a:ea typeface="隶书" panose="02010509060101010101" pitchFamily="49" charset="-122"/>
                    <a:cs typeface="Times New Roman" panose="02020603050405020304" pitchFamily="18" charset="0"/>
                  </a:rPr>
                  <a:t>LNode</a:t>
                </a:r>
                <a:r>
                  <a:rPr lang="en-US"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例如，两个多项式</a:t>
                </a:r>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𝐴</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=28</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a:latin typeface="Cambria Math" panose="02040503050406030204" pitchFamily="18" charset="0"/>
                            </a:rPr>
                            <m:t>6</m:t>
                          </m:r>
                        </m:sup>
                      </m:sSup>
                      <m:r>
                        <a:rPr lang="en-US" altLang="zh-CN" sz="1800" i="1">
                          <a:latin typeface="Cambria Math" panose="02040503050406030204" pitchFamily="18" charset="0"/>
                        </a:rPr>
                        <m:t>+8</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a:latin typeface="Cambria Math" panose="02040503050406030204" pitchFamily="18" charset="0"/>
                            </a:rPr>
                            <m:t>4</m:t>
                          </m:r>
                        </m:sup>
                      </m:sSup>
                      <m:r>
                        <a:rPr lang="en-US" altLang="zh-CN" sz="1800" i="1">
                          <a:latin typeface="Cambria Math" panose="02040503050406030204" pitchFamily="18" charset="0"/>
                        </a:rPr>
                        <m:t>−7</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+10</m:t>
                      </m:r>
                    </m:oMath>
                  </m:oMathPara>
                </a14:m>
                <a:endParaRPr lang="zh-CN"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𝐵</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=14</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a:latin typeface="Cambria Math" panose="02040503050406030204" pitchFamily="18" charset="0"/>
                            </a:rPr>
                            <m:t>8</m:t>
                          </m:r>
                        </m:sup>
                      </m:sSup>
                      <m:r>
                        <a:rPr lang="en-US" altLang="zh-CN" sz="1800" i="1">
                          <a:latin typeface="Cambria Math" panose="02040503050406030204" pitchFamily="18" charset="0"/>
                        </a:rPr>
                        <m:t>−8</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a:latin typeface="Cambria Math" panose="02040503050406030204" pitchFamily="18" charset="0"/>
                            </a:rPr>
                            <m:t>4</m:t>
                          </m:r>
                        </m:sup>
                      </m:sSup>
                      <m:r>
                        <a:rPr lang="en-US" altLang="zh-CN" sz="1800" i="1">
                          <a:latin typeface="Cambria Math" panose="02040503050406030204" pitchFamily="18" charset="0"/>
                        </a:rPr>
                        <m:t>+5</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a:latin typeface="Cambria Math" panose="02040503050406030204" pitchFamily="18" charset="0"/>
                            </a:rPr>
                            <m:t>3</m:t>
                          </m:r>
                        </m:sup>
                      </m:sSup>
                      <m:r>
                        <a:rPr lang="en-US" altLang="zh-CN" sz="1800" i="1">
                          <a:latin typeface="Cambria Math" panose="02040503050406030204" pitchFamily="18" charset="0"/>
                        </a:rPr>
                        <m:t>+6</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𝑥</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+9</m:t>
                      </m:r>
                      <m:r>
                        <a:rPr lang="en-US" altLang="zh-CN" sz="1800" i="1">
                          <a:latin typeface="Cambria Math" panose="02040503050406030204" pitchFamily="18" charset="0"/>
                        </a:rPr>
                        <m:t>𝑥</m:t>
                      </m:r>
                    </m:oMath>
                  </m:oMathPara>
                </a14:m>
                <a:endParaRPr lang="zh-CN"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r>
                  <a:rPr lang="zh-CN" altLang="zh-CN" sz="1800" dirty="0">
                    <a:latin typeface="隶书" panose="02010509060101010101" pitchFamily="49" charset="-122"/>
                    <a:ea typeface="隶书" panose="02010509060101010101" pitchFamily="49" charset="-122"/>
                  </a:rPr>
                  <a:t>可分别表示为单链表如</a:t>
                </a:r>
                <a:r>
                  <a:rPr lang="zh-CN" altLang="en-US" sz="1800" dirty="0">
                    <a:latin typeface="隶书" panose="02010509060101010101" pitchFamily="49" charset="-122"/>
                    <a:ea typeface="隶书" panose="02010509060101010101" pitchFamily="49" charset="-122"/>
                  </a:rPr>
                  <a:t>下</a:t>
                </a:r>
                <a:r>
                  <a:rPr lang="zh-CN" altLang="zh-CN" sz="1800" dirty="0">
                    <a:latin typeface="隶书" panose="02010509060101010101" pitchFamily="49" charset="-122"/>
                    <a:ea typeface="隶书" panose="02010509060101010101" pitchFamily="49" charset="-122"/>
                  </a:rPr>
                  <a:t>图所示</a:t>
                </a:r>
                <a:r>
                  <a:rPr lang="zh-CN" altLang="en-US" sz="1800" dirty="0">
                    <a:latin typeface="隶书" panose="02010509060101010101" pitchFamily="49" charset="-122"/>
                    <a:ea typeface="隶书" panose="02010509060101010101" pitchFamily="49" charset="-122"/>
                  </a:rPr>
                  <a:t>：</a:t>
                </a:r>
                <a:endParaRPr lang="zh-CN"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266" y="843558"/>
                <a:ext cx="8856984" cy="3168352"/>
              </a:xfrm>
              <a:blipFill rotWithShape="0">
                <a:blip r:embed="rId3"/>
                <a:stretch>
                  <a:fillRect l="-826" t="-2308" b="-1731"/>
                </a:stretch>
              </a:blipFill>
            </p:spPr>
            <p:txBody>
              <a:bodyPr/>
              <a:lstStyle/>
              <a:p>
                <a:r>
                  <a:rPr lang="zh-CN" altLang="en-US">
                    <a:noFill/>
                  </a:rPr>
                  <a:t> </a:t>
                </a:r>
              </a:p>
            </p:txBody>
          </p:sp>
        </mc:Fallback>
      </mc:AlternateContent>
      <p:sp>
        <p:nvSpPr>
          <p:cNvPr id="4" name="Rectangle 2"/>
          <p:cNvSpPr>
            <a:spLocks noChangeArrowheads="1"/>
          </p:cNvSpPr>
          <p:nvPr/>
        </p:nvSpPr>
        <p:spPr bwMode="auto">
          <a:xfrm>
            <a:off x="3779912" y="177966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850901868"/>
              </p:ext>
            </p:extLst>
          </p:nvPr>
        </p:nvGraphicFramePr>
        <p:xfrm>
          <a:off x="1151467" y="4011910"/>
          <a:ext cx="6637828" cy="1008112"/>
        </p:xfrm>
        <a:graphic>
          <a:graphicData uri="http://schemas.openxmlformats.org/presentationml/2006/ole">
            <mc:AlternateContent xmlns:mc="http://schemas.openxmlformats.org/markup-compatibility/2006">
              <mc:Choice xmlns:v="urn:schemas-microsoft-com:vml" Requires="v">
                <p:oleObj spid="_x0000_s7183" name="Visio" r:id="rId4" imgW="4869469" imgH="754824" progId="Visio.Drawing.11">
                  <p:embed/>
                </p:oleObj>
              </mc:Choice>
              <mc:Fallback>
                <p:oleObj name="Visio" r:id="rId4" imgW="4869469" imgH="754824"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1467" y="4011910"/>
                        <a:ext cx="6637828" cy="1008112"/>
                      </a:xfrm>
                      <a:prstGeom prst="rect">
                        <a:avLst/>
                      </a:prstGeom>
                      <a:noFill/>
                    </p:spPr>
                  </p:pic>
                </p:oleObj>
              </mc:Fallback>
            </mc:AlternateContent>
          </a:graphicData>
        </a:graphic>
      </p:graphicFrame>
      <p:grpSp>
        <p:nvGrpSpPr>
          <p:cNvPr id="6" name="Group 48"/>
          <p:cNvGrpSpPr>
            <a:grpSpLocks/>
          </p:cNvGrpSpPr>
          <p:nvPr/>
        </p:nvGrpSpPr>
        <p:grpSpPr bwMode="auto">
          <a:xfrm>
            <a:off x="2788643" y="1491630"/>
            <a:ext cx="2971800" cy="457200"/>
            <a:chOff x="336" y="1056"/>
            <a:chExt cx="1872" cy="288"/>
          </a:xfrm>
        </p:grpSpPr>
        <p:sp>
          <p:nvSpPr>
            <p:cNvPr id="7" name="Rectangle 3"/>
            <p:cNvSpPr>
              <a:spLocks noChangeArrowheads="1"/>
            </p:cNvSpPr>
            <p:nvPr/>
          </p:nvSpPr>
          <p:spPr bwMode="auto">
            <a:xfrm>
              <a:off x="336" y="1056"/>
              <a:ext cx="624" cy="28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r>
                <a:rPr lang="en-US" altLang="zh-CN" sz="2800" dirty="0" err="1">
                  <a:solidFill>
                    <a:schemeClr val="tx1"/>
                  </a:solidFill>
                  <a:latin typeface="Times New Roman" panose="02020603050405020304" pitchFamily="18" charset="0"/>
                </a:rPr>
                <a:t>coef</a:t>
              </a:r>
              <a:endParaRPr lang="en-US" altLang="zh-CN" sz="2800" dirty="0">
                <a:solidFill>
                  <a:schemeClr val="tx1"/>
                </a:solidFill>
                <a:latin typeface="Times New Roman" panose="02020603050405020304" pitchFamily="18" charset="0"/>
              </a:endParaRPr>
            </a:p>
          </p:txBody>
        </p:sp>
        <p:sp>
          <p:nvSpPr>
            <p:cNvPr id="8" name="Rectangle 4"/>
            <p:cNvSpPr>
              <a:spLocks noChangeArrowheads="1"/>
            </p:cNvSpPr>
            <p:nvPr/>
          </p:nvSpPr>
          <p:spPr bwMode="auto">
            <a:xfrm>
              <a:off x="960" y="1056"/>
              <a:ext cx="624" cy="28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r>
                <a:rPr lang="en-US" altLang="zh-CN" sz="2800">
                  <a:solidFill>
                    <a:schemeClr val="tx1"/>
                  </a:solidFill>
                  <a:latin typeface="Times New Roman" panose="02020603050405020304" pitchFamily="18" charset="0"/>
                </a:rPr>
                <a:t>exp</a:t>
              </a:r>
              <a:endParaRPr lang="en-US" altLang="zh-CN" sz="4000">
                <a:solidFill>
                  <a:schemeClr val="tx1"/>
                </a:solidFill>
                <a:latin typeface="Times New Roman" panose="02020603050405020304" pitchFamily="18" charset="0"/>
              </a:endParaRPr>
            </a:p>
          </p:txBody>
        </p:sp>
        <p:sp>
          <p:nvSpPr>
            <p:cNvPr id="9" name="Rectangle 5"/>
            <p:cNvSpPr>
              <a:spLocks noChangeArrowheads="1"/>
            </p:cNvSpPr>
            <p:nvPr/>
          </p:nvSpPr>
          <p:spPr bwMode="auto">
            <a:xfrm>
              <a:off x="1584" y="1056"/>
              <a:ext cx="624" cy="28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gn="ctr"/>
              <a:r>
                <a:rPr lang="en-US" altLang="zh-CN" sz="2800">
                  <a:solidFill>
                    <a:schemeClr val="tx1"/>
                  </a:solidFill>
                  <a:latin typeface="Times New Roman" panose="02020603050405020304" pitchFamily="18" charset="0"/>
                </a:rPr>
                <a:t>next</a:t>
              </a:r>
              <a:endParaRPr lang="en-US" altLang="zh-CN" sz="4000">
                <a:solidFill>
                  <a:schemeClr val="tx1"/>
                </a:solidFill>
                <a:latin typeface="Times New Roman" panose="02020603050405020304" pitchFamily="18" charset="0"/>
              </a:endParaRPr>
            </a:p>
          </p:txBody>
        </p:sp>
      </p:grpSp>
    </p:spTree>
    <p:extLst>
      <p:ext uri="{BB962C8B-B14F-4D97-AF65-F5344CB8AC3E}">
        <p14:creationId xmlns:p14="http://schemas.microsoft.com/office/powerpoint/2010/main" val="122710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1000"/>
                                        <p:tgtEl>
                                          <p:spTgt spid="3">
                                            <p:txEl>
                                              <p:pRg st="8" end="8"/>
                                            </p:txEl>
                                          </p:spTgt>
                                        </p:tgtEl>
                                      </p:cBhvr>
                                    </p:animEffect>
                                    <p:anim calcmode="lin" valueType="num">
                                      <p:cBhvr>
                                        <p:cTn id="7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animEffect transition="in" filter="fade">
                                      <p:cBhvr>
                                        <p:cTn id="77" dur="1000"/>
                                        <p:tgtEl>
                                          <p:spTgt spid="3">
                                            <p:txEl>
                                              <p:pRg st="9" end="9"/>
                                            </p:txEl>
                                          </p:spTgt>
                                        </p:tgtEl>
                                      </p:cBhvr>
                                    </p:animEffect>
                                    <p:anim calcmode="lin" valueType="num">
                                      <p:cBhvr>
                                        <p:cTn id="7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多项式加法类定义</a:t>
            </a:r>
          </a:p>
        </p:txBody>
      </p:sp>
      <p:sp>
        <p:nvSpPr>
          <p:cNvPr id="3" name="内容占位符 2"/>
          <p:cNvSpPr>
            <a:spLocks noGrp="1"/>
          </p:cNvSpPr>
          <p:nvPr>
            <p:ph sz="quarter" idx="11"/>
          </p:nvPr>
        </p:nvSpPr>
        <p:spPr>
          <a:xfrm>
            <a:off x="755576" y="683934"/>
            <a:ext cx="7137400" cy="4120063"/>
          </a:xfrm>
        </p:spPr>
        <p:txBody>
          <a:bodyPr/>
          <a:lstStyle/>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#include&lt;</a:t>
            </a:r>
            <a:r>
              <a:rPr lang="en-US" altLang="zh-CN" sz="1800" dirty="0" err="1">
                <a:solidFill>
                  <a:srgbClr val="002060"/>
                </a:solidFill>
                <a:latin typeface="Times New Roman" panose="02020603050405020304" pitchFamily="18" charset="0"/>
                <a:cs typeface="Times New Roman" panose="02020603050405020304" pitchFamily="18" charset="0"/>
              </a:rPr>
              <a:t>iostream</a:t>
            </a:r>
            <a:r>
              <a:rPr lang="en-US" altLang="zh-CN" sz="1800" dirty="0">
                <a:solidFill>
                  <a:srgbClr val="002060"/>
                </a:solidFill>
                <a:latin typeface="Times New Roman" panose="02020603050405020304" pitchFamily="18" charset="0"/>
                <a:cs typeface="Times New Roman" panose="02020603050405020304" pitchFamily="18" charset="0"/>
              </a:rPr>
              <a:t>&gt;</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using namespace </a:t>
            </a:r>
            <a:r>
              <a:rPr lang="en-US" altLang="zh-CN" sz="1800" dirty="0" err="1">
                <a:solidFill>
                  <a:srgbClr val="002060"/>
                </a:solidFill>
                <a:latin typeface="Times New Roman" panose="02020603050405020304" pitchFamily="18" charset="0"/>
                <a:cs typeface="Times New Roman" panose="02020603050405020304" pitchFamily="18" charset="0"/>
              </a:rPr>
              <a:t>std</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err="1">
                <a:solidFill>
                  <a:srgbClr val="002060"/>
                </a:solidFill>
                <a:latin typeface="Times New Roman" panose="02020603050405020304" pitchFamily="18" charset="0"/>
                <a:cs typeface="Times New Roman" panose="02020603050405020304" pitchFamily="18" charset="0"/>
              </a:rPr>
              <a:t>typedef</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struct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LNode</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coef</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exp</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LNode</a:t>
            </a:r>
            <a:r>
              <a:rPr lang="en-US" altLang="zh-CN" sz="1800" dirty="0">
                <a:solidFill>
                  <a:srgbClr val="002060"/>
                </a:solidFill>
                <a:latin typeface="Times New Roman" panose="02020603050405020304" pitchFamily="18" charset="0"/>
                <a:cs typeface="Times New Roman" panose="02020603050405020304" pitchFamily="18" charset="0"/>
              </a:rPr>
              <a:t> *next;</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LNode</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class poly{</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LNode</a:t>
            </a:r>
            <a:r>
              <a:rPr lang="en-US" altLang="zh-CN" sz="1800" dirty="0">
                <a:solidFill>
                  <a:srgbClr val="002060"/>
                </a:solidFill>
                <a:latin typeface="Times New Roman" panose="02020603050405020304" pitchFamily="18" charset="0"/>
                <a:cs typeface="Times New Roman" panose="02020603050405020304" pitchFamily="18" charset="0"/>
              </a:rPr>
              <a:t> *head;</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   public:</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     void create(</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n);              //</a:t>
            </a:r>
            <a:r>
              <a:rPr lang="zh-CN" altLang="zh-CN" sz="1800" dirty="0">
                <a:solidFill>
                  <a:srgbClr val="002060"/>
                </a:solidFill>
                <a:latin typeface="Times New Roman" panose="02020603050405020304" pitchFamily="18" charset="0"/>
                <a:cs typeface="Times New Roman" panose="02020603050405020304" pitchFamily="18" charset="0"/>
              </a:rPr>
              <a:t>创建</a:t>
            </a:r>
            <a:r>
              <a:rPr lang="en-US" altLang="zh-CN" sz="1800" dirty="0">
                <a:solidFill>
                  <a:srgbClr val="002060"/>
                </a:solidFill>
                <a:latin typeface="Times New Roman" panose="02020603050405020304" pitchFamily="18" charset="0"/>
                <a:cs typeface="Times New Roman" panose="02020603050405020304" pitchFamily="18" charset="0"/>
              </a:rPr>
              <a:t>n</a:t>
            </a:r>
            <a:r>
              <a:rPr lang="zh-CN" altLang="zh-CN" sz="1800" dirty="0">
                <a:solidFill>
                  <a:srgbClr val="002060"/>
                </a:solidFill>
                <a:latin typeface="Times New Roman" panose="02020603050405020304" pitchFamily="18" charset="0"/>
                <a:cs typeface="Times New Roman" panose="02020603050405020304" pitchFamily="18" charset="0"/>
              </a:rPr>
              <a:t>项的多项式</a:t>
            </a: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comp(</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a,int</a:t>
            </a:r>
            <a:r>
              <a:rPr lang="en-US" altLang="zh-CN" sz="1800" dirty="0">
                <a:solidFill>
                  <a:srgbClr val="002060"/>
                </a:solidFill>
                <a:latin typeface="Times New Roman" panose="02020603050405020304" pitchFamily="18" charset="0"/>
                <a:cs typeface="Times New Roman" panose="02020603050405020304" pitchFamily="18" charset="0"/>
              </a:rPr>
              <a:t> b);</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     void </a:t>
            </a:r>
            <a:r>
              <a:rPr lang="en-US" altLang="zh-CN" sz="1800" dirty="0" err="1">
                <a:solidFill>
                  <a:srgbClr val="002060"/>
                </a:solidFill>
                <a:latin typeface="Times New Roman" panose="02020603050405020304" pitchFamily="18" charset="0"/>
                <a:cs typeface="Times New Roman" panose="02020603050405020304" pitchFamily="18" charset="0"/>
              </a:rPr>
              <a:t>addpoly</a:t>
            </a:r>
            <a:r>
              <a:rPr lang="en-US" altLang="zh-CN" sz="1800" dirty="0">
                <a:solidFill>
                  <a:srgbClr val="002060"/>
                </a:solidFill>
                <a:latin typeface="Times New Roman" panose="02020603050405020304" pitchFamily="18" charset="0"/>
                <a:cs typeface="Times New Roman" panose="02020603050405020304" pitchFamily="18" charset="0"/>
              </a:rPr>
              <a:t>(poly &amp;</a:t>
            </a:r>
            <a:r>
              <a:rPr lang="en-US" altLang="zh-CN" sz="1800" dirty="0" err="1">
                <a:solidFill>
                  <a:srgbClr val="002060"/>
                </a:solidFill>
                <a:latin typeface="Times New Roman" panose="02020603050405020304" pitchFamily="18" charset="0"/>
                <a:cs typeface="Times New Roman" panose="02020603050405020304" pitchFamily="18" charset="0"/>
              </a:rPr>
              <a:t>ha,poly</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hb</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     void print();</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lnSpc>
                <a:spcPts val="2000"/>
              </a:lnSpc>
              <a:spcBef>
                <a:spcPts val="0"/>
              </a:spcBef>
              <a:buNone/>
            </a:pPr>
            <a:endParaRPr lang="zh-CN" altLang="en-US" sz="1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6012160" y="1563638"/>
            <a:ext cx="1800200" cy="369332"/>
          </a:xfrm>
          <a:prstGeom prst="rect">
            <a:avLst/>
          </a:prstGeom>
          <a:noFill/>
        </p:spPr>
        <p:txBody>
          <a:bodyPr wrap="square" rtlCol="0">
            <a:spAutoFit/>
          </a:bodyPr>
          <a:lstStyle/>
          <a:p>
            <a:r>
              <a:rPr lang="zh-CN" altLang="en-US" dirty="0">
                <a:solidFill>
                  <a:srgbClr val="C00000"/>
                </a:solidFill>
                <a:latin typeface="华文行楷" panose="02010800040101010101" pitchFamily="2" charset="-122"/>
                <a:ea typeface="华文行楷" panose="02010800040101010101" pitchFamily="2" charset="-122"/>
                <a:hlinkClick r:id="rId2" action="ppaction://hlinkfile"/>
              </a:rPr>
              <a:t>多项式加法实现</a:t>
            </a:r>
            <a:endParaRPr lang="zh-CN" altLang="en-US" dirty="0">
              <a:solidFill>
                <a:srgbClr val="C0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7889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1000"/>
                                        <p:tgtEl>
                                          <p:spTgt spid="3">
                                            <p:txEl>
                                              <p:pRg st="12" end="12"/>
                                            </p:txEl>
                                          </p:spTgt>
                                        </p:tgtEl>
                                      </p:cBhvr>
                                    </p:animEffect>
                                    <p:anim calcmode="lin" valueType="num">
                                      <p:cBhvr>
                                        <p:cTn id="9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xEl>
                                              <p:pRg st="13" end="13"/>
                                            </p:txEl>
                                          </p:spTgt>
                                        </p:tgtEl>
                                        <p:attrNameLst>
                                          <p:attrName>style.visibility</p:attrName>
                                        </p:attrNameLst>
                                      </p:cBhvr>
                                      <p:to>
                                        <p:strVal val="visible"/>
                                      </p:to>
                                    </p:set>
                                    <p:animEffect transition="in" filter="fade">
                                      <p:cBhvr>
                                        <p:cTn id="98" dur="1000"/>
                                        <p:tgtEl>
                                          <p:spTgt spid="3">
                                            <p:txEl>
                                              <p:pRg st="13" end="13"/>
                                            </p:txEl>
                                          </p:spTgt>
                                        </p:tgtEl>
                                      </p:cBhvr>
                                    </p:animEffect>
                                    <p:anim calcmode="lin" valueType="num">
                                      <p:cBhvr>
                                        <p:cTn id="9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3">
                                            <p:txEl>
                                              <p:pRg st="14" end="14"/>
                                            </p:txEl>
                                          </p:spTgt>
                                        </p:tgtEl>
                                        <p:attrNameLst>
                                          <p:attrName>style.visibility</p:attrName>
                                        </p:attrNameLst>
                                      </p:cBhvr>
                                      <p:to>
                                        <p:strVal val="visible"/>
                                      </p:to>
                                    </p:set>
                                    <p:animEffect transition="in" filter="fade">
                                      <p:cBhvr>
                                        <p:cTn id="105" dur="1000"/>
                                        <p:tgtEl>
                                          <p:spTgt spid="3">
                                            <p:txEl>
                                              <p:pRg st="14" end="14"/>
                                            </p:txEl>
                                          </p:spTgt>
                                        </p:tgtEl>
                                      </p:cBhvr>
                                    </p:animEffect>
                                    <p:anim calcmode="lin" valueType="num">
                                      <p:cBhvr>
                                        <p:cTn id="106"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4"/>
                                        </p:tgtEl>
                                        <p:attrNameLst>
                                          <p:attrName>style.visibility</p:attrName>
                                        </p:attrNameLst>
                                      </p:cBhvr>
                                      <p:to>
                                        <p:strVal val="visible"/>
                                      </p:to>
                                    </p:set>
                                    <p:anim calcmode="lin" valueType="num">
                                      <p:cBhvr additive="base">
                                        <p:cTn id="112" dur="500" fill="hold"/>
                                        <p:tgtEl>
                                          <p:spTgt spid="4"/>
                                        </p:tgtEl>
                                        <p:attrNameLst>
                                          <p:attrName>ppt_x</p:attrName>
                                        </p:attrNameLst>
                                      </p:cBhvr>
                                      <p:tavLst>
                                        <p:tav tm="0">
                                          <p:val>
                                            <p:strVal val="#ppt_x"/>
                                          </p:val>
                                        </p:tav>
                                        <p:tav tm="100000">
                                          <p:val>
                                            <p:strVal val="#ppt_x"/>
                                          </p:val>
                                        </p:tav>
                                      </p:tavLst>
                                    </p:anim>
                                    <p:anim calcmode="lin" valueType="num">
                                      <p:cBhvr additive="base">
                                        <p:cTn id="1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线性表的</a:t>
            </a:r>
            <a:r>
              <a:rPr lang="zh-CN" altLang="zh-CN" dirty="0"/>
              <a:t>抽象数据类型描述</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915566"/>
                <a:ext cx="8784976" cy="3507876"/>
              </a:xfrm>
            </p:spPr>
            <p:txBody>
              <a:bodyPr/>
              <a:lstStyle/>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ADT List{</a:t>
                </a:r>
                <a:endPar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数据对象：</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14:m>
                  <m:oMath xmlns:m="http://schemas.openxmlformats.org/officeDocument/2006/math">
                    <m:r>
                      <a:rPr lang="en-US" altLang="zh-CN" sz="1600" i="1">
                        <a:solidFill>
                          <a:srgbClr val="002060"/>
                        </a:solidFill>
                        <a:latin typeface="Cambria Math" panose="02040503050406030204" pitchFamily="18" charset="0"/>
                      </a:rPr>
                      <m:t>𝐷</m:t>
                    </m:r>
                    <m:r>
                      <a:rPr lang="en-US" altLang="zh-CN" sz="1600">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𝑖</m:t>
                        </m:r>
                      </m:sub>
                    </m:sSub>
                    <m:r>
                      <a:rPr lang="en-US" altLang="zh-CN" sz="1600" i="1">
                        <a:solidFill>
                          <a:srgbClr val="002060"/>
                        </a:solidFill>
                        <a:latin typeface="Cambria Math" panose="02040503050406030204" pitchFamily="18" charset="0"/>
                      </a:rPr>
                      <m:t>|1≤</m:t>
                    </m:r>
                    <m:r>
                      <a:rPr lang="en-US" altLang="zh-CN" sz="1600" i="1">
                        <a:solidFill>
                          <a:srgbClr val="002060"/>
                        </a:solidFill>
                        <a:latin typeface="Cambria Math" panose="02040503050406030204" pitchFamily="18" charset="0"/>
                      </a:rPr>
                      <m:t>𝑖</m:t>
                    </m:r>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𝑖</m:t>
                        </m:r>
                      </m:sub>
                    </m:sSub>
                    <m:r>
                      <a:rPr lang="en-US" altLang="zh-CN" sz="1600" i="1">
                        <a:solidFill>
                          <a:srgbClr val="002060"/>
                        </a:solidFill>
                        <a:latin typeface="Cambria Math" panose="02040503050406030204" pitchFamily="18" charset="0"/>
                      </a:rPr>
                      <m:t>∈</m:t>
                    </m:r>
                    <m:r>
                      <m:rPr>
                        <m:sty m:val="p"/>
                      </m:rPr>
                      <a:rPr lang="en-US" altLang="zh-CN" sz="1600">
                        <a:solidFill>
                          <a:srgbClr val="002060"/>
                        </a:solidFill>
                        <a:latin typeface="Cambria Math" panose="02040503050406030204" pitchFamily="18" charset="0"/>
                      </a:rPr>
                      <m:t>ElemType</m:t>
                    </m:r>
                    <m:r>
                      <a:rPr lang="en-US" altLang="zh-CN" sz="1600" i="1">
                        <a:solidFill>
                          <a:srgbClr val="002060"/>
                        </a:solidFill>
                        <a:latin typeface="Cambria Math" panose="02040503050406030204" pitchFamily="18" charset="0"/>
                      </a:rPr>
                      <m:t>}</m:t>
                    </m:r>
                  </m:oMath>
                </a14:m>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14:m>
                  <m:oMath xmlns:m="http://schemas.openxmlformats.org/officeDocument/2006/math">
                    <m:r>
                      <a:rPr lang="en-US" altLang="zh-CN" sz="1600" i="1">
                        <a:solidFill>
                          <a:srgbClr val="002060"/>
                        </a:solidFill>
                        <a:latin typeface="Cambria Math" panose="02040503050406030204" pitchFamily="18" charset="0"/>
                      </a:rPr>
                      <m:t> </m:t>
                    </m:r>
                    <m:r>
                      <m:rPr>
                        <m:sty m:val="p"/>
                      </m:rPr>
                      <a:rPr lang="en-US" altLang="zh-CN" sz="1600">
                        <a:solidFill>
                          <a:srgbClr val="002060"/>
                        </a:solidFill>
                        <a:latin typeface="Cambria Math" panose="02040503050406030204" pitchFamily="18" charset="0"/>
                      </a:rPr>
                      <m:t>ElemType</m:t>
                    </m:r>
                  </m:oMath>
                </a14:m>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为用户自定义类型</a:t>
                </a:r>
              </a:p>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数据关系：</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14:m>
                  <m:oMath xmlns:m="http://schemas.openxmlformats.org/officeDocument/2006/math">
                    <m:r>
                      <a:rPr lang="en-US" altLang="zh-CN" sz="1600" i="1">
                        <a:solidFill>
                          <a:srgbClr val="002060"/>
                        </a:solidFill>
                        <a:latin typeface="Cambria Math" panose="02040503050406030204" pitchFamily="18" charset="0"/>
                      </a:rPr>
                      <m:t>𝑅</m:t>
                    </m:r>
                    <m:r>
                      <a:rPr lang="en-US" altLang="zh-CN" sz="1600">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𝑖</m:t>
                        </m:r>
                      </m:sub>
                    </m:sSub>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𝑖</m:t>
                        </m:r>
                        <m:r>
                          <a:rPr lang="en-US" altLang="zh-CN" sz="1600" i="1">
                            <a:solidFill>
                              <a:srgbClr val="002060"/>
                            </a:solidFill>
                            <a:latin typeface="Cambria Math" panose="02040503050406030204" pitchFamily="18" charset="0"/>
                          </a:rPr>
                          <m:t>+1</m:t>
                        </m:r>
                      </m:sub>
                    </m:sSub>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𝑖</m:t>
                    </m:r>
                    <m:r>
                      <a:rPr lang="en-US" altLang="zh-CN" sz="1600" i="1">
                        <a:solidFill>
                          <a:srgbClr val="002060"/>
                        </a:solidFill>
                        <a:latin typeface="Cambria Math" panose="02040503050406030204" pitchFamily="18" charset="0"/>
                      </a:rPr>
                      <m:t>=1,2,⋯,</m:t>
                    </m:r>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−1</m:t>
                    </m:r>
                    <m:r>
                      <a:rPr lang="en-US" altLang="zh-CN" sz="1600">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𝑖</m:t>
                        </m:r>
                      </m:sub>
                    </m:sSub>
                    <m:r>
                      <a:rPr lang="en-US" altLang="zh-CN" sz="1600" i="1">
                        <a:solidFill>
                          <a:srgbClr val="002060"/>
                        </a:solidFill>
                        <a:latin typeface="Cambria Math" panose="02040503050406030204" pitchFamily="18" charset="0"/>
                      </a:rPr>
                      <m:t>,</m:t>
                    </m:r>
                    <m:sSub>
                      <m:sSubPr>
                        <m:ctrlPr>
                          <a:rPr lang="zh-CN" altLang="zh-CN" sz="1600" i="1">
                            <a:solidFill>
                              <a:srgbClr val="002060"/>
                            </a:solidFill>
                            <a:latin typeface="Cambria Math" panose="02040503050406030204" pitchFamily="18" charset="0"/>
                          </a:rPr>
                        </m:ctrlPr>
                      </m:sSubPr>
                      <m:e>
                        <m:r>
                          <a:rPr lang="en-US" altLang="zh-CN" sz="1600" i="1">
                            <a:solidFill>
                              <a:srgbClr val="002060"/>
                            </a:solidFill>
                            <a:latin typeface="Cambria Math" panose="02040503050406030204" pitchFamily="18" charset="0"/>
                          </a:rPr>
                          <m:t>𝑎</m:t>
                        </m:r>
                      </m:e>
                      <m:sub>
                        <m:r>
                          <a:rPr lang="en-US" altLang="zh-CN" sz="1600" i="1">
                            <a:solidFill>
                              <a:srgbClr val="002060"/>
                            </a:solidFill>
                            <a:latin typeface="Cambria Math" panose="02040503050406030204" pitchFamily="18" charset="0"/>
                          </a:rPr>
                          <m:t>𝑖</m:t>
                        </m:r>
                        <m:r>
                          <a:rPr lang="en-US" altLang="zh-CN" sz="1600" i="1">
                            <a:solidFill>
                              <a:srgbClr val="002060"/>
                            </a:solidFill>
                            <a:latin typeface="Cambria Math" panose="02040503050406030204" pitchFamily="18" charset="0"/>
                          </a:rPr>
                          <m:t>+1</m:t>
                        </m:r>
                      </m:sub>
                    </m:sSub>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𝐷</m:t>
                    </m:r>
                    <m:r>
                      <a:rPr lang="en-US" altLang="zh-CN" sz="1600" i="1">
                        <a:solidFill>
                          <a:srgbClr val="002060"/>
                        </a:solidFill>
                        <a:latin typeface="Cambria Math" panose="02040503050406030204" pitchFamily="18" charset="0"/>
                      </a:rPr>
                      <m:t>}</m:t>
                    </m:r>
                  </m:oMath>
                </a14:m>
                <a:endPar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基本操作：</a:t>
                </a:r>
              </a:p>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InitList</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(&amp;L)</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：初始化线性表，建立一个空的线性表</a:t>
                </a:r>
              </a:p>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DestroyList</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(&amp;L)</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：销毁线性表，释放线性表占用的存储空间</a:t>
                </a:r>
              </a:p>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ListLength</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：求线性表长度，返回线性表中元素的个数</a:t>
                </a:r>
              </a:p>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ListEmpty</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：判断线性表是否为空表，若空返回</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1</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，否则返回</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0</a:t>
                </a:r>
                <a:endPar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GetElem</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,&amp;e)</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：取线性表中第</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个元素，并把值赋给</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e</a:t>
                </a:r>
                <a:endPar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DispList</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：输出线性表中元素的值</a:t>
                </a:r>
              </a:p>
              <a:p>
                <a:pPr>
                  <a:lnSpc>
                    <a:spcPts val="2100"/>
                  </a:lnSpc>
                  <a:spcBef>
                    <a:spcPts val="0"/>
                  </a:spcBef>
                </a:pP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LocateElem</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L,e</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：在线性表中查找值等于</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e</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的结点，若找到返回ｅ的序号，否则返回</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0</a:t>
                </a:r>
                <a:endPar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ListInsert</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(&amp;</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L,i,e</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：在线性表的第</a:t>
                </a:r>
                <a14:m>
                  <m:oMath xmlns:m="http://schemas.openxmlformats.org/officeDocument/2006/math">
                    <m:r>
                      <m:rPr>
                        <m:sty m:val="p"/>
                      </m:rPr>
                      <a:rPr lang="en-US" altLang="zh-CN" sz="1600">
                        <a:solidFill>
                          <a:srgbClr val="002060"/>
                        </a:solidFill>
                        <a:latin typeface="Cambria Math" panose="02040503050406030204" pitchFamily="18" charset="0"/>
                      </a:rPr>
                      <m:t>i</m:t>
                    </m:r>
                    <m:r>
                      <a:rPr lang="en-US" altLang="zh-CN" sz="1600">
                        <a:solidFill>
                          <a:srgbClr val="002060"/>
                        </a:solidFill>
                        <a:latin typeface="Cambria Math" panose="02040503050406030204" pitchFamily="18" charset="0"/>
                      </a:rPr>
                      <m:t>(1≤</m:t>
                    </m:r>
                    <m:r>
                      <m:rPr>
                        <m:sty m:val="p"/>
                      </m:rPr>
                      <a:rPr lang="en-US" altLang="zh-CN" sz="1600">
                        <a:solidFill>
                          <a:srgbClr val="002060"/>
                        </a:solidFill>
                        <a:latin typeface="Cambria Math" panose="02040503050406030204" pitchFamily="18" charset="0"/>
                      </a:rPr>
                      <m:t>i</m:t>
                    </m:r>
                    <m:r>
                      <a:rPr lang="en-US" altLang="zh-CN" sz="1600">
                        <a:solidFill>
                          <a:srgbClr val="002060"/>
                        </a:solidFill>
                        <a:latin typeface="Cambria Math" panose="02040503050406030204" pitchFamily="18" charset="0"/>
                      </a:rPr>
                      <m:t>≤</m:t>
                    </m:r>
                    <m:r>
                      <m:rPr>
                        <m:sty m:val="p"/>
                      </m:rPr>
                      <a:rPr lang="en-US" altLang="zh-CN" sz="1600">
                        <a:solidFill>
                          <a:srgbClr val="002060"/>
                        </a:solidFill>
                        <a:latin typeface="Cambria Math" panose="02040503050406030204" pitchFamily="18" charset="0"/>
                      </a:rPr>
                      <m:t>n</m:t>
                    </m:r>
                    <m:r>
                      <a:rPr lang="en-US" altLang="zh-CN" sz="1600">
                        <a:solidFill>
                          <a:srgbClr val="002060"/>
                        </a:solidFill>
                        <a:latin typeface="Cambria Math" panose="02040503050406030204" pitchFamily="18" charset="0"/>
                      </a:rPr>
                      <m:t>+1)</m:t>
                    </m:r>
                  </m:oMath>
                </a14:m>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个元素前插入元素</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e</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，且</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的长度增</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ListDelete</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(&amp;L,</a:t>
                </a:r>
                <a:r>
                  <a:rPr lang="en-US" altLang="zh-CN" sz="16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,&amp;e)</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：在线性表中删除第</a:t>
                </a:r>
                <a14:m>
                  <m:oMath xmlns:m="http://schemas.openxmlformats.org/officeDocument/2006/math">
                    <m:r>
                      <m:rPr>
                        <m:sty m:val="p"/>
                      </m:rPr>
                      <a:rPr lang="en-US" altLang="zh-CN" sz="1600">
                        <a:solidFill>
                          <a:srgbClr val="002060"/>
                        </a:solidFill>
                        <a:latin typeface="Cambria Math" panose="02040503050406030204" pitchFamily="18" charset="0"/>
                      </a:rPr>
                      <m:t>i</m:t>
                    </m:r>
                    <m:r>
                      <a:rPr lang="en-US" altLang="zh-CN" sz="1600">
                        <a:solidFill>
                          <a:srgbClr val="002060"/>
                        </a:solidFill>
                        <a:latin typeface="Cambria Math" panose="02040503050406030204" pitchFamily="18" charset="0"/>
                      </a:rPr>
                      <m:t>(1≤</m:t>
                    </m:r>
                    <m:r>
                      <m:rPr>
                        <m:sty m:val="p"/>
                      </m:rPr>
                      <a:rPr lang="en-US" altLang="zh-CN" sz="1600">
                        <a:solidFill>
                          <a:srgbClr val="002060"/>
                        </a:solidFill>
                        <a:latin typeface="Cambria Math" panose="02040503050406030204" pitchFamily="18" charset="0"/>
                      </a:rPr>
                      <m:t>i</m:t>
                    </m:r>
                    <m:r>
                      <a:rPr lang="en-US" altLang="zh-CN" sz="1600">
                        <a:solidFill>
                          <a:srgbClr val="002060"/>
                        </a:solidFill>
                        <a:latin typeface="Cambria Math" panose="02040503050406030204" pitchFamily="18" charset="0"/>
                      </a:rPr>
                      <m:t>≤</m:t>
                    </m:r>
                    <m:r>
                      <m:rPr>
                        <m:sty m:val="p"/>
                      </m:rPr>
                      <a:rPr lang="en-US" altLang="zh-CN" sz="1600">
                        <a:solidFill>
                          <a:srgbClr val="002060"/>
                        </a:solidFill>
                        <a:latin typeface="Cambria Math" panose="02040503050406030204" pitchFamily="18" charset="0"/>
                      </a:rPr>
                      <m:t>n</m:t>
                    </m:r>
                    <m:r>
                      <a:rPr lang="en-US" altLang="zh-CN" sz="1600">
                        <a:solidFill>
                          <a:srgbClr val="002060"/>
                        </a:solidFill>
                        <a:latin typeface="Cambria Math" panose="02040503050406030204" pitchFamily="18" charset="0"/>
                      </a:rPr>
                      <m:t>)</m:t>
                    </m:r>
                  </m:oMath>
                </a14:m>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个元素，并把值赋给</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e,</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且</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a:t>
                </a:r>
                <a:r>
                  <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的长度减</a:t>
                </a: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}ADT List</a:t>
                </a:r>
                <a:endParaRPr lang="zh-CN" altLang="zh-CN" sz="16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lnSpc>
                    <a:spcPts val="2100"/>
                  </a:lnSpc>
                  <a:spcBef>
                    <a:spcPts val="0"/>
                  </a:spcBef>
                  <a:buNone/>
                </a:pPr>
                <a:endParaRPr lang="zh-CN" altLang="en-US" sz="1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915566"/>
                <a:ext cx="8784976" cy="3507876"/>
              </a:xfrm>
              <a:blipFill rotWithShape="0">
                <a:blip r:embed="rId2"/>
                <a:stretch>
                  <a:fillRect l="-485" t="-694" b="-10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120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71500" y="830979"/>
                <a:ext cx="8928992" cy="1003570"/>
              </a:xfrm>
            </p:spPr>
            <p:txBody>
              <a:bodyPr/>
              <a:lstStyle/>
              <a:p>
                <a:pPr>
                  <a:lnSpc>
                    <a:spcPts val="24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已知两个集合</a:t>
                </a:r>
                <a14:m>
                  <m:oMath xmlns:m="http://schemas.openxmlformats.org/officeDocument/2006/math">
                    <m:r>
                      <m:rPr>
                        <m:sty m:val="p"/>
                      </m:rPr>
                      <a:rPr lang="en-US" altLang="zh-CN" sz="1800">
                        <a:solidFill>
                          <a:srgbClr val="FF0000"/>
                        </a:solidFill>
                        <a:latin typeface="Cambria Math" panose="02040503050406030204" pitchFamily="18" charset="0"/>
                      </a:rPr>
                      <m:t>A</m:t>
                    </m:r>
                  </m:oMath>
                </a14:m>
                <a:r>
                  <a:rPr lang="zh-CN" altLang="zh-CN" sz="1800" dirty="0">
                    <a:solidFill>
                      <a:srgbClr val="FF0000"/>
                    </a:solidFill>
                    <a:latin typeface="隶书" panose="02010509060101010101" pitchFamily="49" charset="-122"/>
                    <a:ea typeface="隶书" panose="02010509060101010101" pitchFamily="49" charset="-122"/>
                  </a:rPr>
                  <a:t>和</a:t>
                </a:r>
                <a14:m>
                  <m:oMath xmlns:m="http://schemas.openxmlformats.org/officeDocument/2006/math">
                    <m:r>
                      <m:rPr>
                        <m:sty m:val="p"/>
                      </m:rPr>
                      <a:rPr lang="en-US" altLang="zh-CN" sz="1800">
                        <a:solidFill>
                          <a:srgbClr val="FF0000"/>
                        </a:solidFill>
                        <a:latin typeface="Cambria Math" panose="02040503050406030204" pitchFamily="18" charset="0"/>
                      </a:rPr>
                      <m:t>B</m:t>
                    </m:r>
                  </m:oMath>
                </a14:m>
                <a:r>
                  <a:rPr lang="zh-CN" altLang="zh-CN" sz="1800" dirty="0">
                    <a:solidFill>
                      <a:srgbClr val="FF0000"/>
                    </a:solidFill>
                    <a:latin typeface="隶书" panose="02010509060101010101" pitchFamily="49" charset="-122"/>
                    <a:ea typeface="隶书" panose="02010509060101010101" pitchFamily="49" charset="-122"/>
                  </a:rPr>
                  <a:t>，分别用两个线性表</a:t>
                </a:r>
                <a:r>
                  <a:rPr lang="en-US" altLang="zh-CN" sz="1800" dirty="0">
                    <a:solidFill>
                      <a:srgbClr val="FF0000"/>
                    </a:solidFill>
                    <a:latin typeface="隶书" panose="02010509060101010101" pitchFamily="49" charset="-122"/>
                    <a:ea typeface="隶书" panose="02010509060101010101" pitchFamily="49" charset="-122"/>
                  </a:rPr>
                  <a:t>LA</a:t>
                </a:r>
                <a:r>
                  <a:rPr lang="zh-CN" altLang="zh-CN" sz="1800" dirty="0">
                    <a:solidFill>
                      <a:srgbClr val="FF0000"/>
                    </a:solidFill>
                    <a:latin typeface="隶书" panose="02010509060101010101" pitchFamily="49" charset="-122"/>
                    <a:ea typeface="隶书" panose="02010509060101010101" pitchFamily="49" charset="-122"/>
                  </a:rPr>
                  <a:t>和</a:t>
                </a:r>
                <a:r>
                  <a:rPr lang="en-US" altLang="zh-CN" sz="1800" dirty="0">
                    <a:solidFill>
                      <a:srgbClr val="FF0000"/>
                    </a:solidFill>
                    <a:latin typeface="隶书" panose="02010509060101010101" pitchFamily="49" charset="-122"/>
                    <a:ea typeface="隶书" panose="02010509060101010101" pitchFamily="49" charset="-122"/>
                  </a:rPr>
                  <a:t>LB</a:t>
                </a:r>
                <a:r>
                  <a:rPr lang="zh-CN" altLang="zh-CN" sz="1800" dirty="0">
                    <a:solidFill>
                      <a:srgbClr val="FF0000"/>
                    </a:solidFill>
                    <a:latin typeface="隶书" panose="02010509060101010101" pitchFamily="49" charset="-122"/>
                    <a:ea typeface="隶书" panose="02010509060101010101" pitchFamily="49" charset="-122"/>
                  </a:rPr>
                  <a:t>表示，即线性表中的数据元素为集合中的元素。利用线性表的基本操作设计一个算法求一个新的集合</a:t>
                </a:r>
                <a14:m>
                  <m:oMath xmlns:m="http://schemas.openxmlformats.org/officeDocument/2006/math">
                    <m:r>
                      <m:rPr>
                        <m:sty m:val="p"/>
                      </m:rPr>
                      <a:rPr lang="en-US" altLang="zh-CN" sz="1800">
                        <a:solidFill>
                          <a:srgbClr val="FF0000"/>
                        </a:solidFill>
                        <a:latin typeface="Cambria Math" panose="02040503050406030204" pitchFamily="18" charset="0"/>
                      </a:rPr>
                      <m:t>C</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A</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B</m:t>
                    </m:r>
                  </m:oMath>
                </a14:m>
                <a:r>
                  <a:rPr lang="zh-CN" altLang="zh-CN" sz="1800" dirty="0">
                    <a:solidFill>
                      <a:srgbClr val="FF0000"/>
                    </a:solidFill>
                    <a:latin typeface="隶书" panose="02010509060101010101" pitchFamily="49" charset="-122"/>
                    <a:ea typeface="隶书" panose="02010509060101010101" pitchFamily="49" charset="-122"/>
                  </a:rPr>
                  <a:t>，即两个集合的交集放在线性表</a:t>
                </a:r>
                <a:r>
                  <a:rPr lang="en-US" altLang="zh-CN" sz="1800" dirty="0">
                    <a:solidFill>
                      <a:srgbClr val="FF0000"/>
                    </a:solidFill>
                    <a:latin typeface="隶书" panose="02010509060101010101" pitchFamily="49" charset="-122"/>
                    <a:ea typeface="隶书" panose="02010509060101010101" pitchFamily="49" charset="-122"/>
                  </a:rPr>
                  <a:t>LC</a:t>
                </a:r>
                <a:r>
                  <a:rPr lang="zh-CN" altLang="zh-CN" sz="1800" dirty="0">
                    <a:solidFill>
                      <a:srgbClr val="FF0000"/>
                    </a:solidFill>
                    <a:latin typeface="隶书" panose="02010509060101010101" pitchFamily="49" charset="-122"/>
                    <a:ea typeface="隶书" panose="02010509060101010101" pitchFamily="49" charset="-122"/>
                  </a:rPr>
                  <a:t>中。</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71500" y="830979"/>
                <a:ext cx="8928992" cy="1003570"/>
              </a:xfrm>
              <a:blipFill rotWithShape="0">
                <a:blip r:embed="rId2"/>
                <a:stretch>
                  <a:fillRect l="-751" t="-4848" b="-4848"/>
                </a:stretch>
              </a:blipFill>
            </p:spPr>
            <p:txBody>
              <a:bodyPr/>
              <a:lstStyle/>
              <a:p>
                <a:r>
                  <a:rPr lang="zh-CN" altLang="en-US">
                    <a:noFill/>
                  </a:rPr>
                  <a:t> </a:t>
                </a:r>
              </a:p>
            </p:txBody>
          </p:sp>
        </mc:Fallback>
      </mc:AlternateContent>
      <p:sp>
        <p:nvSpPr>
          <p:cNvPr id="4" name="文本框 3"/>
          <p:cNvSpPr txBox="1"/>
          <p:nvPr/>
        </p:nvSpPr>
        <p:spPr>
          <a:xfrm>
            <a:off x="179512" y="1727180"/>
            <a:ext cx="8712968" cy="3416320"/>
          </a:xfrm>
          <a:prstGeom prst="rect">
            <a:avLst/>
          </a:prstGeom>
          <a:noFill/>
        </p:spPr>
        <p:txBody>
          <a:bodyPr wrap="square" rtlCol="0">
            <a:spAutoFit/>
          </a:bodyPr>
          <a:lstStyle/>
          <a:p>
            <a:r>
              <a:rPr lang="zh-CN" altLang="zh-CN" dirty="0">
                <a:latin typeface="隶书" panose="02010509060101010101" pitchFamily="49" charset="-122"/>
                <a:ea typeface="隶书" panose="02010509060101010101" pitchFamily="49" charset="-122"/>
              </a:rPr>
              <a:t>解：先初始化线性表</a:t>
            </a:r>
            <a:r>
              <a:rPr lang="en-US" altLang="zh-CN" dirty="0">
                <a:latin typeface="隶书" panose="02010509060101010101" pitchFamily="49" charset="-122"/>
                <a:ea typeface="隶书" panose="02010509060101010101" pitchFamily="49" charset="-122"/>
              </a:rPr>
              <a:t>LC</a:t>
            </a:r>
            <a:r>
              <a:rPr lang="zh-CN" altLang="zh-CN" dirty="0">
                <a:latin typeface="隶书" panose="02010509060101010101" pitchFamily="49" charset="-122"/>
                <a:ea typeface="隶书" panose="02010509060101010101" pitchFamily="49" charset="-122"/>
              </a:rPr>
              <a:t>，依次取线性表</a:t>
            </a:r>
            <a:r>
              <a:rPr lang="en-US" altLang="zh-CN" dirty="0">
                <a:latin typeface="隶书" panose="02010509060101010101" pitchFamily="49" charset="-122"/>
                <a:ea typeface="隶书" panose="02010509060101010101" pitchFamily="49" charset="-122"/>
              </a:rPr>
              <a:t>LA</a:t>
            </a:r>
            <a:r>
              <a:rPr lang="zh-CN" altLang="zh-CN" dirty="0">
                <a:latin typeface="隶书" panose="02010509060101010101" pitchFamily="49" charset="-122"/>
                <a:ea typeface="隶书" panose="02010509060101010101" pitchFamily="49" charset="-122"/>
              </a:rPr>
              <a:t>中的元素，然后扫描线性表</a:t>
            </a:r>
            <a:r>
              <a:rPr lang="en-US" altLang="zh-CN" dirty="0">
                <a:latin typeface="隶书" panose="02010509060101010101" pitchFamily="49" charset="-122"/>
                <a:ea typeface="隶书" panose="02010509060101010101" pitchFamily="49" charset="-122"/>
              </a:rPr>
              <a:t>LB</a:t>
            </a:r>
            <a:r>
              <a:rPr lang="zh-CN" altLang="zh-CN" dirty="0">
                <a:latin typeface="隶书" panose="02010509060101010101" pitchFamily="49" charset="-122"/>
                <a:ea typeface="隶书" panose="02010509060101010101" pitchFamily="49" charset="-122"/>
              </a:rPr>
              <a:t>，把</a:t>
            </a:r>
            <a:r>
              <a:rPr lang="en-US" altLang="zh-CN" dirty="0">
                <a:latin typeface="隶书" panose="02010509060101010101" pitchFamily="49" charset="-122"/>
                <a:ea typeface="隶书" panose="02010509060101010101" pitchFamily="49" charset="-122"/>
              </a:rPr>
              <a:t>LB</a:t>
            </a:r>
            <a:r>
              <a:rPr lang="zh-CN" altLang="zh-CN" dirty="0">
                <a:latin typeface="隶书" panose="02010509060101010101" pitchFamily="49" charset="-122"/>
                <a:ea typeface="隶书" panose="02010509060101010101" pitchFamily="49" charset="-122"/>
              </a:rPr>
              <a:t>中与</a:t>
            </a:r>
            <a:r>
              <a:rPr lang="en-US" altLang="zh-CN" dirty="0">
                <a:latin typeface="隶书" panose="02010509060101010101" pitchFamily="49" charset="-122"/>
                <a:ea typeface="隶书" panose="02010509060101010101" pitchFamily="49" charset="-122"/>
              </a:rPr>
              <a:t>LA</a:t>
            </a:r>
            <a:r>
              <a:rPr lang="zh-CN" altLang="zh-CN" dirty="0">
                <a:latin typeface="隶书" panose="02010509060101010101" pitchFamily="49" charset="-122"/>
                <a:ea typeface="隶书" panose="02010509060101010101" pitchFamily="49" charset="-122"/>
              </a:rPr>
              <a:t>中元素相同的元素存放在</a:t>
            </a:r>
            <a:r>
              <a:rPr lang="en-US" altLang="zh-CN" dirty="0">
                <a:latin typeface="隶书" panose="02010509060101010101" pitchFamily="49" charset="-122"/>
                <a:ea typeface="隶书" panose="02010509060101010101" pitchFamily="49" charset="-122"/>
              </a:rPr>
              <a:t>LC</a:t>
            </a:r>
            <a:r>
              <a:rPr lang="zh-CN" altLang="zh-CN" dirty="0">
                <a:latin typeface="隶书" panose="02010509060101010101" pitchFamily="49" charset="-122"/>
                <a:ea typeface="隶书" panose="02010509060101010101" pitchFamily="49" charset="-122"/>
              </a:rPr>
              <a:t>中。其算法如下：</a:t>
            </a:r>
          </a:p>
          <a:p>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void </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IntersectionList</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(List </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LA,List</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LB,List</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&amp;LC){</a:t>
            </a:r>
            <a:endParaRPr lang="zh-CN"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endParaRPr>
          </a:p>
          <a:p>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int</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i,lenc</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=0;</a:t>
            </a:r>
            <a:endParaRPr lang="zh-CN"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endParaRPr>
          </a:p>
          <a:p>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ElemType</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e;</a:t>
            </a:r>
            <a:endParaRPr lang="zh-CN"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endParaRPr>
          </a:p>
          <a:p>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InitList</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(LC);</a:t>
            </a:r>
            <a:endParaRPr lang="zh-CN"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endParaRPr>
          </a:p>
          <a:p>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for(</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i</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=1;i&lt;=</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ListLength</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(LA);</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i</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a:t>
            </a:r>
            <a:endParaRPr lang="zh-CN"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endParaRPr>
          </a:p>
          <a:p>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GetElem</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LA,i,e</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a:t>
            </a:r>
            <a:endParaRPr lang="zh-CN"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endParaRPr>
          </a:p>
          <a:p>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if(</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LocateElem</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LB,e</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ListInsert</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(LC,++</a:t>
            </a:r>
            <a:r>
              <a:rPr lang="en-US" altLang="zh-CN" dirty="0" err="1">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lenc,e</a:t>
            </a:r>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a:t>
            </a:r>
            <a:endParaRPr lang="zh-CN"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endParaRPr>
          </a:p>
          <a:p>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    }</a:t>
            </a:r>
          </a:p>
          <a:p>
            <a:r>
              <a:rPr lang="en-US"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rPr>
              <a:t>}</a:t>
            </a:r>
            <a:endParaRPr lang="zh-CN" altLang="zh-CN" dirty="0">
              <a:solidFill>
                <a:srgbClr val="0066FF"/>
              </a:solidFill>
              <a:latin typeface="Times New Roman" panose="02020603050405020304" pitchFamily="18" charset="0"/>
              <a:ea typeface="Arial Unicode MS" panose="020B0604020202020204" pitchFamily="34"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79712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1000"/>
                                        <p:tgtEl>
                                          <p:spTgt spid="4">
                                            <p:txEl>
                                              <p:pRg st="3" end="3"/>
                                            </p:txEl>
                                          </p:spTgt>
                                        </p:tgtEl>
                                      </p:cBhvr>
                                    </p:animEffect>
                                    <p:anim calcmode="lin" valueType="num">
                                      <p:cBhvr>
                                        <p:cTn id="3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1000"/>
                                        <p:tgtEl>
                                          <p:spTgt spid="4">
                                            <p:txEl>
                                              <p:pRg st="4" end="4"/>
                                            </p:txEl>
                                          </p:spTgt>
                                        </p:tgtEl>
                                      </p:cBhvr>
                                    </p:animEffect>
                                    <p:anim calcmode="lin" valueType="num">
                                      <p:cBhvr>
                                        <p:cTn id="4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 calcmode="lin" valueType="num">
                                      <p:cBhvr additive="base">
                                        <p:cTn id="46"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 calcmode="lin" valueType="num">
                                      <p:cBhvr additive="base">
                                        <p:cTn id="52"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4">
                                            <p:txEl>
                                              <p:pRg st="7" end="7"/>
                                            </p:txEl>
                                          </p:spTgt>
                                        </p:tgtEl>
                                        <p:attrNameLst>
                                          <p:attrName>style.visibility</p:attrName>
                                        </p:attrNameLst>
                                      </p:cBhvr>
                                      <p:to>
                                        <p:strVal val="visible"/>
                                      </p:to>
                                    </p:set>
                                    <p:anim calcmode="lin" valueType="num">
                                      <p:cBhvr additive="base">
                                        <p:cTn id="58"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4">
                                            <p:txEl>
                                              <p:pRg st="7" end="7"/>
                                            </p:txEl>
                                          </p:spTgt>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4">
                                            <p:txEl>
                                              <p:pRg st="8" end="8"/>
                                            </p:txEl>
                                          </p:spTgt>
                                        </p:tgtEl>
                                        <p:attrNameLst>
                                          <p:attrName>style.visibility</p:attrName>
                                        </p:attrNameLst>
                                      </p:cBhvr>
                                      <p:to>
                                        <p:strVal val="visible"/>
                                      </p:to>
                                    </p:set>
                                    <p:anim calcmode="lin" valueType="num">
                                      <p:cBhvr additive="base">
                                        <p:cTn id="62"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4">
                                            <p:txEl>
                                              <p:pRg st="9" end="9"/>
                                            </p:txEl>
                                          </p:spTgt>
                                        </p:tgtEl>
                                        <p:attrNameLst>
                                          <p:attrName>style.visibility</p:attrName>
                                        </p:attrNameLst>
                                      </p:cBhvr>
                                      <p:to>
                                        <p:strVal val="visible"/>
                                      </p:to>
                                    </p:set>
                                    <p:animEffect transition="in" filter="fade">
                                      <p:cBhvr>
                                        <p:cTn id="68" dur="1000"/>
                                        <p:tgtEl>
                                          <p:spTgt spid="4">
                                            <p:txEl>
                                              <p:pRg st="9" end="9"/>
                                            </p:txEl>
                                          </p:spTgt>
                                        </p:tgtEl>
                                      </p:cBhvr>
                                    </p:animEffect>
                                    <p:anim calcmode="lin" valueType="num">
                                      <p:cBhvr>
                                        <p:cTn id="69"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 题</a:t>
            </a:r>
          </a:p>
        </p:txBody>
      </p:sp>
      <p:sp>
        <p:nvSpPr>
          <p:cNvPr id="3" name="内容占位符 2"/>
          <p:cNvSpPr>
            <a:spLocks noGrp="1"/>
          </p:cNvSpPr>
          <p:nvPr>
            <p:ph sz="quarter" idx="11"/>
          </p:nvPr>
        </p:nvSpPr>
        <p:spPr>
          <a:xfrm>
            <a:off x="107395" y="1156747"/>
            <a:ext cx="8928992" cy="1224136"/>
          </a:xfrm>
        </p:spPr>
        <p:txBody>
          <a:bodyPr/>
          <a:lstStyle/>
          <a:p>
            <a:pPr algn="just">
              <a:lnSpc>
                <a:spcPts val="25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已知两个线性表</a:t>
            </a:r>
            <a:r>
              <a:rPr lang="en-US" altLang="zh-CN" sz="1800" dirty="0">
                <a:solidFill>
                  <a:srgbClr val="FF0000"/>
                </a:solidFill>
                <a:latin typeface="隶书" panose="02010509060101010101" pitchFamily="49" charset="-122"/>
                <a:ea typeface="隶书" panose="02010509060101010101" pitchFamily="49" charset="-122"/>
              </a:rPr>
              <a:t>LA</a:t>
            </a:r>
            <a:r>
              <a:rPr lang="zh-CN" altLang="zh-CN" sz="1800" dirty="0">
                <a:solidFill>
                  <a:srgbClr val="FF0000"/>
                </a:solidFill>
                <a:latin typeface="隶书" panose="02010509060101010101" pitchFamily="49" charset="-122"/>
                <a:ea typeface="隶书" panose="02010509060101010101" pitchFamily="49" charset="-122"/>
              </a:rPr>
              <a:t>和</a:t>
            </a:r>
            <a:r>
              <a:rPr lang="en-US" altLang="zh-CN" sz="1800" dirty="0">
                <a:solidFill>
                  <a:srgbClr val="FF0000"/>
                </a:solidFill>
                <a:latin typeface="隶书" panose="02010509060101010101" pitchFamily="49" charset="-122"/>
                <a:ea typeface="隶书" panose="02010509060101010101" pitchFamily="49" charset="-122"/>
              </a:rPr>
              <a:t>LB</a:t>
            </a:r>
            <a:r>
              <a:rPr lang="zh-CN" altLang="zh-CN" sz="1800" dirty="0">
                <a:solidFill>
                  <a:srgbClr val="FF0000"/>
                </a:solidFill>
                <a:latin typeface="隶书" panose="02010509060101010101" pitchFamily="49" charset="-122"/>
                <a:ea typeface="隶书" panose="02010509060101010101" pitchFamily="49" charset="-122"/>
              </a:rPr>
              <a:t>分别存放一组整型值，按值递增排列（注：表中无相同元素），利用线性表的抽象数据类型描述中的基本操作设计一算法，合并</a:t>
            </a:r>
            <a:r>
              <a:rPr lang="en-US" altLang="zh-CN" sz="1800" dirty="0">
                <a:solidFill>
                  <a:srgbClr val="FF0000"/>
                </a:solidFill>
                <a:latin typeface="隶书" panose="02010509060101010101" pitchFamily="49" charset="-122"/>
                <a:ea typeface="隶书" panose="02010509060101010101" pitchFamily="49" charset="-122"/>
              </a:rPr>
              <a:t>LA</a:t>
            </a:r>
            <a:r>
              <a:rPr lang="zh-CN" altLang="zh-CN" sz="1800" dirty="0">
                <a:solidFill>
                  <a:srgbClr val="FF0000"/>
                </a:solidFill>
                <a:latin typeface="隶书" panose="02010509060101010101" pitchFamily="49" charset="-122"/>
                <a:ea typeface="隶书" panose="02010509060101010101" pitchFamily="49" charset="-122"/>
              </a:rPr>
              <a:t>和</a:t>
            </a:r>
            <a:r>
              <a:rPr lang="en-US" altLang="zh-CN" sz="1800" dirty="0">
                <a:solidFill>
                  <a:srgbClr val="FF0000"/>
                </a:solidFill>
                <a:latin typeface="隶书" panose="02010509060101010101" pitchFamily="49" charset="-122"/>
                <a:ea typeface="隶书" panose="02010509060101010101" pitchFamily="49" charset="-122"/>
              </a:rPr>
              <a:t>LB</a:t>
            </a:r>
            <a:r>
              <a:rPr lang="zh-CN" altLang="zh-CN" sz="1800" dirty="0">
                <a:solidFill>
                  <a:srgbClr val="FF0000"/>
                </a:solidFill>
                <a:latin typeface="隶书" panose="02010509060101010101" pitchFamily="49" charset="-122"/>
                <a:ea typeface="隶书" panose="02010509060101010101" pitchFamily="49" charset="-122"/>
              </a:rPr>
              <a:t>构造一个新的线性表</a:t>
            </a:r>
            <a:r>
              <a:rPr lang="en-US" altLang="zh-CN" sz="1800" dirty="0">
                <a:solidFill>
                  <a:srgbClr val="FF0000"/>
                </a:solidFill>
                <a:latin typeface="隶书" panose="02010509060101010101" pitchFamily="49" charset="-122"/>
                <a:ea typeface="隶书" panose="02010509060101010101" pitchFamily="49" charset="-122"/>
              </a:rPr>
              <a:t>LC</a:t>
            </a:r>
            <a:r>
              <a:rPr lang="zh-CN" altLang="zh-CN" sz="1800" dirty="0">
                <a:solidFill>
                  <a:srgbClr val="FF0000"/>
                </a:solidFill>
                <a:latin typeface="隶书" panose="02010509060101010101" pitchFamily="49" charset="-122"/>
                <a:ea typeface="隶书" panose="02010509060101010101" pitchFamily="49" charset="-122"/>
              </a:rPr>
              <a:t>，且线性表</a:t>
            </a:r>
            <a:r>
              <a:rPr lang="en-US" altLang="zh-CN" sz="1800" dirty="0">
                <a:solidFill>
                  <a:srgbClr val="FF0000"/>
                </a:solidFill>
                <a:latin typeface="隶书" panose="02010509060101010101" pitchFamily="49" charset="-122"/>
                <a:ea typeface="隶书" panose="02010509060101010101" pitchFamily="49" charset="-122"/>
              </a:rPr>
              <a:t>LC</a:t>
            </a:r>
            <a:r>
              <a:rPr lang="zh-CN" altLang="zh-CN" sz="1800" dirty="0">
                <a:solidFill>
                  <a:srgbClr val="FF0000"/>
                </a:solidFill>
                <a:latin typeface="隶书" panose="02010509060101010101" pitchFamily="49" charset="-122"/>
                <a:ea typeface="隶书" panose="02010509060101010101" pitchFamily="49" charset="-122"/>
              </a:rPr>
              <a:t>中元素仍然按值递增排列。</a:t>
            </a:r>
          </a:p>
          <a:p>
            <a:pPr marL="0" indent="0">
              <a:buNone/>
            </a:pPr>
            <a:endParaRPr lang="zh-CN" altLang="en-US" dirty="0"/>
          </a:p>
        </p:txBody>
      </p:sp>
      <p:sp>
        <p:nvSpPr>
          <p:cNvPr id="5" name="文本框 4"/>
          <p:cNvSpPr txBox="1"/>
          <p:nvPr/>
        </p:nvSpPr>
        <p:spPr>
          <a:xfrm>
            <a:off x="143508" y="2380883"/>
            <a:ext cx="8856984" cy="1200329"/>
          </a:xfrm>
          <a:prstGeom prst="rect">
            <a:avLst/>
          </a:prstGeom>
          <a:noFill/>
        </p:spPr>
        <p:txBody>
          <a:bodyPr wrap="square" rtlCol="0">
            <a:spAutoFit/>
          </a:bodyPr>
          <a:lstStyle/>
          <a:p>
            <a:pPr algn="just"/>
            <a:r>
              <a:rPr lang="zh-CN" altLang="zh-CN" dirty="0">
                <a:latin typeface="隶书" panose="02010509060101010101" pitchFamily="49" charset="-122"/>
                <a:ea typeface="隶书" panose="02010509060101010101" pitchFamily="49" charset="-122"/>
              </a:rPr>
              <a:t>解：初始化线性表</a:t>
            </a:r>
            <a:r>
              <a:rPr lang="en-US" altLang="zh-CN" dirty="0">
                <a:latin typeface="隶书" panose="02010509060101010101" pitchFamily="49" charset="-122"/>
                <a:ea typeface="隶书" panose="02010509060101010101" pitchFamily="49" charset="-122"/>
              </a:rPr>
              <a:t>LC</a:t>
            </a:r>
            <a:r>
              <a:rPr lang="zh-CN" altLang="zh-CN" dirty="0">
                <a:latin typeface="隶书" panose="02010509060101010101" pitchFamily="49" charset="-122"/>
                <a:ea typeface="隶书" panose="02010509060101010101" pitchFamily="49" charset="-122"/>
              </a:rPr>
              <a:t>，设立</a:t>
            </a:r>
            <a:r>
              <a:rPr lang="en-US" altLang="zh-CN" dirty="0">
                <a:latin typeface="隶书" panose="02010509060101010101" pitchFamily="49" charset="-122"/>
                <a:ea typeface="隶书" panose="02010509060101010101" pitchFamily="49" charset="-122"/>
              </a:rPr>
              <a:t>2</a:t>
            </a:r>
            <a:r>
              <a:rPr lang="zh-CN" altLang="zh-CN" dirty="0">
                <a:latin typeface="隶书" panose="02010509060101010101" pitchFamily="49" charset="-122"/>
                <a:ea typeface="隶书" panose="02010509060101010101" pitchFamily="49" charset="-122"/>
              </a:rPr>
              <a:t>个指针</a:t>
            </a:r>
            <a:r>
              <a:rPr lang="en-US" altLang="zh-CN" dirty="0" err="1">
                <a:latin typeface="隶书" panose="02010509060101010101" pitchFamily="49" charset="-122"/>
                <a:ea typeface="隶书" panose="02010509060101010101" pitchFamily="49" charset="-122"/>
              </a:rPr>
              <a:t>i</a:t>
            </a:r>
            <a:r>
              <a:rPr lang="zh-CN" altLang="zh-CN" dirty="0">
                <a:latin typeface="隶书" panose="02010509060101010101" pitchFamily="49" charset="-122"/>
                <a:ea typeface="隶书" panose="02010509060101010101" pitchFamily="49" charset="-122"/>
              </a:rPr>
              <a:t>和</a:t>
            </a:r>
            <a:r>
              <a:rPr lang="en-US" altLang="zh-CN" dirty="0">
                <a:latin typeface="隶书" panose="02010509060101010101" pitchFamily="49" charset="-122"/>
                <a:ea typeface="隶书" panose="02010509060101010101" pitchFamily="49" charset="-122"/>
              </a:rPr>
              <a:t>j</a:t>
            </a:r>
            <a:r>
              <a:rPr lang="zh-CN" altLang="zh-CN" dirty="0">
                <a:latin typeface="隶书" panose="02010509060101010101" pitchFamily="49" charset="-122"/>
                <a:ea typeface="隶书" panose="02010509060101010101" pitchFamily="49" charset="-122"/>
              </a:rPr>
              <a:t>分别指向</a:t>
            </a:r>
            <a:r>
              <a:rPr lang="en-US" altLang="zh-CN" dirty="0">
                <a:latin typeface="隶书" panose="02010509060101010101" pitchFamily="49" charset="-122"/>
                <a:ea typeface="隶书" panose="02010509060101010101" pitchFamily="49" charset="-122"/>
              </a:rPr>
              <a:t>LA</a:t>
            </a:r>
            <a:r>
              <a:rPr lang="zh-CN" altLang="zh-CN" dirty="0">
                <a:latin typeface="隶书" panose="02010509060101010101" pitchFamily="49" charset="-122"/>
                <a:ea typeface="隶书" panose="02010509060101010101" pitchFamily="49" charset="-122"/>
              </a:rPr>
              <a:t>和</a:t>
            </a:r>
            <a:r>
              <a:rPr lang="en-US" altLang="zh-CN" dirty="0">
                <a:latin typeface="隶书" panose="02010509060101010101" pitchFamily="49" charset="-122"/>
                <a:ea typeface="隶书" panose="02010509060101010101" pitchFamily="49" charset="-122"/>
              </a:rPr>
              <a:t>LB</a:t>
            </a:r>
            <a:r>
              <a:rPr lang="zh-CN" altLang="zh-CN" dirty="0">
                <a:latin typeface="隶书" panose="02010509060101010101" pitchFamily="49" charset="-122"/>
                <a:ea typeface="隶书" panose="02010509060101010101" pitchFamily="49" charset="-122"/>
              </a:rPr>
              <a:t>当前元素，依次比较两个元素，若</a:t>
            </a:r>
            <a:r>
              <a:rPr lang="en-US" altLang="zh-CN" dirty="0">
                <a:latin typeface="隶书" panose="02010509060101010101" pitchFamily="49" charset="-122"/>
                <a:ea typeface="隶书" panose="02010509060101010101" pitchFamily="49" charset="-122"/>
              </a:rPr>
              <a:t>LA</a:t>
            </a:r>
            <a:r>
              <a:rPr lang="zh-CN" altLang="zh-CN" dirty="0">
                <a:latin typeface="隶书" panose="02010509060101010101" pitchFamily="49" charset="-122"/>
                <a:ea typeface="隶书" panose="02010509060101010101" pitchFamily="49" charset="-122"/>
              </a:rPr>
              <a:t>中元素值等于</a:t>
            </a:r>
            <a:r>
              <a:rPr lang="en-US" altLang="zh-CN" dirty="0">
                <a:latin typeface="隶书" panose="02010509060101010101" pitchFamily="49" charset="-122"/>
                <a:ea typeface="隶书" panose="02010509060101010101" pitchFamily="49" charset="-122"/>
              </a:rPr>
              <a:t>LB</a:t>
            </a:r>
            <a:r>
              <a:rPr lang="zh-CN" altLang="zh-CN" dirty="0">
                <a:latin typeface="隶书" panose="02010509060101010101" pitchFamily="49" charset="-122"/>
                <a:ea typeface="隶书" panose="02010509060101010101" pitchFamily="49" charset="-122"/>
              </a:rPr>
              <a:t>中元素的值，则</a:t>
            </a:r>
            <a:r>
              <a:rPr lang="en-US" altLang="zh-CN" dirty="0">
                <a:latin typeface="隶书" panose="02010509060101010101" pitchFamily="49" charset="-122"/>
                <a:ea typeface="隶书" panose="02010509060101010101" pitchFamily="49" charset="-122"/>
              </a:rPr>
              <a:t>LA</a:t>
            </a:r>
            <a:r>
              <a:rPr lang="zh-CN" altLang="zh-CN" dirty="0">
                <a:latin typeface="隶书" panose="02010509060101010101" pitchFamily="49" charset="-122"/>
                <a:ea typeface="隶书" panose="02010509060101010101" pitchFamily="49" charset="-122"/>
              </a:rPr>
              <a:t>中元素插入</a:t>
            </a:r>
            <a:r>
              <a:rPr lang="en-US" altLang="zh-CN" dirty="0">
                <a:latin typeface="隶书" panose="02010509060101010101" pitchFamily="49" charset="-122"/>
                <a:ea typeface="隶书" panose="02010509060101010101" pitchFamily="49" charset="-122"/>
              </a:rPr>
              <a:t>LC</a:t>
            </a:r>
            <a:r>
              <a:rPr lang="zh-CN" altLang="zh-CN" dirty="0">
                <a:latin typeface="隶书" panose="02010509060101010101" pitchFamily="49" charset="-122"/>
                <a:ea typeface="隶书" panose="02010509060101010101" pitchFamily="49" charset="-122"/>
              </a:rPr>
              <a:t>中，两个指针分别加</a:t>
            </a:r>
            <a:r>
              <a:rPr lang="en-US" altLang="zh-CN" dirty="0">
                <a:latin typeface="隶书" panose="02010509060101010101" pitchFamily="49" charset="-122"/>
                <a:ea typeface="隶书" panose="02010509060101010101" pitchFamily="49" charset="-122"/>
              </a:rPr>
              <a:t>1</a:t>
            </a:r>
            <a:r>
              <a:rPr lang="zh-CN" altLang="zh-CN" dirty="0">
                <a:latin typeface="隶书" panose="02010509060101010101" pitchFamily="49" charset="-122"/>
                <a:ea typeface="隶书" panose="02010509060101010101" pitchFamily="49" charset="-122"/>
              </a:rPr>
              <a:t>；若</a:t>
            </a:r>
            <a:r>
              <a:rPr lang="en-US" altLang="zh-CN" dirty="0">
                <a:latin typeface="隶书" panose="02010509060101010101" pitchFamily="49" charset="-122"/>
                <a:ea typeface="隶书" panose="02010509060101010101" pitchFamily="49" charset="-122"/>
              </a:rPr>
              <a:t>LA</a:t>
            </a:r>
            <a:r>
              <a:rPr lang="zh-CN" altLang="zh-CN" dirty="0">
                <a:latin typeface="隶书" panose="02010509060101010101" pitchFamily="49" charset="-122"/>
                <a:ea typeface="隶书" panose="02010509060101010101" pitchFamily="49" charset="-122"/>
              </a:rPr>
              <a:t>中元素值小于</a:t>
            </a:r>
            <a:r>
              <a:rPr lang="en-US" altLang="zh-CN" dirty="0">
                <a:latin typeface="隶书" panose="02010509060101010101" pitchFamily="49" charset="-122"/>
                <a:ea typeface="隶书" panose="02010509060101010101" pitchFamily="49" charset="-122"/>
              </a:rPr>
              <a:t>LB</a:t>
            </a:r>
            <a:r>
              <a:rPr lang="zh-CN" altLang="zh-CN" dirty="0">
                <a:latin typeface="隶书" panose="02010509060101010101" pitchFamily="49" charset="-122"/>
                <a:ea typeface="隶书" panose="02010509060101010101" pitchFamily="49" charset="-122"/>
              </a:rPr>
              <a:t>中元素的值，则</a:t>
            </a:r>
            <a:r>
              <a:rPr lang="en-US" altLang="zh-CN" dirty="0">
                <a:latin typeface="隶书" panose="02010509060101010101" pitchFamily="49" charset="-122"/>
                <a:ea typeface="隶书" panose="02010509060101010101" pitchFamily="49" charset="-122"/>
              </a:rPr>
              <a:t>LA</a:t>
            </a:r>
            <a:r>
              <a:rPr lang="zh-CN" altLang="zh-CN" dirty="0">
                <a:latin typeface="隶书" panose="02010509060101010101" pitchFamily="49" charset="-122"/>
                <a:ea typeface="隶书" panose="02010509060101010101" pitchFamily="49" charset="-122"/>
              </a:rPr>
              <a:t>中元素插入</a:t>
            </a:r>
            <a:r>
              <a:rPr lang="en-US" altLang="zh-CN" dirty="0">
                <a:latin typeface="隶书" panose="02010509060101010101" pitchFamily="49" charset="-122"/>
                <a:ea typeface="隶书" panose="02010509060101010101" pitchFamily="49" charset="-122"/>
              </a:rPr>
              <a:t>LC</a:t>
            </a:r>
            <a:r>
              <a:rPr lang="zh-CN" altLang="zh-CN" dirty="0">
                <a:latin typeface="隶书" panose="02010509060101010101" pitchFamily="49" charset="-122"/>
                <a:ea typeface="隶书" panose="02010509060101010101" pitchFamily="49" charset="-122"/>
              </a:rPr>
              <a:t>中，</a:t>
            </a:r>
            <a:r>
              <a:rPr lang="en-US" altLang="zh-CN" dirty="0" err="1">
                <a:latin typeface="隶书" panose="02010509060101010101" pitchFamily="49" charset="-122"/>
                <a:ea typeface="隶书" panose="02010509060101010101" pitchFamily="49" charset="-122"/>
              </a:rPr>
              <a:t>i</a:t>
            </a:r>
            <a:r>
              <a:rPr lang="zh-CN" altLang="zh-CN" dirty="0">
                <a:latin typeface="隶书" panose="02010509060101010101" pitchFamily="49" charset="-122"/>
                <a:ea typeface="隶书" panose="02010509060101010101" pitchFamily="49" charset="-122"/>
              </a:rPr>
              <a:t>加</a:t>
            </a:r>
            <a:r>
              <a:rPr lang="en-US" altLang="zh-CN" dirty="0">
                <a:latin typeface="隶书" panose="02010509060101010101" pitchFamily="49" charset="-122"/>
                <a:ea typeface="隶书" panose="02010509060101010101" pitchFamily="49" charset="-122"/>
              </a:rPr>
              <a:t>1</a:t>
            </a:r>
            <a:r>
              <a:rPr lang="zh-CN" altLang="zh-CN" dirty="0">
                <a:latin typeface="隶书" panose="02010509060101010101" pitchFamily="49" charset="-122"/>
                <a:ea typeface="隶书" panose="02010509060101010101" pitchFamily="49" charset="-122"/>
              </a:rPr>
              <a:t>，否则</a:t>
            </a:r>
            <a:r>
              <a:rPr lang="en-US" altLang="zh-CN" dirty="0">
                <a:latin typeface="隶书" panose="02010509060101010101" pitchFamily="49" charset="-122"/>
                <a:ea typeface="隶书" panose="02010509060101010101" pitchFamily="49" charset="-122"/>
              </a:rPr>
              <a:t>LB</a:t>
            </a:r>
            <a:r>
              <a:rPr lang="zh-CN" altLang="zh-CN" dirty="0">
                <a:latin typeface="隶书" panose="02010509060101010101" pitchFamily="49" charset="-122"/>
                <a:ea typeface="隶书" panose="02010509060101010101" pitchFamily="49" charset="-122"/>
              </a:rPr>
              <a:t>中元素插入</a:t>
            </a:r>
            <a:r>
              <a:rPr lang="en-US" altLang="zh-CN" dirty="0">
                <a:latin typeface="隶书" panose="02010509060101010101" pitchFamily="49" charset="-122"/>
                <a:ea typeface="隶书" panose="02010509060101010101" pitchFamily="49" charset="-122"/>
              </a:rPr>
              <a:t>LC</a:t>
            </a:r>
            <a:r>
              <a:rPr lang="zh-CN" altLang="zh-CN" dirty="0">
                <a:latin typeface="隶书" panose="02010509060101010101" pitchFamily="49" charset="-122"/>
                <a:ea typeface="隶书" panose="02010509060101010101" pitchFamily="49" charset="-122"/>
              </a:rPr>
              <a:t>中，</a:t>
            </a:r>
            <a:r>
              <a:rPr lang="en-US" altLang="zh-CN" dirty="0">
                <a:latin typeface="隶书" panose="02010509060101010101" pitchFamily="49" charset="-122"/>
                <a:ea typeface="隶书" panose="02010509060101010101" pitchFamily="49" charset="-122"/>
              </a:rPr>
              <a:t>j</a:t>
            </a:r>
            <a:r>
              <a:rPr lang="zh-CN" altLang="zh-CN" dirty="0">
                <a:latin typeface="隶书" panose="02010509060101010101" pitchFamily="49" charset="-122"/>
                <a:ea typeface="隶书" panose="02010509060101010101" pitchFamily="49" charset="-122"/>
              </a:rPr>
              <a:t>加</a:t>
            </a:r>
            <a:r>
              <a:rPr lang="en-US" altLang="zh-CN" dirty="0">
                <a:latin typeface="隶书" panose="02010509060101010101" pitchFamily="49" charset="-122"/>
                <a:ea typeface="隶书" panose="02010509060101010101" pitchFamily="49" charset="-122"/>
              </a:rPr>
              <a:t>1</a:t>
            </a:r>
            <a:r>
              <a:rPr lang="zh-CN" altLang="zh-CN" dirty="0">
                <a:latin typeface="隶书" panose="02010509060101010101" pitchFamily="49" charset="-122"/>
                <a:ea typeface="隶书" panose="02010509060101010101" pitchFamily="49" charset="-122"/>
              </a:rPr>
              <a:t>；将</a:t>
            </a:r>
            <a:r>
              <a:rPr lang="en-US" altLang="zh-CN" dirty="0">
                <a:latin typeface="隶书" panose="02010509060101010101" pitchFamily="49" charset="-122"/>
                <a:ea typeface="隶书" panose="02010509060101010101" pitchFamily="49" charset="-122"/>
              </a:rPr>
              <a:t>LA</a:t>
            </a:r>
            <a:r>
              <a:rPr lang="zh-CN" altLang="zh-CN" dirty="0">
                <a:latin typeface="隶书" panose="02010509060101010101" pitchFamily="49" charset="-122"/>
                <a:ea typeface="隶书" panose="02010509060101010101" pitchFamily="49" charset="-122"/>
              </a:rPr>
              <a:t>或</a:t>
            </a:r>
            <a:r>
              <a:rPr lang="en-US" altLang="zh-CN" dirty="0">
                <a:latin typeface="隶书" panose="02010509060101010101" pitchFamily="49" charset="-122"/>
                <a:ea typeface="隶书" panose="02010509060101010101" pitchFamily="49" charset="-122"/>
              </a:rPr>
              <a:t>LB</a:t>
            </a:r>
            <a:r>
              <a:rPr lang="zh-CN" altLang="zh-CN" dirty="0">
                <a:latin typeface="隶书" panose="02010509060101010101" pitchFamily="49" charset="-122"/>
                <a:ea typeface="隶书" panose="02010509060101010101" pitchFamily="49" charset="-122"/>
              </a:rPr>
              <a:t>中剩余元素插入</a:t>
            </a:r>
            <a:r>
              <a:rPr lang="en-US" altLang="zh-CN" dirty="0">
                <a:latin typeface="隶书" panose="02010509060101010101" pitchFamily="49" charset="-122"/>
                <a:ea typeface="隶书" panose="02010509060101010101" pitchFamily="49" charset="-122"/>
              </a:rPr>
              <a:t>LC</a:t>
            </a:r>
            <a:r>
              <a:rPr lang="zh-CN" altLang="zh-CN" dirty="0">
                <a:latin typeface="隶书" panose="02010509060101010101" pitchFamily="49" charset="-122"/>
                <a:ea typeface="隶书" panose="02010509060101010101" pitchFamily="49" charset="-122"/>
              </a:rPr>
              <a:t>中。</a:t>
            </a:r>
            <a:endParaRPr lang="zh-CN" altLang="en-US"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4776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章节简洁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06 数字媒体及应用123</Template>
  <TotalTime>4304</TotalTime>
  <Words>7190</Words>
  <Application>Microsoft Office PowerPoint</Application>
  <PresentationFormat>全屏显示(16:9)</PresentationFormat>
  <Paragraphs>744</Paragraphs>
  <Slides>69</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82" baseType="lpstr">
      <vt:lpstr>Arial Unicode MS</vt:lpstr>
      <vt:lpstr>方正粗黑宋简体</vt:lpstr>
      <vt:lpstr>黑体</vt:lpstr>
      <vt:lpstr>华文行楷</vt:lpstr>
      <vt:lpstr>隶书</vt:lpstr>
      <vt:lpstr>宋体</vt:lpstr>
      <vt:lpstr>Arial</vt:lpstr>
      <vt:lpstr>Calibri</vt:lpstr>
      <vt:lpstr>Calibri Light</vt:lpstr>
      <vt:lpstr>Cambria Math</vt:lpstr>
      <vt:lpstr>Times New Roman</vt:lpstr>
      <vt:lpstr>章节简洁版</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Nanjing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ZFY</dc:creator>
  <cp:lastModifiedBy>lenovo</cp:lastModifiedBy>
  <cp:revision>188</cp:revision>
  <dcterms:created xsi:type="dcterms:W3CDTF">2007-07-12T03:00:51Z</dcterms:created>
  <dcterms:modified xsi:type="dcterms:W3CDTF">2022-09-27T00:50:34Z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